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7" r:id="rId2"/>
    <p:sldId id="452" r:id="rId3"/>
    <p:sldId id="460" r:id="rId4"/>
    <p:sldId id="461" r:id="rId5"/>
    <p:sldId id="465" r:id="rId6"/>
    <p:sldId id="467" r:id="rId7"/>
    <p:sldId id="469" r:id="rId8"/>
    <p:sldId id="458" r:id="rId9"/>
    <p:sldId id="468" r:id="rId10"/>
    <p:sldId id="463" r:id="rId11"/>
    <p:sldId id="466" r:id="rId12"/>
    <p:sldId id="471" r:id="rId13"/>
    <p:sldId id="470" r:id="rId14"/>
    <p:sldId id="474" r:id="rId15"/>
    <p:sldId id="475" r:id="rId16"/>
    <p:sldId id="476" r:id="rId17"/>
    <p:sldId id="459" r:id="rId18"/>
    <p:sldId id="472" r:id="rId19"/>
    <p:sldId id="477" r:id="rId20"/>
    <p:sldId id="473" r:id="rId21"/>
    <p:sldId id="478" r:id="rId22"/>
    <p:sldId id="493" r:id="rId23"/>
    <p:sldId id="455" r:id="rId24"/>
    <p:sldId id="454" r:id="rId25"/>
    <p:sldId id="479" r:id="rId26"/>
    <p:sldId id="481" r:id="rId27"/>
    <p:sldId id="453" r:id="rId28"/>
    <p:sldId id="494" r:id="rId29"/>
    <p:sldId id="483" r:id="rId30"/>
    <p:sldId id="480" r:id="rId31"/>
    <p:sldId id="485" r:id="rId32"/>
    <p:sldId id="486" r:id="rId33"/>
    <p:sldId id="490" r:id="rId34"/>
    <p:sldId id="491" r:id="rId35"/>
    <p:sldId id="492" r:id="rId36"/>
    <p:sldId id="489" r:id="rId37"/>
    <p:sldId id="495" r:id="rId38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CC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 varScale="1">
        <p:scale>
          <a:sx n="61" d="100"/>
          <a:sy n="61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pPr>
              <a:defRPr/>
            </a:pPr>
            <a:fld id="{7172C94D-748D-422C-A1B3-C57E44094DBE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pPr>
              <a:defRPr/>
            </a:pPr>
            <a:fld id="{222EA094-DB81-4DF2-9F32-63336657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EE3508-DBB2-4F49-A32A-4A21BA47B501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0" y="4757713"/>
            <a:ext cx="5506346" cy="4507655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9A3ADC-80FA-4C28-B812-33F5E89CC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A3ADC-80FA-4C28-B812-33F5E89CC57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5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A1D7-A482-4203-9051-BE7241603C25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60D4-3A41-4D78-AC64-91D12ABBC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8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37E8-D24B-4D20-969D-7BA000E206F2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9402-2D01-457D-8BC0-4A8B70568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8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57D-B985-47DF-BD52-C6491FEAD1B0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6A6C-077A-4CE5-978F-8761B699C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EDD-B577-467B-87E4-15C49D92194B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B27F-8986-4A0D-AE34-EA52E5146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FF42-6E54-45F3-BA38-F28106A0EC76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482E-9DAF-4479-BC73-939F5FAE2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A210-9854-40D2-97E1-3DF8505A6A85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37BF-AA92-4F33-B2EB-1207A118F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124E-D3A6-4B4E-AC05-EB5B59A4D0DA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CB2-B3D8-4DBE-8779-24607190B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5A41-E30F-412B-B17E-932DCB4E573B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D2A1-2542-46CD-91AB-0FCFDC687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C70E-AD4B-4B44-8CCF-5630C1BF6B75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4A42-22DD-4ED0-A74B-9075B09E8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73C-41B8-4228-8F8E-78E6CD7B9E30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F821-958A-40B8-8639-9D9E26F96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3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22C7-1D2F-4DAC-8FA7-F9FE820E12DD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C809-5B8B-46B8-9022-470E904FA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436DF-0436-4DD8-A686-3A7C2D0D7809}" type="datetimeFigureOut">
              <a:rPr lang="en-GB"/>
              <a:pPr>
                <a:defRPr/>
              </a:pPr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EA6C-08C7-49A0-83C4-0A90EEEAE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hscic.gov.uk/catalogu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133600"/>
            <a:ext cx="8640960" cy="19431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5400" dirty="0" smtClean="0">
                <a:solidFill>
                  <a:srgbClr val="0066FF"/>
                </a:solidFill>
                <a:latin typeface="Garamond" pitchFamily="18" charset="0"/>
              </a:rPr>
              <a:t>Modelling the Spread of Infectious Diseases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163913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Reproductive rates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b="1" i="1" dirty="0" smtClean="0">
                    <a:latin typeface="Garamond" panose="02020404030301010803" pitchFamily="18" charset="0"/>
                  </a:rPr>
                  <a:t>Effective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reproductive rate, R, </a:t>
                </a:r>
                <a:r>
                  <a:rPr lang="en-GB" dirty="0" smtClean="0">
                    <a:latin typeface="Garamond" panose="02020404030301010803" pitchFamily="18" charset="0"/>
                  </a:rPr>
                  <a:t>is the number of secondary cases produced on average by one infected person when S out of N are susceptible.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Then</a:t>
                </a:r>
              </a:p>
              <a:p>
                <a:pPr marL="0" indent="0">
                  <a:buNone/>
                </a:pPr>
                <a:r>
                  <a:rPr lang="en-GB" i="1" dirty="0" smtClean="0">
                    <a:latin typeface="Garamond" panose="02020404030301010803" pitchFamily="18" charset="0"/>
                  </a:rPr>
                  <a:t>	R = </a:t>
                </a:r>
                <a:r>
                  <a:rPr lang="en-GB" i="1" dirty="0">
                    <a:latin typeface="Garamond" panose="02020404030301010803" pitchFamily="18" charset="0"/>
                  </a:rPr>
                  <a:t>R</a:t>
                </a:r>
                <a:r>
                  <a:rPr lang="en-GB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 smtClean="0">
                    <a:latin typeface="Garamond" panose="02020404030301010803" pitchFamily="18" charset="0"/>
                  </a:rPr>
                  <a:t>	assuming people mix randomly. </a:t>
                </a:r>
              </a:p>
              <a:p>
                <a:pPr marL="0" indent="0">
                  <a:buNone/>
                </a:pP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i="1" dirty="0" smtClean="0">
                    <a:latin typeface="Garamond" panose="02020404030301010803" pitchFamily="18" charset="0"/>
                  </a:rPr>
                  <a:t>R </a:t>
                </a:r>
                <a:r>
                  <a:rPr lang="en-GB" dirty="0" smtClean="0">
                    <a:latin typeface="Garamond" panose="02020404030301010803" pitchFamily="18" charset="0"/>
                  </a:rPr>
                  <a:t>greater than or equal to 1 disease persists</a:t>
                </a:r>
              </a:p>
              <a:p>
                <a:pPr marL="0" indent="0" algn="ctr">
                  <a:buNone/>
                </a:pPr>
                <a:r>
                  <a:rPr lang="en-GB" i="1" dirty="0" smtClean="0">
                    <a:latin typeface="Garamond" panose="02020404030301010803" pitchFamily="18" charset="0"/>
                  </a:rPr>
                  <a:t>R </a:t>
                </a:r>
                <a:r>
                  <a:rPr lang="en-GB" dirty="0" smtClean="0">
                    <a:latin typeface="Garamond" panose="02020404030301010803" pitchFamily="18" charset="0"/>
                  </a:rPr>
                  <a:t>less than 1 disease dies out </a:t>
                </a: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  <a:blipFill rotWithShape="1">
                <a:blip r:embed="rId2"/>
                <a:stretch>
                  <a:fillRect l="-1852" t="-1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03648" y="3429000"/>
            <a:ext cx="1800200" cy="10081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Compartment Model - add transfer from </a:t>
            </a:r>
            <a:r>
              <a:rPr lang="en-GB" dirty="0" err="1">
                <a:solidFill>
                  <a:srgbClr val="0066FF"/>
                </a:solidFill>
                <a:latin typeface="Garamond" panose="02020404030301010803" pitchFamily="18" charset="0"/>
              </a:rPr>
              <a:t>Susceptibles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 to </a:t>
            </a:r>
            <a:r>
              <a:rPr lang="en-GB" dirty="0" err="1">
                <a:solidFill>
                  <a:srgbClr val="0066FF"/>
                </a:solidFill>
                <a:latin typeface="Garamond" panose="02020404030301010803" pitchFamily="18" charset="0"/>
              </a:rPr>
              <a:t>Infecteds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 smtClean="0">
                <a:latin typeface="Garamond" panose="02020404030301010803" pitchFamily="18" charset="0"/>
              </a:rPr>
              <a:t> is the birth rate, </a:t>
            </a:r>
            <a:r>
              <a:rPr lang="en-GB" sz="2800" i="1" dirty="0" smtClean="0">
                <a:latin typeface="Garamond" panose="02020404030301010803" pitchFamily="18" charset="0"/>
              </a:rPr>
              <a:t>N </a:t>
            </a:r>
            <a:r>
              <a:rPr lang="en-GB" sz="2800" dirty="0" smtClean="0">
                <a:latin typeface="Garamond" panose="02020404030301010803" pitchFamily="18" charset="0"/>
              </a:rPr>
              <a:t> is the total population = </a:t>
            </a:r>
            <a:r>
              <a:rPr lang="en-GB" sz="2800" i="1" dirty="0" smtClean="0">
                <a:latin typeface="Garamond" panose="02020404030301010803" pitchFamily="18" charset="0"/>
              </a:rPr>
              <a:t>S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R</a:t>
            </a:r>
            <a:endParaRPr lang="en-GB" sz="2800" i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05064"/>
            <a:ext cx="21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Susceptibles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S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005064"/>
            <a:ext cx="216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Infecteds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I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496" y="4005064"/>
            <a:ext cx="2160000" cy="108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Recovereds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R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1760" y="4365104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753832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>
            <a:stCxn id="6" idx="0"/>
          </p:cNvCxnSpPr>
          <p:nvPr/>
        </p:nvCxnSpPr>
        <p:spPr>
          <a:xfrm>
            <a:off x="7956496" y="400506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827584" y="2852936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7504" y="2348880"/>
            <a:ext cx="187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Births = </a:t>
            </a:r>
            <a:r>
              <a:rPr lang="en-GB" sz="2800" i="1" dirty="0" err="1" smtClean="0">
                <a:latin typeface="Garamond" panose="02020404030301010803" pitchFamily="18" charset="0"/>
              </a:rPr>
              <a:t>bN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99592" y="5157192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504" y="6165304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33" y="5157192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256" y="6093296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83968" y="5157192"/>
            <a:ext cx="484632" cy="504874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131840" y="5661248"/>
            <a:ext cx="2892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Natural and disease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nduced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3861048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latin typeface="Garamond" panose="02020404030301010803" pitchFamily="18" charset="0"/>
              </a:rPr>
              <a:t>RI</a:t>
            </a:r>
            <a:endParaRPr lang="en-GB" sz="28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Aside on rates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If the death rate is 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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per week then the average time to death or the average lifetime is </a:t>
            </a:r>
            <a:r>
              <a:rPr lang="en-GB" i="1" dirty="0" smtClean="0">
                <a:latin typeface="Garamond" panose="02020404030301010803" pitchFamily="18" charset="0"/>
              </a:rPr>
              <a:t>1/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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weeks.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If the </a:t>
            </a:r>
            <a:r>
              <a:rPr lang="en-GB" dirty="0" smtClean="0">
                <a:latin typeface="Garamond" panose="02020404030301010803" pitchFamily="18" charset="0"/>
              </a:rPr>
              <a:t>infection </a:t>
            </a:r>
            <a:r>
              <a:rPr lang="en-GB" dirty="0">
                <a:latin typeface="Garamond" panose="02020404030301010803" pitchFamily="18" charset="0"/>
              </a:rPr>
              <a:t>rate is </a:t>
            </a:r>
            <a:r>
              <a:rPr lang="el-GR" i="1" dirty="0" smtClean="0">
                <a:latin typeface="Garamond" panose="02020404030301010803" pitchFamily="18" charset="0"/>
              </a:rPr>
              <a:t>β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per </a:t>
            </a:r>
            <a:r>
              <a:rPr lang="en-GB" dirty="0">
                <a:latin typeface="Garamond" panose="02020404030301010803" pitchFamily="18" charset="0"/>
              </a:rPr>
              <a:t>week then the average time to </a:t>
            </a:r>
            <a:r>
              <a:rPr lang="en-GB" dirty="0" smtClean="0">
                <a:latin typeface="Garamond" panose="02020404030301010803" pitchFamily="18" charset="0"/>
              </a:rPr>
              <a:t>infection </a:t>
            </a:r>
            <a:r>
              <a:rPr lang="en-GB" dirty="0">
                <a:latin typeface="Garamond" panose="02020404030301010803" pitchFamily="18" charset="0"/>
              </a:rPr>
              <a:t>or the average </a:t>
            </a:r>
            <a:r>
              <a:rPr lang="en-GB" dirty="0" smtClean="0">
                <a:latin typeface="Garamond" panose="02020404030301010803" pitchFamily="18" charset="0"/>
              </a:rPr>
              <a:t>age of acquiring infection is </a:t>
            </a:r>
            <a:r>
              <a:rPr lang="en-GB" i="1" dirty="0" smtClean="0">
                <a:latin typeface="Garamond" panose="02020404030301010803" pitchFamily="18" charset="0"/>
              </a:rPr>
              <a:t>1/</a:t>
            </a:r>
            <a:r>
              <a:rPr lang="el-GR" i="1" dirty="0" smtClean="0">
                <a:latin typeface="Garamond" panose="02020404030301010803" pitchFamily="18" charset="0"/>
              </a:rPr>
              <a:t>β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weeks.</a:t>
            </a:r>
          </a:p>
        </p:txBody>
      </p:sp>
    </p:spTree>
    <p:extLst>
      <p:ext uri="{BB962C8B-B14F-4D97-AF65-F5344CB8AC3E}">
        <p14:creationId xmlns:p14="http://schemas.microsoft.com/office/powerpoint/2010/main" val="7315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Average age of infection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If the </a:t>
                </a:r>
                <a:r>
                  <a:rPr lang="en-GB" sz="2700" dirty="0">
                    <a:latin typeface="Garamond" panose="02020404030301010803" pitchFamily="18" charset="0"/>
                  </a:rPr>
                  <a:t>disease is in a steady state 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then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R </a:t>
                </a:r>
                <a:r>
                  <a:rPr lang="en-GB" sz="2700" dirty="0">
                    <a:latin typeface="Garamond" panose="02020404030301010803" pitchFamily="18" charset="0"/>
                  </a:rPr>
                  <a:t>=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1 with </a:t>
                </a:r>
                <a:r>
                  <a:rPr lang="en-GB" sz="2700" dirty="0">
                    <a:latin typeface="Garamond" panose="02020404030301010803" pitchFamily="18" charset="0"/>
                  </a:rPr>
                  <a:t>each infected producing another infected before recovering or dying.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Remember </a:t>
                </a:r>
                <a:r>
                  <a:rPr lang="en-GB" sz="2800" i="1" dirty="0">
                    <a:latin typeface="Garamond" panose="02020404030301010803" pitchFamily="18" charset="0"/>
                  </a:rPr>
                  <a:t>R 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so 1 </a:t>
                </a:r>
                <a:r>
                  <a:rPr lang="en-GB" sz="2800" dirty="0">
                    <a:latin typeface="Garamond" panose="02020404030301010803" pitchFamily="18" charset="0"/>
                  </a:rPr>
                  <a:t>=</a:t>
                </a:r>
                <a:r>
                  <a:rPr lang="en-GB" sz="2800" i="1" dirty="0">
                    <a:latin typeface="Garamond" panose="02020404030301010803" pitchFamily="18" charset="0"/>
                  </a:rPr>
                  <a:t>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giving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= 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  <a:blipFill rotWithShape="1">
                <a:blip r:embed="rId2"/>
                <a:stretch>
                  <a:fillRect l="-1410" t="-891" r="-1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12160" y="2276872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Average age of infection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700" i="1" dirty="0">
                    <a:latin typeface="Garamond" panose="02020404030301010803" pitchFamily="18" charset="0"/>
                  </a:rPr>
                  <a:t>R </a:t>
                </a:r>
                <a:r>
                  <a:rPr lang="en-GB" sz="2700" dirty="0">
                    <a:latin typeface="Garamond" panose="02020404030301010803" pitchFamily="18" charset="0"/>
                  </a:rPr>
                  <a:t>= 1 then the disease is in a steady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state with </a:t>
                </a:r>
                <a:r>
                  <a:rPr lang="en-GB" sz="2700" dirty="0">
                    <a:latin typeface="Garamond" panose="02020404030301010803" pitchFamily="18" charset="0"/>
                  </a:rPr>
                  <a:t>each infected producing another infected before recovering or dying.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Remember </a:t>
                </a:r>
                <a:r>
                  <a:rPr lang="en-GB" sz="2800" i="1" dirty="0">
                    <a:latin typeface="Garamond" panose="02020404030301010803" pitchFamily="18" charset="0"/>
                  </a:rPr>
                  <a:t>R 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so 1 </a:t>
                </a:r>
                <a:r>
                  <a:rPr lang="en-GB" sz="2800" dirty="0">
                    <a:latin typeface="Garamond" panose="02020404030301010803" pitchFamily="18" charset="0"/>
                  </a:rPr>
                  <a:t>=</a:t>
                </a:r>
                <a:r>
                  <a:rPr lang="en-GB" sz="2800" i="1" dirty="0">
                    <a:latin typeface="Garamond" panose="02020404030301010803" pitchFamily="18" charset="0"/>
                  </a:rPr>
                  <a:t>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giving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= 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T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he </a:t>
                </a:r>
                <a:r>
                  <a:rPr lang="en-GB" sz="2700" dirty="0">
                    <a:latin typeface="Garamond" panose="02020404030301010803" pitchFamily="18" charset="0"/>
                  </a:rPr>
                  <a:t>number of people entering compartment </a:t>
                </a:r>
                <a:r>
                  <a:rPr lang="en-GB" sz="2700" i="1" dirty="0">
                    <a:latin typeface="Garamond" panose="02020404030301010803" pitchFamily="18" charset="0"/>
                  </a:rPr>
                  <a:t>S</a:t>
                </a:r>
                <a:r>
                  <a:rPr lang="en-GB" sz="2700" dirty="0">
                    <a:latin typeface="Garamond" panose="02020404030301010803" pitchFamily="18" charset="0"/>
                  </a:rPr>
                  <a:t>, the number being born must equal the number of people leaving it that is becoming infected so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I </a:t>
                </a:r>
                <a:r>
                  <a:rPr lang="en-GB" sz="2700" i="1" dirty="0">
                    <a:latin typeface="Garamond" panose="02020404030301010803" pitchFamily="18" charset="0"/>
                  </a:rPr>
                  <a:t>=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bN</a:t>
                </a:r>
                <a:endParaRPr lang="en-GB" sz="2700" i="1" dirty="0" smtClean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  <a:blipFill rotWithShape="1">
                <a:blip r:embed="rId2"/>
                <a:stretch>
                  <a:fillRect l="-1410" t="-891" r="-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12160" y="2276872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3848" y="3789040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Average age of infection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700" i="1" dirty="0">
                    <a:latin typeface="Garamond" panose="02020404030301010803" pitchFamily="18" charset="0"/>
                  </a:rPr>
                  <a:t>R </a:t>
                </a:r>
                <a:r>
                  <a:rPr lang="en-GB" sz="2700" dirty="0">
                    <a:latin typeface="Garamond" panose="02020404030301010803" pitchFamily="18" charset="0"/>
                  </a:rPr>
                  <a:t>= 1 then the disease is in a steady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state with </a:t>
                </a:r>
                <a:r>
                  <a:rPr lang="en-GB" sz="2700" dirty="0">
                    <a:latin typeface="Garamond" panose="02020404030301010803" pitchFamily="18" charset="0"/>
                  </a:rPr>
                  <a:t>each infected producing another infected before recovering or dying.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Remember </a:t>
                </a:r>
                <a:r>
                  <a:rPr lang="en-GB" sz="2800" i="1" dirty="0">
                    <a:latin typeface="Garamond" panose="02020404030301010803" pitchFamily="18" charset="0"/>
                  </a:rPr>
                  <a:t>R 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so 1 </a:t>
                </a:r>
                <a:r>
                  <a:rPr lang="en-GB" sz="2800" dirty="0">
                    <a:latin typeface="Garamond" panose="02020404030301010803" pitchFamily="18" charset="0"/>
                  </a:rPr>
                  <a:t>=</a:t>
                </a:r>
                <a:r>
                  <a:rPr lang="en-GB" sz="2800" i="1" dirty="0">
                    <a:latin typeface="Garamond" panose="02020404030301010803" pitchFamily="18" charset="0"/>
                  </a:rPr>
                  <a:t>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giving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= 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T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he </a:t>
                </a:r>
                <a:r>
                  <a:rPr lang="en-GB" sz="2700" dirty="0">
                    <a:latin typeface="Garamond" panose="02020404030301010803" pitchFamily="18" charset="0"/>
                  </a:rPr>
                  <a:t>number of people entering compartment </a:t>
                </a:r>
                <a:r>
                  <a:rPr lang="en-GB" sz="2700" i="1" dirty="0">
                    <a:latin typeface="Garamond" panose="02020404030301010803" pitchFamily="18" charset="0"/>
                  </a:rPr>
                  <a:t>S</a:t>
                </a:r>
                <a:r>
                  <a:rPr lang="en-GB" sz="2700" dirty="0">
                    <a:latin typeface="Garamond" panose="02020404030301010803" pitchFamily="18" charset="0"/>
                  </a:rPr>
                  <a:t>, the number being born must equal the number of people leaving it that is becoming infected so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I </a:t>
                </a:r>
                <a:r>
                  <a:rPr lang="en-GB" sz="2700" i="1" dirty="0">
                    <a:latin typeface="Garamond" panose="02020404030301010803" pitchFamily="18" charset="0"/>
                  </a:rPr>
                  <a:t>=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bN</a:t>
                </a:r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700" i="1" baseline="-25000" dirty="0" smtClean="0">
                    <a:latin typeface="Garamond" panose="02020404030301010803" pitchFamily="18" charset="0"/>
                  </a:rPr>
                  <a:t>0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700" dirty="0">
                    <a:latin typeface="Garamond" panose="02020404030301010803" pitchFamily="18" charset="0"/>
                  </a:rPr>
                  <a:t>= </a:t>
                </a:r>
                <a:r>
                  <a:rPr lang="en-GB" sz="27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7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𝑏𝑆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700" b="1" dirty="0" smtClean="0">
                    <a:latin typeface="Garamond" panose="02020404030301010803" pitchFamily="18" charset="0"/>
                  </a:rPr>
                  <a:t>/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GB" sz="27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700" b="0" i="1" smtClean="0"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en-GB" sz="2700" b="0" i="1" smtClean="0">
                                <a:latin typeface="Cambria Math"/>
                              </a:rPr>
                              <m:t>𝑆</m:t>
                            </m:r>
                          </m:den>
                        </m:f>
                      </m:den>
                    </m:f>
                  </m:oMath>
                </a14:m>
                <a:endParaRPr lang="en-GB" sz="2700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birth rate = death rate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GB" sz="27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is infection rate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  <a:blipFill rotWithShape="1">
                <a:blip r:embed="rId2"/>
                <a:stretch>
                  <a:fillRect l="-1410" t="-891" r="-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12160" y="2276872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3848" y="3789040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Average age of infection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700" i="1" dirty="0">
                    <a:latin typeface="Garamond" panose="02020404030301010803" pitchFamily="18" charset="0"/>
                  </a:rPr>
                  <a:t>R </a:t>
                </a:r>
                <a:r>
                  <a:rPr lang="en-GB" sz="2700" dirty="0">
                    <a:latin typeface="Garamond" panose="02020404030301010803" pitchFamily="18" charset="0"/>
                  </a:rPr>
                  <a:t>= 1 then the disease is in a steady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state with </a:t>
                </a:r>
                <a:r>
                  <a:rPr lang="en-GB" sz="2700" dirty="0">
                    <a:latin typeface="Garamond" panose="02020404030301010803" pitchFamily="18" charset="0"/>
                  </a:rPr>
                  <a:t>each infected producing another infected before recovering or dying.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Remember </a:t>
                </a:r>
                <a:r>
                  <a:rPr lang="en-GB" sz="2800" i="1" dirty="0">
                    <a:latin typeface="Garamond" panose="02020404030301010803" pitchFamily="18" charset="0"/>
                  </a:rPr>
                  <a:t>R 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so 1 </a:t>
                </a:r>
                <a:r>
                  <a:rPr lang="en-GB" sz="2800" dirty="0">
                    <a:latin typeface="Garamond" panose="02020404030301010803" pitchFamily="18" charset="0"/>
                  </a:rPr>
                  <a:t>=</a:t>
                </a:r>
                <a:r>
                  <a:rPr lang="en-GB" sz="2800" i="1" dirty="0">
                    <a:latin typeface="Garamond" panose="02020404030301010803" pitchFamily="18" charset="0"/>
                  </a:rPr>
                  <a:t>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 giving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= 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GB" sz="2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T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he </a:t>
                </a:r>
                <a:r>
                  <a:rPr lang="en-GB" sz="2700" dirty="0">
                    <a:latin typeface="Garamond" panose="02020404030301010803" pitchFamily="18" charset="0"/>
                  </a:rPr>
                  <a:t>number of people entering compartment </a:t>
                </a:r>
                <a:r>
                  <a:rPr lang="en-GB" sz="2700" i="1" dirty="0">
                    <a:latin typeface="Garamond" panose="02020404030301010803" pitchFamily="18" charset="0"/>
                  </a:rPr>
                  <a:t>S</a:t>
                </a:r>
                <a:r>
                  <a:rPr lang="en-GB" sz="2700" dirty="0">
                    <a:latin typeface="Garamond" panose="02020404030301010803" pitchFamily="18" charset="0"/>
                  </a:rPr>
                  <a:t>, the number being born must equal the number of people leaving it that is becoming infected so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I </a:t>
                </a:r>
                <a:r>
                  <a:rPr lang="en-GB" sz="2700" i="1" dirty="0">
                    <a:latin typeface="Garamond" panose="02020404030301010803" pitchFamily="18" charset="0"/>
                  </a:rPr>
                  <a:t>=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bN</a:t>
                </a:r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700" i="1" baseline="-25000" dirty="0" smtClean="0">
                    <a:latin typeface="Garamond" panose="02020404030301010803" pitchFamily="18" charset="0"/>
                  </a:rPr>
                  <a:t>0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700" dirty="0">
                    <a:latin typeface="Garamond" panose="02020404030301010803" pitchFamily="18" charset="0"/>
                  </a:rPr>
                  <a:t>= </a:t>
                </a:r>
                <a:r>
                  <a:rPr lang="en-GB" sz="2700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27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𝑏𝑆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700" b="1" dirty="0" smtClean="0">
                    <a:latin typeface="Garamond" panose="02020404030301010803" pitchFamily="18" charset="0"/>
                  </a:rPr>
                  <a:t>/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n-GB" sz="27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700" b="0" i="1" smtClean="0">
                                <a:latin typeface="Cambria Math"/>
                              </a:rPr>
                              <m:t>𝐼</m:t>
                            </m:r>
                          </m:num>
                          <m:den>
                            <m:r>
                              <a:rPr lang="en-GB" sz="2700" b="0" i="1" smtClean="0">
                                <a:latin typeface="Cambria Math"/>
                              </a:rPr>
                              <m:t>𝑆</m:t>
                            </m:r>
                          </m:den>
                        </m:f>
                      </m:den>
                    </m:f>
                  </m:oMath>
                </a14:m>
                <a:endParaRPr lang="en-GB" sz="2700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birth rate = death rate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GB" sz="2700" i="1"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Garamond" panose="02020404030301010803" pitchFamily="18" charset="0"/>
                  </a:rPr>
                  <a:t> is infection rate</a:t>
                </a:r>
              </a:p>
              <a:p>
                <a:pPr marL="0" indent="0" algn="ctr">
                  <a:buNone/>
                </a:pPr>
                <a:r>
                  <a:rPr lang="en-GB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i="1" baseline="-25000" dirty="0" smtClean="0">
                    <a:latin typeface="Garamond" panose="02020404030301010803" pitchFamily="18" charset="0"/>
                  </a:rPr>
                  <a:t>0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𝑎𝑣𝑒𝑟𝑎𝑔𝑒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𝑙𝑖𝑓𝑒𝑡𝑖𝑚𝑒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𝑖𝑛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𝑡h𝑒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𝑝𝑜𝑝𝑢𝑙𝑎𝑡𝑖𝑜𝑛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𝑎𝑣𝑒𝑟𝑎𝑔𝑒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𝑎𝑔𝑒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𝑎𝑡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𝑤h𝑖𝑐h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𝑖𝑛𝑓𝑒𝑐𝑡𝑖𝑜𝑛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𝑖𝑠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𝑎𝑐𝑞𝑢𝑖𝑟𝑒𝑑</m:t>
                        </m:r>
                      </m:den>
                    </m:f>
                  </m:oMath>
                </a14:m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640960" cy="5472608"/>
              </a:xfrm>
              <a:blipFill rotWithShape="1">
                <a:blip r:embed="rId2"/>
                <a:stretch>
                  <a:fillRect l="-1410" t="-891" r="-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12160" y="2276872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3848" y="3789040"/>
            <a:ext cx="108012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Average age at infection, A, for various childhood diseases in </a:t>
            </a:r>
            <a:r>
              <a:rPr lang="en-GB" sz="28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different geographical localities </a:t>
            </a:r>
            <a:r>
              <a:rPr lang="en-GB" sz="2800" dirty="0">
                <a:solidFill>
                  <a:srgbClr val="0066FF"/>
                </a:solidFill>
                <a:latin typeface="Garamond" panose="02020404030301010803" pitchFamily="18" charset="0"/>
              </a:rPr>
              <a:t>and time periods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1" y="1714155"/>
            <a:ext cx="5730737" cy="4298053"/>
          </a:xfrm>
        </p:spPr>
      </p:pic>
      <p:sp>
        <p:nvSpPr>
          <p:cNvPr id="5" name="TextBox 4"/>
          <p:cNvSpPr txBox="1"/>
          <p:nvPr/>
        </p:nvSpPr>
        <p:spPr>
          <a:xfrm>
            <a:off x="179512" y="60840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Source: Anderson &amp; May, Infectious Diseases of </a:t>
            </a:r>
            <a:r>
              <a:rPr lang="en-GB" dirty="0" smtClean="0">
                <a:latin typeface="Garamond" panose="02020404030301010803" pitchFamily="18" charset="0"/>
              </a:rPr>
              <a:t>Humans, Oxford </a:t>
            </a:r>
            <a:r>
              <a:rPr lang="en-GB" dirty="0">
                <a:latin typeface="Garamond" panose="02020404030301010803" pitchFamily="18" charset="0"/>
              </a:rPr>
              <a:t>University Press, 1991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9552" y="6453336"/>
            <a:ext cx="797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Source: Anderson and May, </a:t>
            </a:r>
            <a:r>
              <a:rPr lang="en-GB" i="1" dirty="0" smtClean="0">
                <a:latin typeface="Garamond" panose="02020404030301010803" pitchFamily="18" charset="0"/>
              </a:rPr>
              <a:t> The Logic of Vaccination, </a:t>
            </a:r>
            <a:r>
              <a:rPr lang="en-GB" dirty="0" smtClean="0">
                <a:latin typeface="Garamond" panose="02020404030301010803" pitchFamily="18" charset="0"/>
              </a:rPr>
              <a:t>New Scientist, 18 November, 1982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3103"/>
            <a:ext cx="5184576" cy="6198225"/>
          </a:xfrm>
        </p:spPr>
      </p:pic>
    </p:spTree>
    <p:extLst>
      <p:ext uri="{BB962C8B-B14F-4D97-AF65-F5344CB8AC3E}">
        <p14:creationId xmlns:p14="http://schemas.microsoft.com/office/powerpoint/2010/main" val="21051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Model of waves of disease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6046550" cy="25890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3568" y="1412776"/>
                <a:ext cx="7992888" cy="525658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i="1" dirty="0">
                    <a:latin typeface="Garamond" panose="02020404030301010803" pitchFamily="18" charset="0"/>
                  </a:rPr>
                  <a:t>S(n + 1) = S(n) + </a:t>
                </a:r>
                <a:r>
                  <a:rPr lang="en-GB" i="1" dirty="0" err="1">
                    <a:latin typeface="Garamond" panose="02020404030301010803" pitchFamily="18" charset="0"/>
                  </a:rPr>
                  <a:t>bN</a:t>
                </a:r>
                <a:r>
                  <a:rPr lang="en-GB" i="1" dirty="0">
                    <a:latin typeface="Garamond" panose="02020404030301010803" pitchFamily="18" charset="0"/>
                  </a:rPr>
                  <a:t> - R</a:t>
                </a:r>
                <a:r>
                  <a:rPr lang="en-GB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𝑆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i="1" dirty="0">
                    <a:latin typeface="Garamond" panose="02020404030301010803" pitchFamily="18" charset="0"/>
                  </a:rPr>
                  <a:t> I(n)</a:t>
                </a:r>
                <a:r>
                  <a:rPr lang="en-GB" dirty="0">
                    <a:latin typeface="Garamond" panose="02020404030301010803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where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N </a:t>
                </a:r>
                <a:r>
                  <a:rPr lang="en-GB" dirty="0" smtClean="0">
                    <a:latin typeface="Garamond" panose="02020404030301010803" pitchFamily="18" charset="0"/>
                  </a:rPr>
                  <a:t>is the population size and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b</a:t>
                </a:r>
                <a:r>
                  <a:rPr lang="en-GB" dirty="0" smtClean="0">
                    <a:latin typeface="Garamond" panose="02020404030301010803" pitchFamily="18" charset="0"/>
                  </a:rPr>
                  <a:t> </a:t>
                </a:r>
                <a:r>
                  <a:rPr lang="en-GB" dirty="0">
                    <a:latin typeface="Garamond" panose="02020404030301010803" pitchFamily="18" charset="0"/>
                  </a:rPr>
                  <a:t>is now the birth-rate </a:t>
                </a:r>
                <a:r>
                  <a:rPr lang="en-GB" i="1" dirty="0">
                    <a:latin typeface="Garamond" panose="02020404030301010803" pitchFamily="18" charset="0"/>
                  </a:rPr>
                  <a:t>per week, </a:t>
                </a:r>
                <a:r>
                  <a:rPr lang="en-GB" dirty="0">
                    <a:latin typeface="Garamond" panose="02020404030301010803" pitchFamily="18" charset="0"/>
                  </a:rPr>
                  <a:t>because a week is our time </a:t>
                </a:r>
                <a:r>
                  <a:rPr lang="en-GB" dirty="0" smtClean="0">
                    <a:latin typeface="Garamond" panose="02020404030301010803" pitchFamily="18" charset="0"/>
                  </a:rPr>
                  <a:t>interval. </a:t>
                </a: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i="1" dirty="0">
                    <a:latin typeface="Garamond" panose="02020404030301010803" pitchFamily="18" charset="0"/>
                  </a:rPr>
                  <a:t>I(n + 1) = R</a:t>
                </a:r>
                <a:r>
                  <a:rPr lang="en-GB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i="1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𝑆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i="1" dirty="0">
                    <a:latin typeface="Garamond" panose="02020404030301010803" pitchFamily="18" charset="0"/>
                  </a:rPr>
                  <a:t> I(n) </a:t>
                </a: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3568" y="1412776"/>
                <a:ext cx="7992888" cy="5256584"/>
              </a:xfrm>
              <a:blipFill rotWithShape="1">
                <a:blip r:embed="rId3"/>
                <a:stretch>
                  <a:fillRect l="-1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27" y="1268760"/>
            <a:ext cx="2754869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Overview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Compartment models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Reproductive rates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Average age of infection</a:t>
            </a:r>
          </a:p>
          <a:p>
            <a:r>
              <a:rPr lang="en-GB" sz="4000" dirty="0">
                <a:latin typeface="Garamond" panose="02020404030301010803" pitchFamily="18" charset="0"/>
              </a:rPr>
              <a:t>Waves of </a:t>
            </a:r>
            <a:r>
              <a:rPr lang="en-GB" sz="4000" dirty="0" smtClean="0">
                <a:latin typeface="Garamond" panose="02020404030301010803" pitchFamily="18" charset="0"/>
              </a:rPr>
              <a:t>infection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Jenner, vaccination and eradication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Beyond the simple models</a:t>
            </a:r>
          </a:p>
          <a:p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Measles: birth rate 12 per 1000 per year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7782"/>
            <a:ext cx="8928992" cy="3782598"/>
          </a:xfrm>
        </p:spPr>
      </p:pic>
    </p:spTree>
    <p:extLst>
      <p:ext uri="{BB962C8B-B14F-4D97-AF65-F5344CB8AC3E}">
        <p14:creationId xmlns:p14="http://schemas.microsoft.com/office/powerpoint/2010/main" val="40519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Measles: birth rate 36 per 1000 per year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6" y="1700808"/>
            <a:ext cx="8692704" cy="3731623"/>
          </a:xfrm>
        </p:spPr>
      </p:pic>
    </p:spTree>
    <p:extLst>
      <p:ext uri="{BB962C8B-B14F-4D97-AF65-F5344CB8AC3E}">
        <p14:creationId xmlns:p14="http://schemas.microsoft.com/office/powerpoint/2010/main" val="18224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Inter-epidemic period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76490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Period = 2 </a:t>
                </a:r>
                <a:r>
                  <a:rPr lang="en-GB" dirty="0" smtClean="0">
                    <a:latin typeface="Garamond" panose="02020404030301010803" pitchFamily="18" charset="0"/>
                    <a:sym typeface="Symbol"/>
                  </a:rPr>
                  <a:t>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en-GB" b="0" i="1" smtClean="0">
                            <a:latin typeface="Cambria Math"/>
                            <a:sym typeface="Symbol"/>
                          </a:rPr>
                          <m:t></m:t>
                        </m:r>
                      </m:e>
                    </m:rad>
                  </m:oMath>
                </a14:m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A = average </a:t>
                </a:r>
                <a:r>
                  <a:rPr lang="en-GB" dirty="0" smtClean="0">
                    <a:latin typeface="Garamond" panose="02020404030301010803" pitchFamily="18" charset="0"/>
                  </a:rPr>
                  <a:t>age on infection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  <a:sym typeface="Symbol"/>
                  </a:rPr>
                  <a:t> </a:t>
                </a:r>
                <a:r>
                  <a:rPr lang="en-GB" dirty="0" smtClean="0">
                    <a:latin typeface="Garamond" panose="02020404030301010803" pitchFamily="18" charset="0"/>
                  </a:rPr>
                  <a:t>= </a:t>
                </a:r>
                <a:r>
                  <a:rPr lang="en-GB" dirty="0">
                    <a:latin typeface="Garamond" panose="02020404030301010803" pitchFamily="18" charset="0"/>
                  </a:rPr>
                  <a:t>average interval between an individual acquiring infection and passing it on to the next </a:t>
                </a:r>
                <a:r>
                  <a:rPr lang="en-GB" dirty="0" smtClean="0">
                    <a:latin typeface="Garamond" panose="02020404030301010803" pitchFamily="18" charset="0"/>
                  </a:rPr>
                  <a:t>person</a:t>
                </a: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764904"/>
              </a:xfrm>
              <a:blipFill rotWithShape="1">
                <a:blip r:embed="rId2"/>
                <a:stretch>
                  <a:fillRect l="-1852" t="-1987" b="-7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55317"/>
              </p:ext>
            </p:extLst>
          </p:nvPr>
        </p:nvGraphicFramePr>
        <p:xfrm>
          <a:off x="251520" y="4423896"/>
          <a:ext cx="8568953" cy="224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872208"/>
                <a:gridCol w="1656184"/>
                <a:gridCol w="2448273"/>
              </a:tblGrid>
              <a:tr h="561366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A in years 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  <a:sym typeface="Symbol"/>
                        </a:rPr>
                        <a:t> in </a:t>
                      </a:r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years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Period</a:t>
                      </a:r>
                      <a:r>
                        <a:rPr lang="en-GB" sz="2800" baseline="0" dirty="0" smtClean="0">
                          <a:latin typeface="Garamond" panose="02020404030301010803" pitchFamily="18" charset="0"/>
                        </a:rPr>
                        <a:t> in y</a:t>
                      </a:r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ears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5613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Measles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4 – 5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1/25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2 – 3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5613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Whooping cough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4 – 5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1/14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3 – 4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56136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Rubella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9 - 10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1/17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Garamond" panose="02020404030301010803" pitchFamily="18" charset="0"/>
                        </a:rPr>
                        <a:t>5</a:t>
                      </a:r>
                      <a:endParaRPr lang="en-GB" sz="28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Edward </a:t>
            </a:r>
            <a:r>
              <a:rPr lang="en-GB" smtClean="0"/>
              <a:t>Jenner 1749–1823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13871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In The Cow-Pock—or—the Wonderful Effects of the New Inoculation! (1802), James </a:t>
            </a:r>
            <a:r>
              <a:rPr lang="en-GB" sz="2400" dirty="0" err="1"/>
              <a:t>Gillray</a:t>
            </a:r>
            <a:r>
              <a:rPr lang="en-GB" sz="2400" dirty="0"/>
              <a:t> caricatured recipients of the vaccine developing cow-like appendages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30" y="1762919"/>
            <a:ext cx="5902940" cy="4200525"/>
          </a:xfrm>
        </p:spPr>
      </p:pic>
    </p:spTree>
    <p:extLst>
      <p:ext uri="{BB962C8B-B14F-4D97-AF65-F5344CB8AC3E}">
        <p14:creationId xmlns:p14="http://schemas.microsoft.com/office/powerpoint/2010/main" val="13059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Critical vaccination rate, 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i="1" baseline="-25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Need to vaccinate a large enough fraction of the population to make the effective reproductive rate,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, less than 1.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As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 </a:t>
                </a:r>
                <a:r>
                  <a:rPr lang="en-GB" sz="2800" i="1" dirty="0">
                    <a:latin typeface="Garamond" panose="02020404030301010803" pitchFamily="18" charset="0"/>
                  </a:rPr>
                  <a:t>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 need to reduce S so that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baseline="-25000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is less than 1.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Need to make the fraction susceptible,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𝑅</m:t>
                        </m:r>
                        <m:r>
                          <a:rPr lang="en-GB" sz="2800" b="0" i="1" baseline="-25000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GB" sz="28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So vaccinate a fraction of at least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𝑅</m:t>
                        </m:r>
                        <m:r>
                          <a:rPr lang="en-GB" sz="2800" i="1" baseline="-2500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of the population.</a:t>
                </a:r>
              </a:p>
              <a:p>
                <a:pPr marL="0" indent="0" algn="ctr">
                  <a:buNone/>
                </a:pPr>
                <a:r>
                  <a:rPr lang="en-GB" sz="2800" b="1" dirty="0" smtClean="0">
                    <a:latin typeface="Garamond" panose="02020404030301010803" pitchFamily="18" charset="0"/>
                  </a:rPr>
                  <a:t>Critical vaccination rate,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p</a:t>
                </a:r>
                <a:r>
                  <a:rPr lang="en-GB" sz="2800" b="1" i="1" baseline="-25000" dirty="0" smtClean="0">
                    <a:latin typeface="Garamond" panose="02020404030301010803" pitchFamily="18" charset="0"/>
                  </a:rPr>
                  <a:t>c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b="1" dirty="0" smtClean="0">
                    <a:latin typeface="Garamond" panose="02020404030301010803" pitchFamily="18" charset="0"/>
                  </a:rPr>
                  <a:t>is greater than </a:t>
                </a:r>
                <a:r>
                  <a:rPr lang="en-GB" sz="2800" b="1" dirty="0">
                    <a:latin typeface="Garamond" panose="02020404030301010803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</a:rPr>
                          <m:t>𝑹</m:t>
                        </m:r>
                        <m:r>
                          <a:rPr lang="en-GB" sz="2800" b="1" i="1" baseline="-2500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  <a:blipFill rotWithShape="1">
                <a:blip r:embed="rId2"/>
                <a:stretch>
                  <a:fillRect l="-1387" t="-1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2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Critical vaccination rate, </a:t>
            </a:r>
            <a:r>
              <a:rPr lang="en-GB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p</a:t>
            </a:r>
            <a:r>
              <a:rPr lang="en-GB" i="1" baseline="-25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Need to vaccinate a large enough fraction of the population to make the effective reproductive rate,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, less than 1.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As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 </a:t>
                </a:r>
                <a:r>
                  <a:rPr lang="en-GB" sz="2800" i="1" dirty="0">
                    <a:latin typeface="Garamond" panose="02020404030301010803" pitchFamily="18" charset="0"/>
                  </a:rPr>
                  <a:t>= 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 need to reduce S so that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i="1" dirty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>
                    <a:latin typeface="Garamond" panose="02020404030301010803" pitchFamily="18" charset="0"/>
                  </a:rPr>
                  <a:t>0</a:t>
                </a:r>
                <a:r>
                  <a:rPr lang="en-GB" sz="2800" i="1" baseline="-25000" dirty="0" smtClean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is less than 1.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Need to make the fraction susceptible,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𝑅</m:t>
                        </m:r>
                        <m:r>
                          <a:rPr lang="en-GB" sz="2800" b="0" i="1" baseline="-25000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GB" sz="28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So vaccinate a fraction of at least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𝑅</m:t>
                        </m:r>
                        <m:r>
                          <a:rPr lang="en-GB" sz="2800" i="1" baseline="-2500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Garamond" panose="02020404030301010803" pitchFamily="18" charset="0"/>
                  </a:rPr>
                  <a:t> of the population.</a:t>
                </a:r>
              </a:p>
              <a:p>
                <a:pPr marL="0" indent="0" algn="ctr">
                  <a:buNone/>
                </a:pPr>
                <a:r>
                  <a:rPr lang="en-GB" sz="2800" b="1" dirty="0" smtClean="0">
                    <a:latin typeface="Garamond" panose="02020404030301010803" pitchFamily="18" charset="0"/>
                  </a:rPr>
                  <a:t>Critical vaccination rate,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p</a:t>
                </a:r>
                <a:r>
                  <a:rPr lang="en-GB" sz="2800" b="1" i="1" baseline="-25000" dirty="0" smtClean="0">
                    <a:latin typeface="Garamond" panose="02020404030301010803" pitchFamily="18" charset="0"/>
                  </a:rPr>
                  <a:t>c </a:t>
                </a:r>
                <a:r>
                  <a:rPr lang="en-GB" sz="2800" b="1" dirty="0" smtClean="0">
                    <a:latin typeface="Garamond" panose="02020404030301010803" pitchFamily="18" charset="0"/>
                  </a:rPr>
                  <a:t>is greater than </a:t>
                </a:r>
                <a:r>
                  <a:rPr lang="en-GB" sz="2800" b="1" dirty="0">
                    <a:latin typeface="Garamond" panose="02020404030301010803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</a:rPr>
                          <m:t>𝑹</m:t>
                        </m:r>
                        <m:r>
                          <a:rPr lang="en-GB" sz="2800" b="1" i="1" baseline="-2500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GB" sz="2800" b="1" dirty="0">
                    <a:latin typeface="Garamond" panose="02020404030301010803" pitchFamily="18" charset="0"/>
                  </a:rPr>
                  <a:t> </a:t>
                </a:r>
                <a:endParaRPr lang="en-GB" sz="2800" b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Measles and whooping cough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 smtClean="0">
                    <a:latin typeface="Garamond" panose="02020404030301010803" pitchFamily="18" charset="0"/>
                  </a:rPr>
                  <a:t>0 </a:t>
                </a:r>
                <a:r>
                  <a:rPr lang="en-GB" sz="2800" i="1" dirty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is about 15 so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p</a:t>
                </a:r>
                <a:r>
                  <a:rPr lang="en-GB" sz="2800" b="1" i="1" baseline="-25000" dirty="0" smtClean="0">
                    <a:latin typeface="Garamond" panose="02020404030301010803" pitchFamily="18" charset="0"/>
                  </a:rPr>
                  <a:t>c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about 93%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Rubella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R</a:t>
                </a:r>
                <a:r>
                  <a:rPr lang="en-GB" sz="2800" i="1" baseline="-25000" dirty="0" smtClean="0">
                    <a:latin typeface="Garamond" panose="02020404030301010803" pitchFamily="18" charset="0"/>
                  </a:rPr>
                  <a:t>0 </a:t>
                </a:r>
                <a:r>
                  <a:rPr lang="en-GB" sz="2800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is about 8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so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p</a:t>
                </a:r>
                <a:r>
                  <a:rPr lang="en-GB" sz="2800" b="1" i="1" baseline="-25000" dirty="0" smtClean="0">
                    <a:latin typeface="Garamond" panose="02020404030301010803" pitchFamily="18" charset="0"/>
                  </a:rPr>
                  <a:t>c </a:t>
                </a:r>
                <a:r>
                  <a:rPr lang="en-GB" sz="2800" b="1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about 87%</a:t>
                </a:r>
                <a:endParaRPr lang="en-GB" sz="28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84976" cy="4997152"/>
              </a:xfrm>
              <a:blipFill rotWithShape="1">
                <a:blip r:embed="rId2"/>
                <a:stretch>
                  <a:fillRect l="-1387" t="-1221" r="-1248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2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Graph of critical vaccination rate against basic reproductive rate for various diseases.</a:t>
            </a:r>
            <a:endParaRPr lang="en-GB" sz="36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63" y="1711349"/>
            <a:ext cx="6262874" cy="4525963"/>
          </a:xfrm>
        </p:spPr>
      </p:pic>
      <p:sp>
        <p:nvSpPr>
          <p:cNvPr id="3" name="TextBox 2"/>
          <p:cNvSpPr txBox="1"/>
          <p:nvPr/>
        </p:nvSpPr>
        <p:spPr>
          <a:xfrm>
            <a:off x="755576" y="6444044"/>
            <a:ext cx="793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Keeling et al, The Mathematics of Vaccination</a:t>
            </a:r>
            <a:r>
              <a:rPr lang="en-GB" i="1" dirty="0" smtClean="0"/>
              <a:t>, Mathematics Today</a:t>
            </a:r>
            <a:r>
              <a:rPr lang="en-GB" dirty="0" smtClean="0"/>
              <a:t>, February 2013.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9552" y="6453336"/>
            <a:ext cx="7975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Source: Anderson and May, </a:t>
            </a:r>
            <a:r>
              <a:rPr lang="en-GB" i="1" dirty="0" smtClean="0">
                <a:latin typeface="Garamond" panose="02020404030301010803" pitchFamily="18" charset="0"/>
              </a:rPr>
              <a:t> The Logic of Vaccination, </a:t>
            </a:r>
            <a:r>
              <a:rPr lang="en-GB" dirty="0" smtClean="0">
                <a:latin typeface="Garamond" panose="02020404030301010803" pitchFamily="18" charset="0"/>
              </a:rPr>
              <a:t>New Scientist, 18 November, 1982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3103"/>
            <a:ext cx="5184576" cy="6198225"/>
          </a:xfrm>
        </p:spPr>
      </p:pic>
    </p:spTree>
    <p:extLst>
      <p:ext uri="{BB962C8B-B14F-4D97-AF65-F5344CB8AC3E}">
        <p14:creationId xmlns:p14="http://schemas.microsoft.com/office/powerpoint/2010/main" val="28155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Measles: vaccination rates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142502" cy="4952412"/>
          </a:xfrm>
        </p:spPr>
      </p:pic>
      <p:sp>
        <p:nvSpPr>
          <p:cNvPr id="5" name="TextBox 4"/>
          <p:cNvSpPr txBox="1"/>
          <p:nvPr/>
        </p:nvSpPr>
        <p:spPr>
          <a:xfrm>
            <a:off x="4572000" y="465313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</a:t>
            </a:r>
            <a:r>
              <a:rPr lang="en-GB" sz="1600" dirty="0">
                <a:latin typeface="Garamond" panose="02020404030301010803" pitchFamily="18" charset="0"/>
              </a:rPr>
              <a:t>: </a:t>
            </a:r>
            <a:r>
              <a:rPr lang="en-GB" sz="1600" dirty="0">
                <a:latin typeface="Garamond" panose="02020404030301010803" pitchFamily="18" charset="0"/>
                <a:hlinkClick r:id="rId4"/>
              </a:rPr>
              <a:t>http://www.hscic.gov.uk/catalogue</a:t>
            </a:r>
            <a:r>
              <a:rPr lang="en-GB" sz="1600" dirty="0" smtClean="0">
                <a:latin typeface="Garamond" panose="02020404030301010803" pitchFamily="18" charset="0"/>
                <a:hlinkClick r:id="rId4"/>
              </a:rPr>
              <a:t>/</a:t>
            </a:r>
            <a:endParaRPr lang="en-GB" sz="1600" dirty="0" smtClean="0">
              <a:latin typeface="Garamond" panose="02020404030301010803" pitchFamily="18" charset="0"/>
            </a:endParaRPr>
          </a:p>
          <a:p>
            <a:r>
              <a:rPr lang="en-GB" sz="1600" dirty="0" smtClean="0">
                <a:latin typeface="Garamond" panose="02020404030301010803" pitchFamily="18" charset="0"/>
              </a:rPr>
              <a:t>PUB09125/nhs-immu-stat-eng-2011-12-rep.pdf </a:t>
            </a:r>
            <a:endParaRPr lang="en-GB" sz="16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20194"/>
            <a:ext cx="4793396" cy="2217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23731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Source: Anderson and May, </a:t>
            </a:r>
            <a:r>
              <a:rPr lang="en-GB" sz="1600" i="1" dirty="0" smtClean="0">
                <a:latin typeface="Garamond" panose="02020404030301010803" pitchFamily="18" charset="0"/>
              </a:rPr>
              <a:t> The Logic of Vaccination, </a:t>
            </a:r>
            <a:r>
              <a:rPr lang="en-GB" sz="1600" dirty="0" smtClean="0">
                <a:latin typeface="Garamond" panose="02020404030301010803" pitchFamily="18" charset="0"/>
              </a:rPr>
              <a:t>New Scientist, 18 November, 1982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Compartment Models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Garamond" panose="02020404030301010803" pitchFamily="18" charset="0"/>
              </a:rPr>
              <a:t>S</a:t>
            </a:r>
            <a:r>
              <a:rPr lang="en-GB" dirty="0" smtClean="0">
                <a:latin typeface="Garamond" panose="02020404030301010803" pitchFamily="18" charset="0"/>
              </a:rPr>
              <a:t> is the compartment of susceptible people</a:t>
            </a:r>
          </a:p>
          <a:p>
            <a:pPr marL="0" indent="0">
              <a:buNone/>
            </a:pPr>
            <a:r>
              <a:rPr lang="en-GB" b="1" i="1" dirty="0" smtClean="0">
                <a:latin typeface="Garamond" panose="02020404030301010803" pitchFamily="18" charset="0"/>
              </a:rPr>
              <a:t>I</a:t>
            </a:r>
            <a:r>
              <a:rPr lang="en-GB" b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is the </a:t>
            </a:r>
            <a:r>
              <a:rPr lang="en-GB" dirty="0">
                <a:latin typeface="Garamond" panose="02020404030301010803" pitchFamily="18" charset="0"/>
              </a:rPr>
              <a:t>compartment </a:t>
            </a:r>
            <a:r>
              <a:rPr lang="en-GB" dirty="0" smtClean="0">
                <a:latin typeface="Garamond" panose="02020404030301010803" pitchFamily="18" charset="0"/>
              </a:rPr>
              <a:t>of infected people</a:t>
            </a:r>
          </a:p>
          <a:p>
            <a:pPr marL="0" indent="0">
              <a:buNone/>
            </a:pPr>
            <a:r>
              <a:rPr lang="en-GB" b="1" i="1" dirty="0" smtClean="0">
                <a:latin typeface="Garamond" panose="02020404030301010803" pitchFamily="18" charset="0"/>
              </a:rPr>
              <a:t>R</a:t>
            </a:r>
            <a:r>
              <a:rPr lang="en-GB" b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 is the </a:t>
            </a:r>
            <a:r>
              <a:rPr lang="en-GB" dirty="0">
                <a:latin typeface="Garamond" panose="02020404030301010803" pitchFamily="18" charset="0"/>
              </a:rPr>
              <a:t>compartment </a:t>
            </a:r>
            <a:r>
              <a:rPr lang="en-GB" dirty="0" smtClean="0">
                <a:latin typeface="Garamond" panose="02020404030301010803" pitchFamily="18" charset="0"/>
              </a:rPr>
              <a:t>of recovered people</a:t>
            </a:r>
            <a:endParaRPr lang="en-GB" b="1" dirty="0" smtClean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4005064"/>
            <a:ext cx="21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Susceptibles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S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005064"/>
            <a:ext cx="216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Infecteds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I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496" y="4005064"/>
            <a:ext cx="2160000" cy="108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Recovereds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R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1760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753832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Vaccinating below the subcritical level increases the average age at which infection is acquired.</a:t>
            </a:r>
            <a:endParaRPr lang="en-GB" sz="36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New infection rate is smaller with vaccination</a:t>
                </a:r>
              </a:p>
              <a:p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Average age of infection after vaccination</a:t>
                </a:r>
              </a:p>
              <a:p>
                <a:pPr marL="0" indent="0" algn="ctr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Average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age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of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infection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before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vaccination</m:t>
                        </m:r>
                      </m:num>
                      <m:den>
                        <m:r>
                          <a:rPr lang="en-GB">
                            <a:latin typeface="Cambria Math"/>
                          </a:rPr>
                          <m:t>1 –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</m:t>
                        </m:r>
                      </m:den>
                    </m:f>
                  </m:oMath>
                </a14:m>
                <a:endParaRPr lang="en-GB" dirty="0">
                  <a:latin typeface="Garamond" panose="02020404030301010803" pitchFamily="18" charset="0"/>
                </a:endParaRPr>
              </a:p>
              <a:p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Beyond the simple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models</a:t>
            </a:r>
            <a:endParaRPr lang="en-GB" dirty="0">
              <a:solidFill>
                <a:srgbClr val="00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3384376" cy="4654513"/>
          </a:xfrm>
        </p:spPr>
      </p:pic>
      <p:sp>
        <p:nvSpPr>
          <p:cNvPr id="5" name="TextBox 4"/>
          <p:cNvSpPr txBox="1"/>
          <p:nvPr/>
        </p:nvSpPr>
        <p:spPr>
          <a:xfrm>
            <a:off x="2120965" y="5949280"/>
            <a:ext cx="5176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i="1" dirty="0" smtClean="0">
                <a:latin typeface="Garamond" panose="02020404030301010803" pitchFamily="18" charset="0"/>
              </a:rPr>
              <a:t>The Mathematics of Vaccination</a:t>
            </a:r>
          </a:p>
          <a:p>
            <a:pPr algn="ctr"/>
            <a:r>
              <a:rPr lang="en-GB" sz="1600" dirty="0" smtClean="0">
                <a:latin typeface="Garamond" panose="02020404030301010803" pitchFamily="18" charset="0"/>
              </a:rPr>
              <a:t>Matt Keeling, Mike </a:t>
            </a:r>
            <a:r>
              <a:rPr lang="en-GB" sz="1600" dirty="0" err="1" smtClean="0">
                <a:latin typeface="Garamond" panose="02020404030301010803" pitchFamily="18" charset="0"/>
              </a:rPr>
              <a:t>Tildesley</a:t>
            </a:r>
            <a:r>
              <a:rPr lang="en-GB" sz="1600" dirty="0" smtClean="0">
                <a:latin typeface="Garamond" panose="02020404030301010803" pitchFamily="18" charset="0"/>
              </a:rPr>
              <a:t>, Thomas House and Leon </a:t>
            </a:r>
            <a:r>
              <a:rPr lang="en-GB" sz="1600" dirty="0" err="1" smtClean="0">
                <a:latin typeface="Garamond" panose="02020404030301010803" pitchFamily="18" charset="0"/>
              </a:rPr>
              <a:t>Danon</a:t>
            </a:r>
            <a:endParaRPr lang="en-GB" sz="16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1600" dirty="0" smtClean="0">
                <a:latin typeface="Garamond" panose="02020404030301010803" pitchFamily="18" charset="0"/>
              </a:rPr>
              <a:t>Warwick Mathematics Institute 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Other factors and approaches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Vaccines are not perfect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Optimal vaccination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Optimal vaccination in households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Optimal vaccination in space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Vaccines are not perfect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Proportion get no protection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4000" dirty="0" smtClean="0">
                <a:latin typeface="Garamond" panose="02020404030301010803" pitchFamily="18" charset="0"/>
              </a:rPr>
              <a:t> Partial protection - </a:t>
            </a:r>
            <a:r>
              <a:rPr lang="en-GB" sz="4000" i="1" dirty="0" smtClean="0">
                <a:latin typeface="Garamond" panose="02020404030301010803" pitchFamily="18" charset="0"/>
              </a:rPr>
              <a:t>leaky</a:t>
            </a:r>
            <a:r>
              <a:rPr lang="en-GB" sz="4000" dirty="0" smtClean="0">
                <a:latin typeface="Garamond" panose="02020404030301010803" pitchFamily="18" charset="0"/>
              </a:rPr>
              <a:t> vaccines</a:t>
            </a:r>
          </a:p>
          <a:p>
            <a:pPr lvl="1"/>
            <a:r>
              <a:rPr lang="en-GB" sz="4000" dirty="0" smtClean="0">
                <a:latin typeface="Garamond" panose="02020404030301010803" pitchFamily="18" charset="0"/>
              </a:rPr>
              <a:t>Reduce susceptibility</a:t>
            </a:r>
          </a:p>
          <a:p>
            <a:pPr lvl="1"/>
            <a:r>
              <a:rPr lang="en-GB" sz="4000" dirty="0" smtClean="0">
                <a:latin typeface="Garamond" panose="02020404030301010803" pitchFamily="18" charset="0"/>
              </a:rPr>
              <a:t>Reduce infectiousness</a:t>
            </a:r>
          </a:p>
          <a:p>
            <a:pPr lvl="1"/>
            <a:r>
              <a:rPr lang="en-GB" sz="4000" dirty="0" smtClean="0">
                <a:latin typeface="Garamond" panose="02020404030301010803" pitchFamily="18" charset="0"/>
              </a:rPr>
              <a:t>Increase recovery rate</a:t>
            </a:r>
          </a:p>
        </p:txBody>
      </p:sp>
    </p:spTree>
    <p:extLst>
      <p:ext uri="{BB962C8B-B14F-4D97-AF65-F5344CB8AC3E}">
        <p14:creationId xmlns:p14="http://schemas.microsoft.com/office/powerpoint/2010/main" val="42709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Optimal vaccination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Suppose period of immunity offered by the vaccine is short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Examples</a:t>
            </a:r>
          </a:p>
          <a:p>
            <a:pPr lvl="1"/>
            <a:r>
              <a:rPr lang="en-GB" sz="4000" dirty="0" smtClean="0">
                <a:latin typeface="Garamond" panose="02020404030301010803" pitchFamily="18" charset="0"/>
              </a:rPr>
              <a:t>HPV against cervical cancer</a:t>
            </a:r>
          </a:p>
          <a:p>
            <a:pPr lvl="1"/>
            <a:r>
              <a:rPr lang="en-GB" sz="4000" dirty="0" smtClean="0">
                <a:latin typeface="Garamond" panose="02020404030301010803" pitchFamily="18" charset="0"/>
              </a:rPr>
              <a:t>Influenza vaccine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Optimal vaccination in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households</a:t>
            </a:r>
            <a:endParaRPr lang="en-GB" dirty="0">
              <a:solidFill>
                <a:srgbClr val="00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340768"/>
            <a:ext cx="6920719" cy="44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09320"/>
            <a:ext cx="823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The Lancet Infectious Diseases, Volume 9, Issue 8, Pages 493 - 504, August 2009</a:t>
            </a:r>
          </a:p>
        </p:txBody>
      </p:sp>
    </p:spTree>
    <p:extLst>
      <p:ext uri="{BB962C8B-B14F-4D97-AF65-F5344CB8AC3E}">
        <p14:creationId xmlns:p14="http://schemas.microsoft.com/office/powerpoint/2010/main" val="26715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Vaccination in space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084168" y="2060848"/>
            <a:ext cx="2520280" cy="2304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092280" y="2564904"/>
            <a:ext cx="144016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28384" y="3212976"/>
            <a:ext cx="144016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48264" y="3501008"/>
            <a:ext cx="144016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80312" y="3068960"/>
            <a:ext cx="144016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164288" y="14847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08104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112" y="3645024"/>
            <a:ext cx="216024" cy="25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236296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388424" y="42930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604448" y="1628800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4" y="1628800"/>
            <a:ext cx="4876800" cy="3573780"/>
          </a:xfrm>
        </p:spPr>
      </p:pic>
      <p:sp>
        <p:nvSpPr>
          <p:cNvPr id="18" name="TextBox 17"/>
          <p:cNvSpPr txBox="1"/>
          <p:nvPr/>
        </p:nvSpPr>
        <p:spPr>
          <a:xfrm>
            <a:off x="-36512" y="5301208"/>
            <a:ext cx="51845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aramond" panose="02020404030301010803" pitchFamily="18" charset="0"/>
              </a:rPr>
              <a:t>Notice telling people to keep off </a:t>
            </a:r>
          </a:p>
          <a:p>
            <a:pPr algn="ctr"/>
            <a:r>
              <a:rPr lang="en-GB" sz="2500" dirty="0" smtClean="0">
                <a:latin typeface="Garamond" panose="02020404030301010803" pitchFamily="18" charset="0"/>
              </a:rPr>
              <a:t>the North York </a:t>
            </a:r>
            <a:r>
              <a:rPr lang="en-GB" sz="2500" dirty="0">
                <a:latin typeface="Garamond" panose="02020404030301010803" pitchFamily="18" charset="0"/>
              </a:rPr>
              <a:t>M</a:t>
            </a:r>
            <a:r>
              <a:rPr lang="en-GB" sz="2500" dirty="0" smtClean="0">
                <a:latin typeface="Garamond" panose="02020404030301010803" pitchFamily="18" charset="0"/>
              </a:rPr>
              <a:t>oors during the 2001 Foot and Mouth epidemic</a:t>
            </a:r>
            <a:endParaRPr lang="en-GB" sz="2500" dirty="0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4997494"/>
            <a:ext cx="3492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Red is infected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Green is vaccinated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Light blue is the ring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Dark blue is susceptible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20472" y="3068960"/>
            <a:ext cx="216024" cy="252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Thank you for coming!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 smtClean="0">
                <a:latin typeface="Garamond" panose="02020404030301010803" pitchFamily="18" charset="0"/>
              </a:rPr>
              <a:t>My next year’s lectures start on </a:t>
            </a:r>
          </a:p>
          <a:p>
            <a:pPr marL="0" indent="0" algn="ctr">
              <a:buNone/>
            </a:pPr>
            <a:r>
              <a:rPr lang="en-GB" sz="4000" dirty="0" smtClean="0">
                <a:latin typeface="Garamond" panose="02020404030301010803" pitchFamily="18" charset="0"/>
              </a:rPr>
              <a:t>16 September 2014</a:t>
            </a:r>
            <a:endParaRPr lang="en-GB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Compartment Model – add births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 smtClean="0">
                <a:latin typeface="Garamond" panose="02020404030301010803" pitchFamily="18" charset="0"/>
              </a:rPr>
              <a:t> is the birth rate, </a:t>
            </a:r>
            <a:r>
              <a:rPr lang="en-GB" sz="2800" i="1" dirty="0" smtClean="0">
                <a:latin typeface="Garamond" panose="02020404030301010803" pitchFamily="18" charset="0"/>
              </a:rPr>
              <a:t>N </a:t>
            </a:r>
            <a:r>
              <a:rPr lang="en-GB" sz="2800" dirty="0" smtClean="0">
                <a:latin typeface="Garamond" panose="02020404030301010803" pitchFamily="18" charset="0"/>
              </a:rPr>
              <a:t> is the total population = </a:t>
            </a:r>
            <a:r>
              <a:rPr lang="en-GB" sz="2800" i="1" dirty="0" smtClean="0">
                <a:latin typeface="Garamond" panose="02020404030301010803" pitchFamily="18" charset="0"/>
              </a:rPr>
              <a:t>S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R</a:t>
            </a:r>
            <a:endParaRPr lang="en-GB" sz="2800" i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05064"/>
            <a:ext cx="21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Susceptibles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S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005064"/>
            <a:ext cx="216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Infecteds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I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496" y="4005064"/>
            <a:ext cx="2160000" cy="108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Recovereds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R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1760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753832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>
            <a:stCxn id="6" idx="0"/>
          </p:cNvCxnSpPr>
          <p:nvPr/>
        </p:nvCxnSpPr>
        <p:spPr>
          <a:xfrm>
            <a:off x="7956496" y="400506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827584" y="2852936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7504" y="2348880"/>
            <a:ext cx="7330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Births = </a:t>
            </a:r>
            <a:r>
              <a:rPr lang="en-GB" sz="2800" b="1" i="1" dirty="0" err="1" smtClean="0">
                <a:latin typeface="Garamond" panose="02020404030301010803" pitchFamily="18" charset="0"/>
              </a:rPr>
              <a:t>bN</a:t>
            </a:r>
            <a:r>
              <a:rPr lang="en-GB" sz="2800" b="1" i="1" dirty="0" smtClean="0">
                <a:latin typeface="Garamond" panose="02020404030301010803" pitchFamily="18" charset="0"/>
              </a:rPr>
              <a:t>		</a:t>
            </a:r>
            <a:r>
              <a:rPr lang="en-GB" sz="2800" dirty="0" smtClean="0">
                <a:latin typeface="Garamond" panose="02020404030301010803" pitchFamily="18" charset="0"/>
              </a:rPr>
              <a:t>UK: </a:t>
            </a:r>
            <a:r>
              <a:rPr lang="en-GB" sz="2800" i="1" dirty="0" smtClean="0">
                <a:latin typeface="Garamond" panose="02020404030301010803" pitchFamily="18" charset="0"/>
              </a:rPr>
              <a:t>b </a:t>
            </a:r>
            <a:r>
              <a:rPr lang="en-GB" sz="2800" dirty="0" smtClean="0">
                <a:latin typeface="Garamond" panose="02020404030301010803" pitchFamily="18" charset="0"/>
              </a:rPr>
              <a:t>= 0.012, </a:t>
            </a:r>
            <a:r>
              <a:rPr lang="en-GB" sz="2800" i="1" dirty="0" smtClean="0">
                <a:latin typeface="Garamond" panose="02020404030301010803" pitchFamily="18" charset="0"/>
              </a:rPr>
              <a:t>N </a:t>
            </a:r>
            <a:r>
              <a:rPr lang="en-GB" sz="2800" dirty="0" smtClean="0">
                <a:latin typeface="Garamond" panose="02020404030301010803" pitchFamily="18" charset="0"/>
              </a:rPr>
              <a:t>= 60,000,000</a:t>
            </a:r>
          </a:p>
          <a:p>
            <a:r>
              <a:rPr lang="en-GB" sz="2800" i="1" dirty="0">
                <a:latin typeface="Garamond" panose="02020404030301010803" pitchFamily="18" charset="0"/>
              </a:rPr>
              <a:t>	</a:t>
            </a:r>
            <a:r>
              <a:rPr lang="en-GB" sz="2800" i="1" dirty="0" smtClean="0">
                <a:latin typeface="Garamond" panose="02020404030301010803" pitchFamily="18" charset="0"/>
              </a:rPr>
              <a:t>				</a:t>
            </a:r>
            <a:r>
              <a:rPr lang="en-GB" sz="2800" i="1" dirty="0" err="1" smtClean="0">
                <a:latin typeface="Garamond" panose="02020404030301010803" pitchFamily="18" charset="0"/>
              </a:rPr>
              <a:t>bN</a:t>
            </a:r>
            <a:r>
              <a:rPr lang="en-GB" sz="2800" i="1" dirty="0" smtClean="0"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latin typeface="Garamond" panose="02020404030301010803" pitchFamily="18" charset="0"/>
              </a:rPr>
              <a:t>= 720,000</a:t>
            </a: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Compartment Model – add deaths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 smtClean="0">
                <a:latin typeface="Garamond" panose="02020404030301010803" pitchFamily="18" charset="0"/>
              </a:rPr>
              <a:t> is the birth rate, </a:t>
            </a:r>
            <a:r>
              <a:rPr lang="en-GB" sz="2800" i="1" dirty="0" smtClean="0">
                <a:latin typeface="Garamond" panose="02020404030301010803" pitchFamily="18" charset="0"/>
              </a:rPr>
              <a:t>N </a:t>
            </a:r>
            <a:r>
              <a:rPr lang="en-GB" sz="2800" dirty="0" smtClean="0">
                <a:latin typeface="Garamond" panose="02020404030301010803" pitchFamily="18" charset="0"/>
              </a:rPr>
              <a:t> is the total population = </a:t>
            </a:r>
            <a:r>
              <a:rPr lang="en-GB" sz="2800" i="1" dirty="0" smtClean="0">
                <a:latin typeface="Garamond" panose="02020404030301010803" pitchFamily="18" charset="0"/>
              </a:rPr>
              <a:t>S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R</a:t>
            </a:r>
            <a:endParaRPr lang="en-GB" sz="2800" i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05064"/>
            <a:ext cx="21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Susceptibles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S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005064"/>
            <a:ext cx="216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Infecteds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I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496" y="4005064"/>
            <a:ext cx="2160000" cy="108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Recovereds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R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1760" y="4365104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753832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>
            <a:stCxn id="6" idx="0"/>
          </p:cNvCxnSpPr>
          <p:nvPr/>
        </p:nvCxnSpPr>
        <p:spPr>
          <a:xfrm>
            <a:off x="7956496" y="400506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827584" y="2852936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7504" y="2348880"/>
            <a:ext cx="187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Births = </a:t>
            </a:r>
            <a:r>
              <a:rPr lang="en-GB" sz="2800" i="1" dirty="0" err="1" smtClean="0">
                <a:latin typeface="Garamond" panose="02020404030301010803" pitchFamily="18" charset="0"/>
              </a:rPr>
              <a:t>bN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99592" y="5157192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504" y="6165304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33" y="5157192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256" y="6093296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83968" y="5157192"/>
            <a:ext cx="484632" cy="504874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131840" y="5661248"/>
            <a:ext cx="2892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Natural and disease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nduced death</a:t>
            </a: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1143000"/>
          </a:xfrm>
        </p:spPr>
        <p:txBody>
          <a:bodyPr/>
          <a:lstStyle/>
          <a:p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Modifications of </a:t>
            </a:r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compartment </a:t>
            </a:r>
            <a:r>
              <a:rPr lang="en-GB" sz="4000" dirty="0">
                <a:solidFill>
                  <a:srgbClr val="0066FF"/>
                </a:solidFill>
                <a:latin typeface="Garamond" panose="02020404030301010803" pitchFamily="18" charset="0"/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Garamond" panose="02020404030301010803" pitchFamily="18" charset="0"/>
              </a:rPr>
              <a:t>Latent compartment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Maternal antibodies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Immunity may be lost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Incorporate age structure in each compartment</a:t>
            </a:r>
          </a:p>
          <a:p>
            <a:r>
              <a:rPr lang="en-GB" sz="4000" dirty="0" smtClean="0">
                <a:latin typeface="Garamond" panose="02020404030301010803" pitchFamily="18" charset="0"/>
              </a:rPr>
              <a:t>Divide compartments into male, female.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Compartment Model – add deaths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i="1" dirty="0">
                <a:latin typeface="Garamond" panose="02020404030301010803" pitchFamily="18" charset="0"/>
              </a:rPr>
              <a:t>b</a:t>
            </a:r>
            <a:r>
              <a:rPr lang="en-GB" sz="2800" dirty="0" smtClean="0">
                <a:latin typeface="Garamond" panose="02020404030301010803" pitchFamily="18" charset="0"/>
              </a:rPr>
              <a:t> is the birth rate, </a:t>
            </a:r>
            <a:r>
              <a:rPr lang="en-GB" sz="2800" i="1" dirty="0" smtClean="0">
                <a:latin typeface="Garamond" panose="02020404030301010803" pitchFamily="18" charset="0"/>
              </a:rPr>
              <a:t>N </a:t>
            </a:r>
            <a:r>
              <a:rPr lang="en-GB" sz="2800" dirty="0" smtClean="0">
                <a:latin typeface="Garamond" panose="02020404030301010803" pitchFamily="18" charset="0"/>
              </a:rPr>
              <a:t> is the total population = </a:t>
            </a:r>
            <a:r>
              <a:rPr lang="en-GB" sz="2800" i="1" dirty="0" smtClean="0">
                <a:latin typeface="Garamond" panose="02020404030301010803" pitchFamily="18" charset="0"/>
              </a:rPr>
              <a:t>S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 + </a:t>
            </a:r>
            <a:r>
              <a:rPr lang="en-GB" sz="2800" i="1" dirty="0" smtClean="0">
                <a:latin typeface="Garamond" panose="02020404030301010803" pitchFamily="18" charset="0"/>
              </a:rPr>
              <a:t>R</a:t>
            </a:r>
            <a:endParaRPr lang="en-GB" sz="2800" i="1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005064"/>
            <a:ext cx="216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Susceptibles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S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4005064"/>
            <a:ext cx="216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Infecteds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I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6496" y="4005064"/>
            <a:ext cx="2160000" cy="1080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</a:rPr>
              <a:t>Recovereds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i="1" dirty="0" smtClean="0">
                <a:solidFill>
                  <a:schemeClr val="tx1"/>
                </a:solidFill>
              </a:rPr>
              <a:t>R</a:t>
            </a:r>
            <a:endParaRPr lang="en-GB" sz="4800" b="1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1760" y="4365104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753832" y="422108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lbow Connector 10"/>
          <p:cNvCxnSpPr>
            <a:stCxn id="6" idx="0"/>
          </p:cNvCxnSpPr>
          <p:nvPr/>
        </p:nvCxnSpPr>
        <p:spPr>
          <a:xfrm>
            <a:off x="7956496" y="400506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827584" y="2852936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07504" y="2348880"/>
            <a:ext cx="187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Births = </a:t>
            </a:r>
            <a:r>
              <a:rPr lang="en-GB" sz="2800" i="1" dirty="0" err="1" smtClean="0">
                <a:latin typeface="Garamond" panose="02020404030301010803" pitchFamily="18" charset="0"/>
              </a:rPr>
              <a:t>bN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99592" y="5157192"/>
            <a:ext cx="484632" cy="97840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504" y="6165304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33" y="5157192"/>
            <a:ext cx="542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256" y="6093296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Natural death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83968" y="5157192"/>
            <a:ext cx="484632" cy="504874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131840" y="5661248"/>
            <a:ext cx="2892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Natural and disease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</a:t>
            </a:r>
            <a:r>
              <a:rPr lang="en-GB" sz="2800" dirty="0" smtClean="0">
                <a:latin typeface="Garamond" panose="02020404030301010803" pitchFamily="18" charset="0"/>
              </a:rPr>
              <a:t>nduced death</a:t>
            </a:r>
            <a:endParaRPr lang="en-GB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Reproductive rates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Garamond" panose="02020404030301010803" pitchFamily="18" charset="0"/>
              </a:rPr>
              <a:t>Basic</a:t>
            </a:r>
            <a:r>
              <a:rPr lang="en-GB" i="1" dirty="0" smtClean="0">
                <a:latin typeface="Garamond" panose="02020404030301010803" pitchFamily="18" charset="0"/>
              </a:rPr>
              <a:t> reproductive rate, </a:t>
            </a:r>
            <a:r>
              <a:rPr lang="en-GB" i="1" dirty="0">
                <a:latin typeface="Garamond" panose="02020404030301010803" pitchFamily="18" charset="0"/>
              </a:rPr>
              <a:t>R</a:t>
            </a:r>
            <a:r>
              <a:rPr lang="en-GB" i="1" baseline="-25000" dirty="0">
                <a:latin typeface="Garamond" panose="02020404030301010803" pitchFamily="18" charset="0"/>
              </a:rPr>
              <a:t>0</a:t>
            </a:r>
            <a:r>
              <a:rPr lang="en-GB" i="1" dirty="0" smtClean="0">
                <a:latin typeface="Garamond" panose="02020404030301010803" pitchFamily="18" charset="0"/>
              </a:rPr>
              <a:t>, </a:t>
            </a:r>
            <a:r>
              <a:rPr lang="en-GB" dirty="0" smtClean="0">
                <a:latin typeface="Garamond" panose="02020404030301010803" pitchFamily="18" charset="0"/>
              </a:rPr>
              <a:t>is the number of secondary cases produced on average by one infected person when </a:t>
            </a:r>
            <a:r>
              <a:rPr lang="en-GB" b="1" i="1" dirty="0" smtClean="0">
                <a:latin typeface="Garamond" panose="02020404030301010803" pitchFamily="18" charset="0"/>
              </a:rPr>
              <a:t>all</a:t>
            </a:r>
            <a:r>
              <a:rPr lang="en-GB" dirty="0" smtClean="0">
                <a:latin typeface="Garamond" panose="02020404030301010803" pitchFamily="18" charset="0"/>
              </a:rPr>
              <a:t> are susceptible.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Reproductive rates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Garamond" panose="02020404030301010803" pitchFamily="18" charset="0"/>
              </a:rPr>
              <a:t>Basic</a:t>
            </a:r>
            <a:r>
              <a:rPr lang="en-GB" i="1" dirty="0" smtClean="0">
                <a:latin typeface="Garamond" panose="02020404030301010803" pitchFamily="18" charset="0"/>
              </a:rPr>
              <a:t> reproductive rate, </a:t>
            </a:r>
            <a:r>
              <a:rPr lang="en-GB" i="1" dirty="0">
                <a:latin typeface="Garamond" panose="02020404030301010803" pitchFamily="18" charset="0"/>
              </a:rPr>
              <a:t>R</a:t>
            </a:r>
            <a:r>
              <a:rPr lang="en-GB" i="1" baseline="-25000" dirty="0">
                <a:latin typeface="Garamond" panose="02020404030301010803" pitchFamily="18" charset="0"/>
              </a:rPr>
              <a:t>0</a:t>
            </a:r>
            <a:r>
              <a:rPr lang="en-GB" i="1" dirty="0" smtClean="0">
                <a:latin typeface="Garamond" panose="02020404030301010803" pitchFamily="18" charset="0"/>
              </a:rPr>
              <a:t>, </a:t>
            </a:r>
            <a:r>
              <a:rPr lang="en-GB" dirty="0" smtClean="0">
                <a:latin typeface="Garamond" panose="02020404030301010803" pitchFamily="18" charset="0"/>
              </a:rPr>
              <a:t>is the number of secondary cases produced on average by one infected person when all are susceptible.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92619"/>
              </p:ext>
            </p:extLst>
          </p:nvPr>
        </p:nvGraphicFramePr>
        <p:xfrm>
          <a:off x="539552" y="2780928"/>
          <a:ext cx="7056784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4008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Infection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Basic Reproductive rate,</a:t>
                      </a:r>
                      <a:r>
                        <a:rPr lang="en-GB" sz="24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GB" sz="2400" i="1" dirty="0" smtClean="0">
                          <a:latin typeface="Garamond" panose="02020404030301010803" pitchFamily="18" charset="0"/>
                        </a:rPr>
                        <a:t>R</a:t>
                      </a:r>
                      <a:r>
                        <a:rPr lang="en-GB" sz="2400" i="1" baseline="-25000" dirty="0" smtClean="0">
                          <a:latin typeface="Garamond" panose="02020404030301010803" pitchFamily="18" charset="0"/>
                        </a:rPr>
                        <a:t>0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Measles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12 – 18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Pertussis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12 – 17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Diphtheria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6 – 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Rubella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6 – 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Polio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5 – 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Smallpox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5 – 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Mumps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Garamond" panose="02020404030301010803" pitchFamily="18" charset="0"/>
                        </a:rPr>
                        <a:t>4 – 7</a:t>
                      </a:r>
                      <a:endParaRPr lang="en-GB" sz="24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453336"/>
            <a:ext cx="818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Garamond" panose="02020404030301010803" pitchFamily="18" charset="0"/>
              </a:rPr>
              <a:t>Smallpox</a:t>
            </a:r>
            <a:r>
              <a:rPr lang="en-GB" i="1" dirty="0">
                <a:latin typeface="Garamond" panose="02020404030301010803" pitchFamily="18" charset="0"/>
              </a:rPr>
              <a:t>: Disease, Prevention, and </a:t>
            </a:r>
            <a:r>
              <a:rPr lang="en-GB" i="1" dirty="0" smtClean="0">
                <a:latin typeface="Garamond" panose="02020404030301010803" pitchFamily="18" charset="0"/>
              </a:rPr>
              <a:t>Intervention</a:t>
            </a:r>
            <a:r>
              <a:rPr lang="en-GB" dirty="0" smtClean="0">
                <a:latin typeface="Garamond" panose="02020404030301010803" pitchFamily="18" charset="0"/>
              </a:rPr>
              <a:t>,. </a:t>
            </a:r>
            <a:r>
              <a:rPr lang="en-GB" dirty="0">
                <a:latin typeface="Garamond" panose="02020404030301010803" pitchFamily="18" charset="0"/>
              </a:rPr>
              <a:t>The CDC and the World Health </a:t>
            </a:r>
            <a:r>
              <a:rPr lang="en-GB" dirty="0" smtClean="0">
                <a:latin typeface="Garamond" panose="02020404030301010803" pitchFamily="18" charset="0"/>
              </a:rPr>
              <a:t>Organization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26258</TotalTime>
  <Words>1523</Words>
  <Application>Microsoft Office PowerPoint</Application>
  <PresentationFormat>On-screen Show (4:3)</PresentationFormat>
  <Paragraphs>218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Modelling the Spread of Infectious Diseases</vt:lpstr>
      <vt:lpstr>Overview</vt:lpstr>
      <vt:lpstr>Compartment Models</vt:lpstr>
      <vt:lpstr>Compartment Model – add births</vt:lpstr>
      <vt:lpstr>Compartment Model – add deaths</vt:lpstr>
      <vt:lpstr>Modifications of the compartment model</vt:lpstr>
      <vt:lpstr>Compartment Model – add deaths</vt:lpstr>
      <vt:lpstr>Reproductive rates</vt:lpstr>
      <vt:lpstr>Reproductive rates</vt:lpstr>
      <vt:lpstr>Reproductive rates</vt:lpstr>
      <vt:lpstr>Compartment Model - add transfer from Susceptibles to Infecteds </vt:lpstr>
      <vt:lpstr>Aside on rates</vt:lpstr>
      <vt:lpstr>Average age of infection</vt:lpstr>
      <vt:lpstr>Average age of infection</vt:lpstr>
      <vt:lpstr>Average age of infection</vt:lpstr>
      <vt:lpstr>Average age of infection</vt:lpstr>
      <vt:lpstr>Average age at infection, A, for various childhood diseases in different geographical localities and time periods</vt:lpstr>
      <vt:lpstr>PowerPoint Presentation</vt:lpstr>
      <vt:lpstr>Model of waves of disease</vt:lpstr>
      <vt:lpstr>Measles: birth rate 12 per 1000 per year</vt:lpstr>
      <vt:lpstr>Measles: birth rate 36 per 1000 per year</vt:lpstr>
      <vt:lpstr>Inter-epidemic period</vt:lpstr>
      <vt:lpstr>Edward Jenner 1749–1823</vt:lpstr>
      <vt:lpstr>In The Cow-Pock—or—the Wonderful Effects of the New Inoculation! (1802), James Gillray caricatured recipients of the vaccine developing cow-like appendages</vt:lpstr>
      <vt:lpstr>Critical vaccination rate, pc</vt:lpstr>
      <vt:lpstr>Critical vaccination rate, pc</vt:lpstr>
      <vt:lpstr>Graph of critical vaccination rate against basic reproductive rate for various diseases.</vt:lpstr>
      <vt:lpstr>PowerPoint Presentation</vt:lpstr>
      <vt:lpstr>Measles: vaccination rates</vt:lpstr>
      <vt:lpstr>Vaccinating below the subcritical level increases the average age at which infection is acquired.</vt:lpstr>
      <vt:lpstr>Beyond the simple models</vt:lpstr>
      <vt:lpstr>Other factors and approaches</vt:lpstr>
      <vt:lpstr>Vaccines are not perfect </vt:lpstr>
      <vt:lpstr>Optimal vaccination</vt:lpstr>
      <vt:lpstr>Optimal vaccination in households</vt:lpstr>
      <vt:lpstr>Vaccination in space</vt:lpstr>
      <vt:lpstr>Thank you for coming!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of Departed Quantities: Calculus and its Limits</dc:title>
  <dc:creator>Raymond</dc:creator>
  <cp:lastModifiedBy>Raymond</cp:lastModifiedBy>
  <cp:revision>730</cp:revision>
  <cp:lastPrinted>2014-03-10T11:02:32Z</cp:lastPrinted>
  <dcterms:created xsi:type="dcterms:W3CDTF">2012-07-24T09:09:03Z</dcterms:created>
  <dcterms:modified xsi:type="dcterms:W3CDTF">2014-03-16T17:00:48Z</dcterms:modified>
</cp:coreProperties>
</file>