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ov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314" r:id="rId3"/>
    <p:sldId id="315" r:id="rId4"/>
    <p:sldId id="278" r:id="rId5"/>
    <p:sldId id="311" r:id="rId6"/>
    <p:sldId id="285" r:id="rId7"/>
    <p:sldId id="312" r:id="rId8"/>
    <p:sldId id="288" r:id="rId9"/>
    <p:sldId id="313" r:id="rId10"/>
    <p:sldId id="286" r:id="rId11"/>
    <p:sldId id="258" r:id="rId12"/>
    <p:sldId id="287" r:id="rId13"/>
    <p:sldId id="261" r:id="rId14"/>
    <p:sldId id="289" r:id="rId15"/>
    <p:sldId id="257" r:id="rId16"/>
    <p:sldId id="259" r:id="rId17"/>
    <p:sldId id="262" r:id="rId18"/>
    <p:sldId id="290" r:id="rId19"/>
    <p:sldId id="291" r:id="rId20"/>
    <p:sldId id="292" r:id="rId21"/>
    <p:sldId id="303" r:id="rId22"/>
    <p:sldId id="304" r:id="rId23"/>
    <p:sldId id="293" r:id="rId24"/>
    <p:sldId id="294" r:id="rId25"/>
    <p:sldId id="279" r:id="rId26"/>
    <p:sldId id="263" r:id="rId27"/>
    <p:sldId id="280" r:id="rId28"/>
    <p:sldId id="281" r:id="rId29"/>
    <p:sldId id="264" r:id="rId30"/>
    <p:sldId id="282" r:id="rId31"/>
    <p:sldId id="295" r:id="rId32"/>
    <p:sldId id="296" r:id="rId33"/>
    <p:sldId id="297" r:id="rId34"/>
    <p:sldId id="283" r:id="rId35"/>
    <p:sldId id="300" r:id="rId36"/>
    <p:sldId id="298" r:id="rId37"/>
    <p:sldId id="301" r:id="rId38"/>
    <p:sldId id="284" r:id="rId39"/>
    <p:sldId id="305" r:id="rId40"/>
    <p:sldId id="299" r:id="rId41"/>
    <p:sldId id="265" r:id="rId42"/>
    <p:sldId id="266" r:id="rId43"/>
    <p:sldId id="269" r:id="rId44"/>
    <p:sldId id="267" r:id="rId45"/>
    <p:sldId id="268" r:id="rId46"/>
    <p:sldId id="270" r:id="rId47"/>
    <p:sldId id="271" r:id="rId48"/>
    <p:sldId id="272" r:id="rId49"/>
    <p:sldId id="310" r:id="rId50"/>
    <p:sldId id="276" r:id="rId51"/>
    <p:sldId id="316" r:id="rId52"/>
    <p:sldId id="317" r:id="rId53"/>
    <p:sldId id="318" r:id="rId54"/>
    <p:sldId id="309" r:id="rId55"/>
    <p:sldId id="308" r:id="rId56"/>
    <p:sldId id="307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4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4" autoAdjust="0"/>
  </p:normalViewPr>
  <p:slideViewPr>
    <p:cSldViewPr snapToGrid="0" snapToObjects="1">
      <p:cViewPr varScale="1">
        <p:scale>
          <a:sx n="67" d="100"/>
          <a:sy n="67" d="100"/>
        </p:scale>
        <p:origin x="-12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Wednesday, March 8,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Wednesday, March 8,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Wednesday, March 8,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Wednesday, March 8,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Wednesday, March 8,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Wednesday, March 8, 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Wednesday, March 8, 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Wednesday, March 8, 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Wednesday, March 8, 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Wednesday, March 8, 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Wednesday, March 8, 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Wednesday, March 8,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The Rise and fall of Sourdough:</a:t>
            </a:r>
            <a:br>
              <a:rPr lang="en-US" sz="4800" b="1" dirty="0" smtClean="0"/>
            </a:br>
            <a:r>
              <a:rPr lang="en-US" sz="4800" b="1" dirty="0" smtClean="0"/>
              <a:t>6,000 Years of Bread</a:t>
            </a:r>
            <a:br>
              <a:rPr lang="en-US" sz="4800" b="1" dirty="0" smtClean="0"/>
            </a:b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 smtClean="0"/>
              <a:t>Eric Pallant</a:t>
            </a:r>
          </a:p>
          <a:p>
            <a:r>
              <a:rPr lang="en-US" sz="2000" dirty="0" smtClean="0"/>
              <a:t>Allegheny College</a:t>
            </a:r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229" y="3731833"/>
            <a:ext cx="5211587" cy="249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4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Agriculture begins all over Fertile Crescent ~ 10,000 years before present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" r="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424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Civilization begins with Domestication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7734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Ancient Egypt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669" b="-36669"/>
          <a:stretch>
            <a:fillRect/>
          </a:stretch>
        </p:blipFill>
        <p:spPr/>
      </p:pic>
      <p:pic>
        <p:nvPicPr>
          <p:cNvPr id="8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479" b="-374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9324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Sourdough bread </a:t>
            </a:r>
            <a:r>
              <a:rPr lang="en-US" dirty="0"/>
              <a:t>f</a:t>
            </a:r>
            <a:r>
              <a:rPr lang="en-US" dirty="0" smtClean="0"/>
              <a:t>eeds </a:t>
            </a:r>
            <a:r>
              <a:rPr lang="en-US" dirty="0"/>
              <a:t>p</a:t>
            </a:r>
            <a:r>
              <a:rPr lang="en-US" dirty="0" smtClean="0"/>
              <a:t>yramid </a:t>
            </a:r>
            <a:r>
              <a:rPr lang="en-US" dirty="0"/>
              <a:t>b</a:t>
            </a:r>
            <a:r>
              <a:rPr lang="en-US" dirty="0" smtClean="0"/>
              <a:t>uilders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727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feed 10,000 pyramid workers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4" b="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649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Bread</a:t>
            </a:r>
            <a:r>
              <a:rPr lang="en-US" baseline="0" dirty="0" smtClean="0"/>
              <a:t> Requires Only Four Ingredients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4837" y="792079"/>
            <a:ext cx="3093567" cy="301932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Wheat flour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Water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Salt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Leaven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545" y="1121903"/>
            <a:ext cx="2485464" cy="1864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287" y="3811400"/>
            <a:ext cx="3709398" cy="248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</a:t>
            </a:r>
            <a:r>
              <a:rPr lang="en-US" dirty="0" smtClean="0"/>
              <a:t>irst leaven is sourdough </a:t>
            </a:r>
            <a:r>
              <a:rPr lang="mr-IN" dirty="0" smtClean="0"/>
              <a:t>–</a:t>
            </a:r>
            <a:r>
              <a:rPr lang="en-US" dirty="0" smtClean="0"/>
              <a:t> 6,000 years ago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Sourdough is a collection of wild yeasts and bacteria that fall into a glop of water and flour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628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Sourdough bread feeds ancient Romans</a:t>
            </a:r>
            <a:endParaRPr lang="en-US" dirty="0"/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187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Bread and Circuses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887" b="-27887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2956" b="-929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4022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Pacification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2802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sourdoughs come to England</a:t>
            </a:r>
            <a:endParaRPr lang="en-US" dirty="0"/>
          </a:p>
        </p:txBody>
      </p:sp>
      <p:pic>
        <p:nvPicPr>
          <p:cNvPr id="4" name="IMG_2663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1600200"/>
            <a:ext cx="3657600" cy="4876800"/>
          </a:xfrm>
        </p:spPr>
      </p:pic>
    </p:spTree>
    <p:extLst>
      <p:ext uri="{BB962C8B-B14F-4D97-AF65-F5344CB8AC3E}">
        <p14:creationId xmlns:p14="http://schemas.microsoft.com/office/powerpoint/2010/main" val="904474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Ancient Roman Grain Production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681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Hadrian’s Wall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210" b="-282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8293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Newcastle Art Museum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2055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revolt in the east </a:t>
            </a:r>
            <a:r>
              <a:rPr lang="mr-IN" dirty="0" smtClean="0"/>
              <a:t>–</a:t>
            </a:r>
            <a:r>
              <a:rPr lang="en-US" dirty="0" smtClean="0"/>
              <a:t> Jesus feeds 5,000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35" b="-2535"/>
          <a:stretch>
            <a:fillRect/>
          </a:stretch>
        </p:blipFill>
        <p:spPr>
          <a:xfrm>
            <a:off x="457200" y="1322814"/>
            <a:ext cx="8229600" cy="4876800"/>
          </a:xfrm>
        </p:spPr>
      </p:pic>
      <p:sp>
        <p:nvSpPr>
          <p:cNvPr id="5" name="TextBox 4"/>
          <p:cNvSpPr txBox="1"/>
          <p:nvPr/>
        </p:nvSpPr>
        <p:spPr>
          <a:xfrm>
            <a:off x="1518222" y="6341201"/>
            <a:ext cx="3015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Victoria and Albert Museum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47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Last Supper, Jesus declares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4709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Jesus promised an end to spiritual and corporeal hunger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375" r="-343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894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Body of Jesus was sourdough </a:t>
            </a:r>
            <a:r>
              <a:rPr lang="en-US" dirty="0"/>
              <a:t>b</a:t>
            </a:r>
            <a:r>
              <a:rPr lang="en-US" dirty="0" smtClean="0"/>
              <a:t>read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9134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Sourdough sharing was not lost on the followers of Christ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322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Nestorian (Eastern Orthodox) Eucharist uses original sourdough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593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Sourdough bread meant survival in Middle Ages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140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</a:t>
            </a:r>
            <a:r>
              <a:rPr lang="en-US" dirty="0" smtClean="0"/>
              <a:t>sneak </a:t>
            </a:r>
            <a:r>
              <a:rPr lang="en-US" dirty="0" smtClean="0"/>
              <a:t>past security this way</a:t>
            </a:r>
            <a:endParaRPr lang="en-US" dirty="0"/>
          </a:p>
        </p:txBody>
      </p:sp>
      <p:pic>
        <p:nvPicPr>
          <p:cNvPr id="4" name="Content Placeholder 3" descr="IMG_266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238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Breughel Harvest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68" r="-109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9974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Real Deal - Serfdom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904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Famine and Disease were always nearby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020" r="-140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329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Medieval Communal Ovens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5031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1730s Turgot map of Paris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565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 them eat cake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963" b="-129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259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urban Europe price of bread matters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05" b="-59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588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Baguette = Antoinette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583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Yeast first recognized in 1600s - 1800s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Von </a:t>
            </a:r>
            <a:r>
              <a:rPr lang="en-US" dirty="0" err="1" smtClean="0"/>
              <a:t>Leewonhoek’s</a:t>
            </a:r>
            <a:r>
              <a:rPr lang="en-US" dirty="0" smtClean="0"/>
              <a:t> microscopes</a:t>
            </a:r>
            <a:endParaRPr lang="en-US" dirty="0"/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463" b="-49463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Louis Pasteur’s science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1657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Great Britain Ruin Good Bread?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160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did we get from this to this?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Historical Sourdough.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Bread or Olympics flag?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356" r="-16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676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London, 1806. Pop: 885,000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318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Industrial Revolution Changes Everything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652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textiles can be made by machine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807" r="-138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036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Spinning Jenny vs. Continuous Oven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378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And all those new city folk need fast food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281" r="-132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7695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Yeast becomes fast and reliable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2127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Faster than yeast: Aerated Bread Company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531" r="-24531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07" r="-155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0369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Chorleywood Bread Process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496" y="1388545"/>
            <a:ext cx="6743653" cy="266841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12" y="4177904"/>
            <a:ext cx="4088572" cy="229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1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Chorleywood Bread Process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6223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Ingredients in Bread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Hovis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888" b="-59888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Wonder Bread (US)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993" b="-129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6316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Hunting is men’s work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964" r="-249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170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UK started Real Bread Campaign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67" b="-182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8453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I’m in UK as a Fulbright Scholar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 research on my book, </a:t>
            </a:r>
            <a:r>
              <a:rPr lang="en-US" i="1" dirty="0" smtClean="0"/>
              <a:t>Culture: A Short History of the World in a Fresh Loaf of Sourdough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589" y="2629151"/>
            <a:ext cx="5342972" cy="35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7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to share sourdough starters</a:t>
            </a:r>
            <a:endParaRPr lang="en-US" dirty="0"/>
          </a:p>
        </p:txBody>
      </p:sp>
      <p:pic>
        <p:nvPicPr>
          <p:cNvPr id="4" name="Content Placeholder 3" descr="multiloaves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457200" y="1600200"/>
            <a:ext cx="8229600" cy="4876800"/>
          </a:xfrm>
        </p:spPr>
      </p:pic>
    </p:spTree>
    <p:extLst>
      <p:ext uri="{BB962C8B-B14F-4D97-AF65-F5344CB8AC3E}">
        <p14:creationId xmlns:p14="http://schemas.microsoft.com/office/powerpoint/2010/main" val="3174439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of my starters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82" b="-18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043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Bagels and Pizza </a:t>
            </a:r>
            <a:r>
              <a:rPr lang="mr-IN" dirty="0" smtClean="0"/>
              <a:t>–</a:t>
            </a:r>
            <a:r>
              <a:rPr lang="en-US" dirty="0" smtClean="0"/>
              <a:t> flour, water, salt, sourdough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30" r="-7030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727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Baguettes and Whole meal Pita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423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Sourdough boule and </a:t>
            </a:r>
            <a:r>
              <a:rPr lang="en-US" dirty="0" err="1" smtClean="0"/>
              <a:t>Fougasse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4236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Prehistory: Gathering seeds was difficult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" r="2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82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 gathering was women’s work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673225"/>
            <a:ext cx="4038600" cy="4718050"/>
          </a:xfrm>
        </p:spPr>
      </p:pic>
    </p:spTree>
    <p:extLst>
      <p:ext uri="{BB962C8B-B14F-4D97-AF65-F5344CB8AC3E}">
        <p14:creationId xmlns:p14="http://schemas.microsoft.com/office/powerpoint/2010/main" val="192932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Invention of Agriculture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17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Goat grass, an early wheat ancestor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288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11310</TotalTime>
  <Words>381</Words>
  <Application>Microsoft Macintosh PowerPoint</Application>
  <PresentationFormat>On-screen Show (4:3)</PresentationFormat>
  <Paragraphs>71</Paragraphs>
  <Slides>56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Clarity</vt:lpstr>
      <vt:lpstr> The Rise and fall of Sourdough: 6,000 Years of Bread </vt:lpstr>
      <vt:lpstr>My sourdoughs come to England</vt:lpstr>
      <vt:lpstr>And sneak past security this way</vt:lpstr>
      <vt:lpstr>How did we get from this to this?</vt:lpstr>
      <vt:lpstr>Hunting is men’s work</vt:lpstr>
      <vt:lpstr>Prehistory: Gathering seeds was difficult</vt:lpstr>
      <vt:lpstr>Seed gathering was women’s work</vt:lpstr>
      <vt:lpstr>Invention of Agriculture</vt:lpstr>
      <vt:lpstr>Goat grass, an early wheat ancestor</vt:lpstr>
      <vt:lpstr>Agriculture begins all over Fertile Crescent ~ 10,000 years before present</vt:lpstr>
      <vt:lpstr>Civilization begins with Domestication</vt:lpstr>
      <vt:lpstr>Ancient Egypt</vt:lpstr>
      <vt:lpstr>Sourdough bread feeds pyramid builders</vt:lpstr>
      <vt:lpstr>How to feed 10,000 pyramid workers</vt:lpstr>
      <vt:lpstr>Making Bread Requires Only Four Ingredients</vt:lpstr>
      <vt:lpstr>First leaven is sourdough – 6,000 years ago</vt:lpstr>
      <vt:lpstr>Sourdough bread feeds ancient Romans</vt:lpstr>
      <vt:lpstr>Bread and Circuses</vt:lpstr>
      <vt:lpstr>Pacification</vt:lpstr>
      <vt:lpstr>Ancient Roman Grain Production</vt:lpstr>
      <vt:lpstr>Hadrian’s Wall</vt:lpstr>
      <vt:lpstr>Newcastle Art Museum</vt:lpstr>
      <vt:lpstr>A revolt in the east – Jesus feeds 5,000</vt:lpstr>
      <vt:lpstr>The Last Supper, Jesus declares…</vt:lpstr>
      <vt:lpstr>Jesus promised an end to spiritual and corporeal hunger</vt:lpstr>
      <vt:lpstr>The Body of Jesus was sourdough bread</vt:lpstr>
      <vt:lpstr>Sourdough sharing was not lost on the followers of Christ</vt:lpstr>
      <vt:lpstr>Nestorian (Eastern Orthodox) Eucharist uses original sourdough</vt:lpstr>
      <vt:lpstr>Sourdough bread meant survival in Middle Ages </vt:lpstr>
      <vt:lpstr>Breughel Harvest</vt:lpstr>
      <vt:lpstr>The Real Deal - Serfdom</vt:lpstr>
      <vt:lpstr>Famine and Disease were always nearby</vt:lpstr>
      <vt:lpstr>Medieval Communal Ovens</vt:lpstr>
      <vt:lpstr>1730s Turgot map of Paris</vt:lpstr>
      <vt:lpstr>Let them eat cake</vt:lpstr>
      <vt:lpstr>In urban Europe price of bread matters</vt:lpstr>
      <vt:lpstr>Baguette = Antoinette</vt:lpstr>
      <vt:lpstr>Yeast first recognized in 1600s - 1800s</vt:lpstr>
      <vt:lpstr>Did Great Britain Ruin Good Bread?</vt:lpstr>
      <vt:lpstr>London, 1806. Pop: 885,000</vt:lpstr>
      <vt:lpstr>Industrial Revolution Changes Everything</vt:lpstr>
      <vt:lpstr>If textiles can be made by machine…</vt:lpstr>
      <vt:lpstr>Spinning Jenny vs. Continuous Oven</vt:lpstr>
      <vt:lpstr>And all those new city folk need fast food</vt:lpstr>
      <vt:lpstr>Yeast becomes fast and reliable</vt:lpstr>
      <vt:lpstr>Faster than yeast: Aerated Bread Company </vt:lpstr>
      <vt:lpstr>Chorleywood Bread Process</vt:lpstr>
      <vt:lpstr>Chorleywood Bread Process</vt:lpstr>
      <vt:lpstr>Ingredients in Bread</vt:lpstr>
      <vt:lpstr>But UK started Real Bread Campaign</vt:lpstr>
      <vt:lpstr>I’m in UK as a Fulbright Scholar …</vt:lpstr>
      <vt:lpstr>And to share sourdough starters</vt:lpstr>
      <vt:lpstr>Map of my starters</vt:lpstr>
      <vt:lpstr>Bagels and Pizza – flour, water, salt, sourdough</vt:lpstr>
      <vt:lpstr>Baguettes and Whole meal Pita</vt:lpstr>
      <vt:lpstr>Sourdough boule and Fougasse </vt:lpstr>
    </vt:vector>
  </TitlesOfParts>
  <Manager/>
  <Company>Allegheny College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Did Great Britain Ruin Bread?</dc:title>
  <dc:subject/>
  <dc:creator>Eric Pallant</dc:creator>
  <cp:keywords/>
  <dc:description/>
  <cp:lastModifiedBy>Eric Pallant</cp:lastModifiedBy>
  <cp:revision>71</cp:revision>
  <dcterms:created xsi:type="dcterms:W3CDTF">2016-11-29T22:05:53Z</dcterms:created>
  <dcterms:modified xsi:type="dcterms:W3CDTF">2017-03-09T10:18:47Z</dcterms:modified>
  <cp:category/>
</cp:coreProperties>
</file>