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99" r:id="rId3"/>
    <p:sldId id="296" r:id="rId4"/>
    <p:sldId id="260" r:id="rId5"/>
    <p:sldId id="261" r:id="rId6"/>
    <p:sldId id="258" r:id="rId7"/>
    <p:sldId id="281" r:id="rId8"/>
    <p:sldId id="263" r:id="rId9"/>
    <p:sldId id="275" r:id="rId10"/>
    <p:sldId id="273" r:id="rId11"/>
    <p:sldId id="274" r:id="rId12"/>
    <p:sldId id="284" r:id="rId13"/>
    <p:sldId id="282" r:id="rId14"/>
    <p:sldId id="287" r:id="rId15"/>
    <p:sldId id="288" r:id="rId16"/>
    <p:sldId id="290" r:id="rId17"/>
    <p:sldId id="283" r:id="rId18"/>
    <p:sldId id="308" r:id="rId19"/>
    <p:sldId id="271" r:id="rId20"/>
    <p:sldId id="264" r:id="rId21"/>
    <p:sldId id="269" r:id="rId22"/>
    <p:sldId id="268" r:id="rId23"/>
    <p:sldId id="266" r:id="rId24"/>
    <p:sldId id="270" r:id="rId25"/>
    <p:sldId id="303" r:id="rId26"/>
    <p:sldId id="301" r:id="rId27"/>
    <p:sldId id="302" r:id="rId28"/>
    <p:sldId id="291" r:id="rId29"/>
    <p:sldId id="305" r:id="rId30"/>
    <p:sldId id="292" r:id="rId31"/>
    <p:sldId id="295" r:id="rId32"/>
    <p:sldId id="285" r:id="rId33"/>
    <p:sldId id="309" r:id="rId34"/>
    <p:sldId id="307" r:id="rId35"/>
    <p:sldId id="25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68A"/>
    <a:srgbClr val="003366"/>
    <a:srgbClr val="666699"/>
    <a:srgbClr val="29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13" autoAdjust="0"/>
    <p:restoredTop sz="94660"/>
  </p:normalViewPr>
  <p:slideViewPr>
    <p:cSldViewPr>
      <p:cViewPr>
        <p:scale>
          <a:sx n="66" d="100"/>
          <a:sy n="66" d="100"/>
        </p:scale>
        <p:origin x="-480" y="-1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OXBURGHE\Documents\World%20Popul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tup\Dropbox\BP%20'06%20&amp;%20IEA\Megacities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oxburghe\Documents\Energy%20vs%20population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oxburghe\Documents\Energy%20vs%20population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oxburghe\Documents\BP%20'06%20&amp;%20IEA\World%20Population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NO%20NAME:irrigation%20stats:Irrigation%20areas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setup\Dropbox\World%20CO2%20by%20fuel%20&amp;%20time\Emissions%20by%20fuel%20(Autosav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03071571555069"/>
          <c:y val="0.1949739141636429"/>
          <c:w val="0.62416797900261956"/>
          <c:h val="0.6049828667249930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World Population</c:v>
                </c:pt>
              </c:strCache>
            </c:strRef>
          </c:tx>
          <c:spPr>
            <a:ln w="3810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Sheet1!$B$6:$B$28</c:f>
              <c:numCache>
                <c:formatCode>General</c:formatCode>
                <c:ptCount val="23"/>
                <c:pt idx="0">
                  <c:v>-10000</c:v>
                </c:pt>
                <c:pt idx="1">
                  <c:v>1</c:v>
                </c:pt>
                <c:pt idx="2">
                  <c:v>1000</c:v>
                </c:pt>
                <c:pt idx="3">
                  <c:v>1500</c:v>
                </c:pt>
                <c:pt idx="4">
                  <c:v>1650</c:v>
                </c:pt>
                <c:pt idx="5">
                  <c:v>1750</c:v>
                </c:pt>
                <c:pt idx="6">
                  <c:v>1804</c:v>
                </c:pt>
                <c:pt idx="7">
                  <c:v>1850</c:v>
                </c:pt>
                <c:pt idx="8">
                  <c:v>1900</c:v>
                </c:pt>
                <c:pt idx="9">
                  <c:v>1927</c:v>
                </c:pt>
                <c:pt idx="10">
                  <c:v>1950</c:v>
                </c:pt>
                <c:pt idx="11">
                  <c:v>1955</c:v>
                </c:pt>
                <c:pt idx="12">
                  <c:v>1960</c:v>
                </c:pt>
                <c:pt idx="13">
                  <c:v>1965</c:v>
                </c:pt>
                <c:pt idx="14">
                  <c:v>1970</c:v>
                </c:pt>
                <c:pt idx="15">
                  <c:v>1975</c:v>
                </c:pt>
                <c:pt idx="16">
                  <c:v>1980</c:v>
                </c:pt>
                <c:pt idx="17">
                  <c:v>1985</c:v>
                </c:pt>
                <c:pt idx="18">
                  <c:v>1990</c:v>
                </c:pt>
                <c:pt idx="19">
                  <c:v>1995</c:v>
                </c:pt>
                <c:pt idx="20">
                  <c:v>2000</c:v>
                </c:pt>
                <c:pt idx="21">
                  <c:v>2005</c:v>
                </c:pt>
                <c:pt idx="22">
                  <c:v>2010</c:v>
                </c:pt>
              </c:numCache>
            </c:numRef>
          </c:xVal>
          <c:yVal>
            <c:numRef>
              <c:f>Sheet1!$C$6:$C$28</c:f>
              <c:numCache>
                <c:formatCode>General</c:formatCode>
                <c:ptCount val="23"/>
                <c:pt idx="0">
                  <c:v>20</c:v>
                </c:pt>
                <c:pt idx="1">
                  <c:v>200</c:v>
                </c:pt>
                <c:pt idx="2">
                  <c:v>275</c:v>
                </c:pt>
                <c:pt idx="3">
                  <c:v>450</c:v>
                </c:pt>
                <c:pt idx="4">
                  <c:v>500</c:v>
                </c:pt>
                <c:pt idx="5">
                  <c:v>700</c:v>
                </c:pt>
                <c:pt idx="6">
                  <c:v>1000</c:v>
                </c:pt>
                <c:pt idx="7">
                  <c:v>1200</c:v>
                </c:pt>
                <c:pt idx="8">
                  <c:v>1600</c:v>
                </c:pt>
                <c:pt idx="9">
                  <c:v>2000</c:v>
                </c:pt>
                <c:pt idx="10">
                  <c:v>2532</c:v>
                </c:pt>
                <c:pt idx="11">
                  <c:v>2772</c:v>
                </c:pt>
                <c:pt idx="12">
                  <c:v>3038</c:v>
                </c:pt>
                <c:pt idx="13">
                  <c:v>3333</c:v>
                </c:pt>
                <c:pt idx="14">
                  <c:v>3696</c:v>
                </c:pt>
                <c:pt idx="15">
                  <c:v>4076</c:v>
                </c:pt>
                <c:pt idx="16">
                  <c:v>4453</c:v>
                </c:pt>
                <c:pt idx="17">
                  <c:v>4863</c:v>
                </c:pt>
                <c:pt idx="18">
                  <c:v>5306</c:v>
                </c:pt>
                <c:pt idx="19">
                  <c:v>5726</c:v>
                </c:pt>
                <c:pt idx="20">
                  <c:v>6122</c:v>
                </c:pt>
                <c:pt idx="21">
                  <c:v>6506</c:v>
                </c:pt>
                <c:pt idx="22">
                  <c:v>6895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1025152"/>
        <c:axId val="136839168"/>
      </c:scatterChart>
      <c:valAx>
        <c:axId val="131025152"/>
        <c:scaling>
          <c:orientation val="minMax"/>
          <c:max val="2100"/>
          <c:min val="-100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1800000"/>
          <a:lstStyle/>
          <a:p>
            <a:pPr>
              <a:defRPr sz="1600">
                <a:solidFill>
                  <a:srgbClr val="FFFF00"/>
                </a:solidFill>
              </a:defRPr>
            </a:pPr>
            <a:endParaRPr lang="en-US"/>
          </a:p>
        </c:txPr>
        <c:crossAx val="136839168"/>
        <c:crossesAt val="0"/>
        <c:crossBetween val="midCat"/>
        <c:majorUnit val="2000"/>
      </c:valAx>
      <c:valAx>
        <c:axId val="136839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solidFill>
                  <a:srgbClr val="FFFF00"/>
                </a:solidFill>
              </a:defRPr>
            </a:pPr>
            <a:endParaRPr lang="en-US"/>
          </a:p>
        </c:txPr>
        <c:crossAx val="131025152"/>
        <c:crossesAt val="-10000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Sheet2!$A$2:$A$5</c:f>
              <c:numCache>
                <c:formatCode>General</c:formatCode>
                <c:ptCount val="4"/>
                <c:pt idx="0">
                  <c:v>1975</c:v>
                </c:pt>
                <c:pt idx="1">
                  <c:v>2005</c:v>
                </c:pt>
                <c:pt idx="2">
                  <c:v>2010</c:v>
                </c:pt>
                <c:pt idx="3">
                  <c:v>2015</c:v>
                </c:pt>
              </c:numCache>
            </c:numRef>
          </c:xVal>
          <c:yVal>
            <c:numRef>
              <c:f>Sheet2!$B$2:$B$5</c:f>
              <c:numCache>
                <c:formatCode>General</c:formatCode>
                <c:ptCount val="4"/>
                <c:pt idx="0">
                  <c:v>1</c:v>
                </c:pt>
                <c:pt idx="1">
                  <c:v>4</c:v>
                </c:pt>
                <c:pt idx="2">
                  <c:v>6</c:v>
                </c:pt>
                <c:pt idx="3">
                  <c:v>21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963072"/>
        <c:axId val="62973056"/>
      </c:scatterChart>
      <c:valAx>
        <c:axId val="62963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800"/>
            </a:pPr>
            <a:endParaRPr lang="en-US"/>
          </a:p>
        </c:txPr>
        <c:crossAx val="62973056"/>
        <c:crosses val="autoZero"/>
        <c:crossBetween val="midCat"/>
      </c:valAx>
      <c:valAx>
        <c:axId val="62973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en-US"/>
          </a:p>
        </c:txPr>
        <c:crossAx val="629630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65635149648"/>
          <c:y val="7.8652475783816497E-2"/>
          <c:w val="0.706517292472018"/>
          <c:h val="0.7500462255547409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forward val="1000"/>
            <c:backward val="1000"/>
            <c:dispRSqr val="0"/>
            <c:dispEq val="0"/>
          </c:trendline>
          <c:xVal>
            <c:numRef>
              <c:f>Sheet1!$B$3:$AU$3</c:f>
              <c:numCache>
                <c:formatCode>0.0</c:formatCode>
                <c:ptCount val="46"/>
                <c:pt idx="0">
                  <c:v>3813.0755805554518</c:v>
                </c:pt>
                <c:pt idx="1">
                  <c:v>4019.9294125267679</c:v>
                </c:pt>
                <c:pt idx="2">
                  <c:v>4125.6472463428563</c:v>
                </c:pt>
                <c:pt idx="3">
                  <c:v>4411.0253181521803</c:v>
                </c:pt>
                <c:pt idx="4">
                  <c:v>4685.8862312840329</c:v>
                </c:pt>
                <c:pt idx="5">
                  <c:v>4957.516531628552</c:v>
                </c:pt>
                <c:pt idx="6">
                  <c:v>5143.0092264275299</c:v>
                </c:pt>
                <c:pt idx="7">
                  <c:v>5406.9320606227784</c:v>
                </c:pt>
                <c:pt idx="8">
                  <c:v>5716.6160965988447</c:v>
                </c:pt>
                <c:pt idx="9">
                  <c:v>5754.3737192952876</c:v>
                </c:pt>
                <c:pt idx="10">
                  <c:v>5762.646140305902</c:v>
                </c:pt>
                <c:pt idx="11">
                  <c:v>6089.8375167673457</c:v>
                </c:pt>
                <c:pt idx="12">
                  <c:v>6294.110931641836</c:v>
                </c:pt>
                <c:pt idx="13">
                  <c:v>6512.7641811916219</c:v>
                </c:pt>
                <c:pt idx="14">
                  <c:v>6747.6647049000831</c:v>
                </c:pt>
                <c:pt idx="15">
                  <c:v>6618.6420301013277</c:v>
                </c:pt>
                <c:pt idx="16">
                  <c:v>6586.4178527770118</c:v>
                </c:pt>
                <c:pt idx="17">
                  <c:v>6558.552767723043</c:v>
                </c:pt>
                <c:pt idx="18">
                  <c:v>6646.0186814503122</c:v>
                </c:pt>
                <c:pt idx="19">
                  <c:v>6967.7597054658554</c:v>
                </c:pt>
                <c:pt idx="20">
                  <c:v>7150.1715153516434</c:v>
                </c:pt>
                <c:pt idx="21">
                  <c:v>7323.5578572746681</c:v>
                </c:pt>
                <c:pt idx="22">
                  <c:v>7567.9274113450356</c:v>
                </c:pt>
                <c:pt idx="23">
                  <c:v>7848.3192229785554</c:v>
                </c:pt>
                <c:pt idx="24">
                  <c:v>8003.1155563591419</c:v>
                </c:pt>
                <c:pt idx="25">
                  <c:v>8096.5240356578497</c:v>
                </c:pt>
                <c:pt idx="26">
                  <c:v>8135.5275100104773</c:v>
                </c:pt>
                <c:pt idx="27">
                  <c:v>8168.7114864949344</c:v>
                </c:pt>
                <c:pt idx="28">
                  <c:v>8238.7727201261168</c:v>
                </c:pt>
                <c:pt idx="29">
                  <c:v>8332.0788198123228</c:v>
                </c:pt>
                <c:pt idx="30">
                  <c:v>8545.195587784443</c:v>
                </c:pt>
                <c:pt idx="31">
                  <c:v>8816.0035771551684</c:v>
                </c:pt>
                <c:pt idx="32">
                  <c:v>8884.7548799462093</c:v>
                </c:pt>
                <c:pt idx="33">
                  <c:v>8895.2905843503668</c:v>
                </c:pt>
                <c:pt idx="34">
                  <c:v>9029.9844060494142</c:v>
                </c:pt>
                <c:pt idx="35">
                  <c:v>9259.6163741390537</c:v>
                </c:pt>
                <c:pt idx="36">
                  <c:v>9333.5436854504424</c:v>
                </c:pt>
                <c:pt idx="37">
                  <c:v>9498.1854181682502</c:v>
                </c:pt>
                <c:pt idx="38">
                  <c:v>9824.2520034083354</c:v>
                </c:pt>
                <c:pt idx="39">
                  <c:v>10270.42784521811</c:v>
                </c:pt>
                <c:pt idx="40">
                  <c:v>10565.369472625751</c:v>
                </c:pt>
                <c:pt idx="41">
                  <c:v>10828.490978606111</c:v>
                </c:pt>
                <c:pt idx="42">
                  <c:v>11124.230914473101</c:v>
                </c:pt>
                <c:pt idx="43">
                  <c:v>11315.223165642319</c:v>
                </c:pt>
                <c:pt idx="44">
                  <c:v>11164.33098349498</c:v>
                </c:pt>
                <c:pt idx="45">
                  <c:v>11164.33098349498</c:v>
                </c:pt>
              </c:numCache>
            </c:numRef>
          </c:xVal>
          <c:yVal>
            <c:numRef>
              <c:f>Sheet1!$B$5:$AU$5</c:f>
              <c:numCache>
                <c:formatCode>General</c:formatCode>
                <c:ptCount val="46"/>
                <c:pt idx="0">
                  <c:v>3345</c:v>
                </c:pt>
                <c:pt idx="1">
                  <c:v>3415</c:v>
                </c:pt>
                <c:pt idx="2">
                  <c:v>3485</c:v>
                </c:pt>
                <c:pt idx="3">
                  <c:v>3556</c:v>
                </c:pt>
                <c:pt idx="4">
                  <c:v>3631</c:v>
                </c:pt>
                <c:pt idx="5">
                  <c:v>3706</c:v>
                </c:pt>
                <c:pt idx="6">
                  <c:v>3783</c:v>
                </c:pt>
                <c:pt idx="7">
                  <c:v>3860</c:v>
                </c:pt>
                <c:pt idx="8">
                  <c:v>3937</c:v>
                </c:pt>
                <c:pt idx="9">
                  <c:v>4012</c:v>
                </c:pt>
                <c:pt idx="10">
                  <c:v>4086</c:v>
                </c:pt>
                <c:pt idx="11">
                  <c:v>4158</c:v>
                </c:pt>
                <c:pt idx="12">
                  <c:v>4230</c:v>
                </c:pt>
                <c:pt idx="13">
                  <c:v>4303</c:v>
                </c:pt>
                <c:pt idx="14">
                  <c:v>4378</c:v>
                </c:pt>
                <c:pt idx="15">
                  <c:v>4453</c:v>
                </c:pt>
                <c:pt idx="16">
                  <c:v>4529</c:v>
                </c:pt>
                <c:pt idx="17">
                  <c:v>4610</c:v>
                </c:pt>
                <c:pt idx="18">
                  <c:v>4690</c:v>
                </c:pt>
                <c:pt idx="19">
                  <c:v>4769</c:v>
                </c:pt>
                <c:pt idx="20">
                  <c:v>4850</c:v>
                </c:pt>
                <c:pt idx="21">
                  <c:v>4932</c:v>
                </c:pt>
                <c:pt idx="22">
                  <c:v>5018</c:v>
                </c:pt>
                <c:pt idx="23">
                  <c:v>5104</c:v>
                </c:pt>
                <c:pt idx="24">
                  <c:v>5190</c:v>
                </c:pt>
                <c:pt idx="25">
                  <c:v>5277</c:v>
                </c:pt>
                <c:pt idx="26">
                  <c:v>5360</c:v>
                </c:pt>
                <c:pt idx="27">
                  <c:v>5443</c:v>
                </c:pt>
                <c:pt idx="28">
                  <c:v>5525</c:v>
                </c:pt>
                <c:pt idx="29">
                  <c:v>5606</c:v>
                </c:pt>
                <c:pt idx="30">
                  <c:v>5687</c:v>
                </c:pt>
                <c:pt idx="31">
                  <c:v>5766</c:v>
                </c:pt>
                <c:pt idx="32">
                  <c:v>5846</c:v>
                </c:pt>
                <c:pt idx="33">
                  <c:v>5925</c:v>
                </c:pt>
                <c:pt idx="34">
                  <c:v>6003</c:v>
                </c:pt>
                <c:pt idx="35">
                  <c:v>6081</c:v>
                </c:pt>
                <c:pt idx="36">
                  <c:v>6157</c:v>
                </c:pt>
                <c:pt idx="37">
                  <c:v>6234</c:v>
                </c:pt>
                <c:pt idx="38">
                  <c:v>6310</c:v>
                </c:pt>
                <c:pt idx="39">
                  <c:v>6386</c:v>
                </c:pt>
                <c:pt idx="40">
                  <c:v>6462</c:v>
                </c:pt>
                <c:pt idx="41">
                  <c:v>6537</c:v>
                </c:pt>
                <c:pt idx="42">
                  <c:v>6613</c:v>
                </c:pt>
                <c:pt idx="43">
                  <c:v>6688</c:v>
                </c:pt>
                <c:pt idx="44">
                  <c:v>6764</c:v>
                </c:pt>
                <c:pt idx="45">
                  <c:v>6840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242240"/>
        <c:axId val="63243776"/>
      </c:scatterChart>
      <c:valAx>
        <c:axId val="63242240"/>
        <c:scaling>
          <c:orientation val="minMax"/>
          <c:max val="12000"/>
          <c:min val="2000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243776"/>
        <c:crosses val="autoZero"/>
        <c:crossBetween val="midCat"/>
      </c:valAx>
      <c:valAx>
        <c:axId val="63243776"/>
        <c:scaling>
          <c:orientation val="minMax"/>
          <c:min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24224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265635149648"/>
          <c:y val="7.8652475783816497E-2"/>
          <c:w val="0.706517292472018"/>
          <c:h val="0.75004622555474099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pPr>
              <a:solidFill>
                <a:srgbClr val="FFFF00"/>
              </a:solidFill>
            </c:spPr>
          </c:marker>
          <c:trendline>
            <c:trendlineType val="linear"/>
            <c:dispRSqr val="0"/>
            <c:dispEq val="0"/>
          </c:trendline>
          <c:trendline>
            <c:trendlineType val="linear"/>
            <c:forward val="1000"/>
            <c:backward val="1000"/>
            <c:dispRSqr val="0"/>
            <c:dispEq val="0"/>
          </c:trendline>
          <c:xVal>
            <c:numRef>
              <c:f>Sheet1!$B$3:$AU$3</c:f>
              <c:numCache>
                <c:formatCode>0.0</c:formatCode>
                <c:ptCount val="46"/>
                <c:pt idx="0">
                  <c:v>3813.0755805554518</c:v>
                </c:pt>
                <c:pt idx="1">
                  <c:v>4019.9294125267679</c:v>
                </c:pt>
                <c:pt idx="2">
                  <c:v>4125.6472463428563</c:v>
                </c:pt>
                <c:pt idx="3">
                  <c:v>4411.0253181521803</c:v>
                </c:pt>
                <c:pt idx="4">
                  <c:v>4685.886231284032</c:v>
                </c:pt>
                <c:pt idx="5">
                  <c:v>4957.5165316285502</c:v>
                </c:pt>
                <c:pt idx="6">
                  <c:v>5143.0092264275299</c:v>
                </c:pt>
                <c:pt idx="7">
                  <c:v>5406.9320606227784</c:v>
                </c:pt>
                <c:pt idx="8">
                  <c:v>5716.6160965988429</c:v>
                </c:pt>
                <c:pt idx="9">
                  <c:v>5754.3737192952876</c:v>
                </c:pt>
                <c:pt idx="10">
                  <c:v>5762.646140305902</c:v>
                </c:pt>
                <c:pt idx="11">
                  <c:v>6089.8375167673457</c:v>
                </c:pt>
                <c:pt idx="12">
                  <c:v>6294.1109316418351</c:v>
                </c:pt>
                <c:pt idx="13">
                  <c:v>6512.764181191621</c:v>
                </c:pt>
                <c:pt idx="14">
                  <c:v>6747.6647049000831</c:v>
                </c:pt>
                <c:pt idx="15">
                  <c:v>6618.6420301013259</c:v>
                </c:pt>
                <c:pt idx="16">
                  <c:v>6586.4178527770127</c:v>
                </c:pt>
                <c:pt idx="17">
                  <c:v>6558.552767723043</c:v>
                </c:pt>
                <c:pt idx="18">
                  <c:v>6646.0186814503104</c:v>
                </c:pt>
                <c:pt idx="19">
                  <c:v>6967.7597054658554</c:v>
                </c:pt>
                <c:pt idx="20">
                  <c:v>7150.1715153516434</c:v>
                </c:pt>
                <c:pt idx="21">
                  <c:v>7323.557857274669</c:v>
                </c:pt>
                <c:pt idx="22">
                  <c:v>7567.9274113450356</c:v>
                </c:pt>
                <c:pt idx="23">
                  <c:v>7848.3192229785554</c:v>
                </c:pt>
                <c:pt idx="24">
                  <c:v>8003.115556359141</c:v>
                </c:pt>
                <c:pt idx="25">
                  <c:v>8096.5240356578497</c:v>
                </c:pt>
                <c:pt idx="26">
                  <c:v>8135.5275100104773</c:v>
                </c:pt>
                <c:pt idx="27">
                  <c:v>8168.7114864949344</c:v>
                </c:pt>
                <c:pt idx="28">
                  <c:v>8238.7727201261168</c:v>
                </c:pt>
                <c:pt idx="29">
                  <c:v>8332.0788198123228</c:v>
                </c:pt>
                <c:pt idx="30">
                  <c:v>8545.195587784443</c:v>
                </c:pt>
                <c:pt idx="31">
                  <c:v>8816.0035771551666</c:v>
                </c:pt>
                <c:pt idx="32">
                  <c:v>8884.7548799462093</c:v>
                </c:pt>
                <c:pt idx="33">
                  <c:v>8895.2905843503668</c:v>
                </c:pt>
                <c:pt idx="34">
                  <c:v>9029.9844060494142</c:v>
                </c:pt>
                <c:pt idx="35">
                  <c:v>9259.6163741390537</c:v>
                </c:pt>
                <c:pt idx="36">
                  <c:v>9333.5436854504424</c:v>
                </c:pt>
                <c:pt idx="37">
                  <c:v>9498.1854181682502</c:v>
                </c:pt>
                <c:pt idx="38">
                  <c:v>9824.2520034083373</c:v>
                </c:pt>
                <c:pt idx="39">
                  <c:v>10270.42784521811</c:v>
                </c:pt>
                <c:pt idx="40">
                  <c:v>10565.369472625751</c:v>
                </c:pt>
                <c:pt idx="41">
                  <c:v>10828.490978606111</c:v>
                </c:pt>
                <c:pt idx="42">
                  <c:v>11124.230914473101</c:v>
                </c:pt>
                <c:pt idx="43">
                  <c:v>11315.223165642319</c:v>
                </c:pt>
                <c:pt idx="44">
                  <c:v>11164.33098349498</c:v>
                </c:pt>
                <c:pt idx="45">
                  <c:v>11164.33098349498</c:v>
                </c:pt>
              </c:numCache>
            </c:numRef>
          </c:xVal>
          <c:yVal>
            <c:numRef>
              <c:f>Sheet1!$B$5:$AU$5</c:f>
              <c:numCache>
                <c:formatCode>General</c:formatCode>
                <c:ptCount val="46"/>
                <c:pt idx="0">
                  <c:v>3345</c:v>
                </c:pt>
                <c:pt idx="1">
                  <c:v>3415</c:v>
                </c:pt>
                <c:pt idx="2">
                  <c:v>3485</c:v>
                </c:pt>
                <c:pt idx="3">
                  <c:v>3556</c:v>
                </c:pt>
                <c:pt idx="4">
                  <c:v>3631</c:v>
                </c:pt>
                <c:pt idx="5">
                  <c:v>3706</c:v>
                </c:pt>
                <c:pt idx="6">
                  <c:v>3783</c:v>
                </c:pt>
                <c:pt idx="7">
                  <c:v>3860</c:v>
                </c:pt>
                <c:pt idx="8">
                  <c:v>3937</c:v>
                </c:pt>
                <c:pt idx="9">
                  <c:v>4012</c:v>
                </c:pt>
                <c:pt idx="10">
                  <c:v>4086</c:v>
                </c:pt>
                <c:pt idx="11">
                  <c:v>4158</c:v>
                </c:pt>
                <c:pt idx="12">
                  <c:v>4230</c:v>
                </c:pt>
                <c:pt idx="13">
                  <c:v>4303</c:v>
                </c:pt>
                <c:pt idx="14">
                  <c:v>4378</c:v>
                </c:pt>
                <c:pt idx="15">
                  <c:v>4453</c:v>
                </c:pt>
                <c:pt idx="16">
                  <c:v>4529</c:v>
                </c:pt>
                <c:pt idx="17">
                  <c:v>4610</c:v>
                </c:pt>
                <c:pt idx="18">
                  <c:v>4690</c:v>
                </c:pt>
                <c:pt idx="19">
                  <c:v>4769</c:v>
                </c:pt>
                <c:pt idx="20">
                  <c:v>4850</c:v>
                </c:pt>
                <c:pt idx="21">
                  <c:v>4932</c:v>
                </c:pt>
                <c:pt idx="22">
                  <c:v>5018</c:v>
                </c:pt>
                <c:pt idx="23">
                  <c:v>5104</c:v>
                </c:pt>
                <c:pt idx="24">
                  <c:v>5190</c:v>
                </c:pt>
                <c:pt idx="25">
                  <c:v>5277</c:v>
                </c:pt>
                <c:pt idx="26">
                  <c:v>5360</c:v>
                </c:pt>
                <c:pt idx="27">
                  <c:v>5443</c:v>
                </c:pt>
                <c:pt idx="28">
                  <c:v>5525</c:v>
                </c:pt>
                <c:pt idx="29">
                  <c:v>5606</c:v>
                </c:pt>
                <c:pt idx="30">
                  <c:v>5687</c:v>
                </c:pt>
                <c:pt idx="31">
                  <c:v>5766</c:v>
                </c:pt>
                <c:pt idx="32">
                  <c:v>5846</c:v>
                </c:pt>
                <c:pt idx="33">
                  <c:v>5925</c:v>
                </c:pt>
                <c:pt idx="34">
                  <c:v>6003</c:v>
                </c:pt>
                <c:pt idx="35">
                  <c:v>6081</c:v>
                </c:pt>
                <c:pt idx="36">
                  <c:v>6157</c:v>
                </c:pt>
                <c:pt idx="37">
                  <c:v>6234</c:v>
                </c:pt>
                <c:pt idx="38">
                  <c:v>6310</c:v>
                </c:pt>
                <c:pt idx="39">
                  <c:v>6386</c:v>
                </c:pt>
                <c:pt idx="40">
                  <c:v>6462</c:v>
                </c:pt>
                <c:pt idx="41">
                  <c:v>6537</c:v>
                </c:pt>
                <c:pt idx="42">
                  <c:v>6613</c:v>
                </c:pt>
                <c:pt idx="43">
                  <c:v>6688</c:v>
                </c:pt>
                <c:pt idx="44">
                  <c:v>6764</c:v>
                </c:pt>
                <c:pt idx="45">
                  <c:v>6840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326464"/>
        <c:axId val="63332352"/>
      </c:scatterChart>
      <c:valAx>
        <c:axId val="63326464"/>
        <c:scaling>
          <c:orientation val="minMax"/>
          <c:max val="12000"/>
          <c:min val="2000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32352"/>
        <c:crosses val="autoZero"/>
        <c:crossBetween val="midCat"/>
      </c:valAx>
      <c:valAx>
        <c:axId val="63332352"/>
        <c:scaling>
          <c:orientation val="minMax"/>
          <c:min val="2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3264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80065706984899"/>
          <c:y val="0.20175899767750699"/>
          <c:w val="0.68752287320017402"/>
          <c:h val="0.6376698301269639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Sheet1!$R$4:$R$5</c:f>
              <c:strCache>
                <c:ptCount val="1"/>
                <c:pt idx="0">
                  <c:v>people 10^9</c:v>
                </c:pt>
              </c:strCache>
            </c:strRef>
          </c:tx>
          <c:spPr>
            <a:ln w="57150">
              <a:solidFill>
                <a:srgbClr val="FFFF00"/>
              </a:solidFill>
            </a:ln>
          </c:spPr>
          <c:marker>
            <c:symbol val="none"/>
          </c:marker>
          <c:xVal>
            <c:numRef>
              <c:f>Sheet1!$Q$6:$Q$14</c:f>
              <c:numCache>
                <c:formatCode>General</c:formatCode>
                <c:ptCount val="9"/>
                <c:pt idx="0">
                  <c:v>600</c:v>
                </c:pt>
                <c:pt idx="1">
                  <c:v>1100</c:v>
                </c:pt>
                <c:pt idx="2">
                  <c:v>1400</c:v>
                </c:pt>
                <c:pt idx="3">
                  <c:v>2000</c:v>
                </c:pt>
                <c:pt idx="4">
                  <c:v>2600</c:v>
                </c:pt>
                <c:pt idx="5">
                  <c:v>3200</c:v>
                </c:pt>
                <c:pt idx="6">
                  <c:v>3600</c:v>
                </c:pt>
                <c:pt idx="7">
                  <c:v>3900</c:v>
                </c:pt>
                <c:pt idx="8">
                  <c:v>4300</c:v>
                </c:pt>
              </c:numCache>
            </c:numRef>
          </c:xVal>
          <c:yVal>
            <c:numRef>
              <c:f>Sheet1!$R$6:$R$14</c:f>
              <c:numCache>
                <c:formatCode>General</c:formatCode>
                <c:ptCount val="9"/>
                <c:pt idx="0">
                  <c:v>1.65</c:v>
                </c:pt>
                <c:pt idx="1">
                  <c:v>2.2000000000000002</c:v>
                </c:pt>
                <c:pt idx="2">
                  <c:v>2.52</c:v>
                </c:pt>
                <c:pt idx="3">
                  <c:v>2.98</c:v>
                </c:pt>
                <c:pt idx="4">
                  <c:v>3.69</c:v>
                </c:pt>
                <c:pt idx="5">
                  <c:v>4.4300000000000024</c:v>
                </c:pt>
                <c:pt idx="6">
                  <c:v>5.26</c:v>
                </c:pt>
                <c:pt idx="7">
                  <c:v>6.07</c:v>
                </c:pt>
                <c:pt idx="8">
                  <c:v>6.9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504768"/>
        <c:axId val="63506304"/>
      </c:scatterChart>
      <c:valAx>
        <c:axId val="6350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3506304"/>
        <c:crosses val="autoZero"/>
        <c:crossBetween val="midCat"/>
      </c:valAx>
      <c:valAx>
        <c:axId val="63506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63504768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910728328127608"/>
          <c:y val="7.6440250546121385E-2"/>
          <c:w val="0.59222140201224749"/>
          <c:h val="0.78862729658792863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'[Irrigation areas.xlsx]Sheet1'!$C$7</c:f>
              <c:strCache>
                <c:ptCount val="1"/>
                <c:pt idx="0">
                  <c:v>10^3Km2 irrigated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x"/>
            <c:size val="9"/>
            <c:spPr>
              <a:ln>
                <a:solidFill>
                  <a:schemeClr val="tx1"/>
                </a:solidFill>
              </a:ln>
            </c:spPr>
          </c:marker>
          <c:xVal>
            <c:numRef>
              <c:f>'[Irrigation areas.xlsx]Sheet1'!$B$8:$B$21</c:f>
              <c:numCache>
                <c:formatCode>General</c:formatCode>
                <c:ptCount val="14"/>
                <c:pt idx="0">
                  <c:v>1800</c:v>
                </c:pt>
                <c:pt idx="1">
                  <c:v>1900</c:v>
                </c:pt>
                <c:pt idx="2">
                  <c:v>1950</c:v>
                </c:pt>
                <c:pt idx="3">
                  <c:v>1961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1980</c:v>
                </c:pt>
                <c:pt idx="8">
                  <c:v>1985</c:v>
                </c:pt>
                <c:pt idx="9">
                  <c:v>1990</c:v>
                </c:pt>
                <c:pt idx="10">
                  <c:v>1994</c:v>
                </c:pt>
                <c:pt idx="11">
                  <c:v>1996</c:v>
                </c:pt>
                <c:pt idx="12">
                  <c:v>2000</c:v>
                </c:pt>
                <c:pt idx="13">
                  <c:v>2007</c:v>
                </c:pt>
              </c:numCache>
            </c:numRef>
          </c:xVal>
          <c:yVal>
            <c:numRef>
              <c:f>'[Irrigation areas.xlsx]Sheet1'!$C$8:$C$21</c:f>
              <c:numCache>
                <c:formatCode>General</c:formatCode>
                <c:ptCount val="14"/>
                <c:pt idx="0">
                  <c:v>8</c:v>
                </c:pt>
                <c:pt idx="1">
                  <c:v>40</c:v>
                </c:pt>
                <c:pt idx="2">
                  <c:v>94</c:v>
                </c:pt>
                <c:pt idx="3">
                  <c:v>139</c:v>
                </c:pt>
                <c:pt idx="4">
                  <c:v>151</c:v>
                </c:pt>
                <c:pt idx="5">
                  <c:v>169</c:v>
                </c:pt>
                <c:pt idx="6">
                  <c:v>190</c:v>
                </c:pt>
                <c:pt idx="7">
                  <c:v>211</c:v>
                </c:pt>
                <c:pt idx="8">
                  <c:v>226</c:v>
                </c:pt>
                <c:pt idx="9">
                  <c:v>239</c:v>
                </c:pt>
                <c:pt idx="10">
                  <c:v>249</c:v>
                </c:pt>
                <c:pt idx="11">
                  <c:v>263</c:v>
                </c:pt>
                <c:pt idx="13">
                  <c:v>284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134016"/>
        <c:axId val="66135936"/>
      </c:scatterChart>
      <c:scatterChart>
        <c:scatterStyle val="smoothMarker"/>
        <c:varyColors val="0"/>
        <c:ser>
          <c:idx val="1"/>
          <c:order val="1"/>
          <c:tx>
            <c:strRef>
              <c:f>'[Irrigation areas.xlsx]Sheet1'!$D$7</c:f>
              <c:strCache>
                <c:ptCount val="1"/>
                <c:pt idx="0">
                  <c:v>people bn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x"/>
            <c:size val="9"/>
            <c:spPr>
              <a:ln>
                <a:solidFill>
                  <a:srgbClr val="FFFF00"/>
                </a:solidFill>
              </a:ln>
            </c:spPr>
          </c:marker>
          <c:xVal>
            <c:numRef>
              <c:f>'[Irrigation areas.xlsx]Sheet1'!$B$8:$B$21</c:f>
              <c:numCache>
                <c:formatCode>General</c:formatCode>
                <c:ptCount val="14"/>
                <c:pt idx="0">
                  <c:v>1800</c:v>
                </c:pt>
                <c:pt idx="1">
                  <c:v>1900</c:v>
                </c:pt>
                <c:pt idx="2">
                  <c:v>1950</c:v>
                </c:pt>
                <c:pt idx="3">
                  <c:v>1961</c:v>
                </c:pt>
                <c:pt idx="4">
                  <c:v>1965</c:v>
                </c:pt>
                <c:pt idx="5">
                  <c:v>1970</c:v>
                </c:pt>
                <c:pt idx="6">
                  <c:v>1975</c:v>
                </c:pt>
                <c:pt idx="7">
                  <c:v>1980</c:v>
                </c:pt>
                <c:pt idx="8">
                  <c:v>1985</c:v>
                </c:pt>
                <c:pt idx="9">
                  <c:v>1990</c:v>
                </c:pt>
                <c:pt idx="10">
                  <c:v>1994</c:v>
                </c:pt>
                <c:pt idx="11">
                  <c:v>1996</c:v>
                </c:pt>
                <c:pt idx="12">
                  <c:v>2000</c:v>
                </c:pt>
                <c:pt idx="13">
                  <c:v>2007</c:v>
                </c:pt>
              </c:numCache>
            </c:numRef>
          </c:xVal>
          <c:yVal>
            <c:numRef>
              <c:f>'[Irrigation areas.xlsx]Sheet1'!$D$8:$D$21</c:f>
              <c:numCache>
                <c:formatCode>General</c:formatCode>
                <c:ptCount val="14"/>
                <c:pt idx="0">
                  <c:v>1</c:v>
                </c:pt>
                <c:pt idx="1">
                  <c:v>1.5</c:v>
                </c:pt>
                <c:pt idx="2">
                  <c:v>2.5</c:v>
                </c:pt>
                <c:pt idx="3">
                  <c:v>3.1</c:v>
                </c:pt>
                <c:pt idx="4">
                  <c:v>3.7</c:v>
                </c:pt>
                <c:pt idx="5">
                  <c:v>4.0999999999999996</c:v>
                </c:pt>
                <c:pt idx="6">
                  <c:v>4.4000000000000004</c:v>
                </c:pt>
                <c:pt idx="7">
                  <c:v>4.9000000000000004</c:v>
                </c:pt>
                <c:pt idx="8">
                  <c:v>5.3</c:v>
                </c:pt>
                <c:pt idx="9">
                  <c:v>5.6</c:v>
                </c:pt>
                <c:pt idx="10">
                  <c:v>5.7</c:v>
                </c:pt>
                <c:pt idx="12">
                  <c:v>6.07</c:v>
                </c:pt>
                <c:pt idx="13">
                  <c:v>6.6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143360"/>
        <c:axId val="66137472"/>
      </c:scatterChart>
      <c:valAx>
        <c:axId val="66134016"/>
        <c:scaling>
          <c:orientation val="minMax"/>
          <c:max val="2025"/>
          <c:min val="180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6135936"/>
        <c:crosses val="autoZero"/>
        <c:crossBetween val="midCat"/>
      </c:valAx>
      <c:valAx>
        <c:axId val="661359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6134016"/>
        <c:crosses val="autoZero"/>
        <c:crossBetween val="midCat"/>
      </c:valAx>
      <c:valAx>
        <c:axId val="66137472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66143360"/>
        <c:crosses val="max"/>
        <c:crossBetween val="midCat"/>
      </c:valAx>
      <c:valAx>
        <c:axId val="661433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66137472"/>
        <c:crosses val="autoZero"/>
        <c:crossBetween val="midCat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025117579528206E-2"/>
          <c:y val="4.1602244812304803E-2"/>
          <c:w val="0.78851685961655249"/>
          <c:h val="0.81838363954505688"/>
        </c:manualLayout>
      </c:layout>
      <c:areaChart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Liquids</c:v>
                </c:pt>
              </c:strCache>
            </c:strRef>
          </c:tx>
          <c:cat>
            <c:numRef>
              <c:f>Sheet2!$C$2:$AG$2</c:f>
              <c:numCache>
                <c:formatCode>General</c:formatCode>
                <c:ptCount val="3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</c:numCache>
            </c:numRef>
          </c:cat>
          <c:val>
            <c:numRef>
              <c:f>Sheet2!$C$3:$AG$3</c:f>
              <c:numCache>
                <c:formatCode>General</c:formatCode>
                <c:ptCount val="31"/>
                <c:pt idx="0">
                  <c:v>11126</c:v>
                </c:pt>
                <c:pt idx="1">
                  <c:v>11167</c:v>
                </c:pt>
                <c:pt idx="2">
                  <c:v>11144</c:v>
                </c:pt>
                <c:pt idx="3">
                  <c:v>11077</c:v>
                </c:pt>
                <c:pt idx="4">
                  <c:v>10820</c:v>
                </c:pt>
                <c:pt idx="5">
                  <c:v>11095</c:v>
                </c:pt>
                <c:pt idx="6">
                  <c:v>11293</c:v>
                </c:pt>
                <c:pt idx="7">
                  <c:v>11527</c:v>
                </c:pt>
                <c:pt idx="8">
                  <c:v>11670</c:v>
                </c:pt>
                <c:pt idx="9">
                  <c:v>11801</c:v>
                </c:pt>
                <c:pt idx="10">
                  <c:v>11946</c:v>
                </c:pt>
                <c:pt idx="11">
                  <c:v>12100</c:v>
                </c:pt>
                <c:pt idx="12">
                  <c:v>12220</c:v>
                </c:pt>
                <c:pt idx="13">
                  <c:v>12325</c:v>
                </c:pt>
                <c:pt idx="14">
                  <c:v>12405</c:v>
                </c:pt>
                <c:pt idx="15">
                  <c:v>12460</c:v>
                </c:pt>
                <c:pt idx="16">
                  <c:v>12546</c:v>
                </c:pt>
                <c:pt idx="17">
                  <c:v>12650</c:v>
                </c:pt>
                <c:pt idx="18">
                  <c:v>12793</c:v>
                </c:pt>
                <c:pt idx="19">
                  <c:v>12965</c:v>
                </c:pt>
                <c:pt idx="20">
                  <c:v>13161</c:v>
                </c:pt>
                <c:pt idx="21">
                  <c:v>13340</c:v>
                </c:pt>
                <c:pt idx="22">
                  <c:v>13494</c:v>
                </c:pt>
                <c:pt idx="23">
                  <c:v>13620</c:v>
                </c:pt>
                <c:pt idx="24">
                  <c:v>13709</c:v>
                </c:pt>
                <c:pt idx="25">
                  <c:v>13784</c:v>
                </c:pt>
                <c:pt idx="26">
                  <c:v>13868</c:v>
                </c:pt>
                <c:pt idx="27">
                  <c:v>13975</c:v>
                </c:pt>
                <c:pt idx="28">
                  <c:v>14088</c:v>
                </c:pt>
                <c:pt idx="29">
                  <c:v>14213</c:v>
                </c:pt>
                <c:pt idx="30">
                  <c:v>14354</c:v>
                </c:pt>
              </c:numCache>
            </c:numRef>
          </c:val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Gas</c:v>
                </c:pt>
              </c:strCache>
            </c:strRef>
          </c:tx>
          <c:cat>
            <c:numRef>
              <c:f>Sheet2!$C$2:$AG$2</c:f>
              <c:numCache>
                <c:formatCode>General</c:formatCode>
                <c:ptCount val="3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</c:numCache>
            </c:numRef>
          </c:cat>
          <c:val>
            <c:numRef>
              <c:f>Sheet2!$C$4:$AG$4</c:f>
              <c:numCache>
                <c:formatCode>General</c:formatCode>
                <c:ptCount val="31"/>
                <c:pt idx="0">
                  <c:v>5551</c:v>
                </c:pt>
                <c:pt idx="1">
                  <c:v>5675</c:v>
                </c:pt>
                <c:pt idx="2">
                  <c:v>5870</c:v>
                </c:pt>
                <c:pt idx="3">
                  <c:v>6052</c:v>
                </c:pt>
                <c:pt idx="4">
                  <c:v>5947</c:v>
                </c:pt>
                <c:pt idx="5">
                  <c:v>6184</c:v>
                </c:pt>
                <c:pt idx="6">
                  <c:v>6265</c:v>
                </c:pt>
                <c:pt idx="7">
                  <c:v>6366</c:v>
                </c:pt>
                <c:pt idx="8">
                  <c:v>6491</c:v>
                </c:pt>
                <c:pt idx="9">
                  <c:v>6608</c:v>
                </c:pt>
                <c:pt idx="10">
                  <c:v>6748</c:v>
                </c:pt>
                <c:pt idx="11">
                  <c:v>6857</c:v>
                </c:pt>
                <c:pt idx="12">
                  <c:v>6944</c:v>
                </c:pt>
                <c:pt idx="13">
                  <c:v>7074</c:v>
                </c:pt>
                <c:pt idx="14">
                  <c:v>7203</c:v>
                </c:pt>
                <c:pt idx="15">
                  <c:v>7318</c:v>
                </c:pt>
                <c:pt idx="16">
                  <c:v>7417</c:v>
                </c:pt>
                <c:pt idx="17">
                  <c:v>7529</c:v>
                </c:pt>
                <c:pt idx="18">
                  <c:v>7667</c:v>
                </c:pt>
                <c:pt idx="19">
                  <c:v>7798</c:v>
                </c:pt>
                <c:pt idx="20">
                  <c:v>7925</c:v>
                </c:pt>
                <c:pt idx="21">
                  <c:v>8073</c:v>
                </c:pt>
                <c:pt idx="22">
                  <c:v>8209</c:v>
                </c:pt>
                <c:pt idx="23">
                  <c:v>8340</c:v>
                </c:pt>
                <c:pt idx="24">
                  <c:v>8471</c:v>
                </c:pt>
                <c:pt idx="25">
                  <c:v>8611</c:v>
                </c:pt>
                <c:pt idx="26">
                  <c:v>8756</c:v>
                </c:pt>
                <c:pt idx="27">
                  <c:v>8899</c:v>
                </c:pt>
                <c:pt idx="28">
                  <c:v>9021</c:v>
                </c:pt>
                <c:pt idx="29">
                  <c:v>9153</c:v>
                </c:pt>
                <c:pt idx="30">
                  <c:v>9270</c:v>
                </c:pt>
              </c:numCache>
            </c:numRef>
          </c:val>
        </c:ser>
        <c:ser>
          <c:idx val="2"/>
          <c:order val="2"/>
          <c:tx>
            <c:strRef>
              <c:f>Sheet2!$B$5</c:f>
              <c:strCache>
                <c:ptCount val="1"/>
                <c:pt idx="0">
                  <c:v>coal</c:v>
                </c:pt>
              </c:strCache>
            </c:strRef>
          </c:tx>
          <c:cat>
            <c:numRef>
              <c:f>Sheet2!$C$2:$AG$2</c:f>
              <c:numCache>
                <c:formatCode>General</c:formatCode>
                <c:ptCount val="3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  <c:pt idx="20">
                  <c:v>2025</c:v>
                </c:pt>
                <c:pt idx="21">
                  <c:v>2026</c:v>
                </c:pt>
                <c:pt idx="22">
                  <c:v>2027</c:v>
                </c:pt>
                <c:pt idx="23">
                  <c:v>2028</c:v>
                </c:pt>
                <c:pt idx="24">
                  <c:v>2029</c:v>
                </c:pt>
                <c:pt idx="25">
                  <c:v>2030</c:v>
                </c:pt>
                <c:pt idx="26">
                  <c:v>2031</c:v>
                </c:pt>
                <c:pt idx="27">
                  <c:v>2032</c:v>
                </c:pt>
                <c:pt idx="28">
                  <c:v>2033</c:v>
                </c:pt>
                <c:pt idx="29">
                  <c:v>2034</c:v>
                </c:pt>
                <c:pt idx="30">
                  <c:v>2035</c:v>
                </c:pt>
              </c:numCache>
            </c:numRef>
          </c:cat>
          <c:val>
            <c:numRef>
              <c:f>Sheet2!$C$5:$AG$5</c:f>
              <c:numCache>
                <c:formatCode>General</c:formatCode>
                <c:ptCount val="31"/>
                <c:pt idx="0">
                  <c:v>11492</c:v>
                </c:pt>
                <c:pt idx="1">
                  <c:v>11904</c:v>
                </c:pt>
                <c:pt idx="2">
                  <c:v>12503</c:v>
                </c:pt>
                <c:pt idx="3">
                  <c:v>13049</c:v>
                </c:pt>
                <c:pt idx="4">
                  <c:v>13501</c:v>
                </c:pt>
                <c:pt idx="5">
                  <c:v>14015</c:v>
                </c:pt>
                <c:pt idx="6">
                  <c:v>14069</c:v>
                </c:pt>
                <c:pt idx="7">
                  <c:v>14208</c:v>
                </c:pt>
                <c:pt idx="8">
                  <c:v>14389</c:v>
                </c:pt>
                <c:pt idx="9">
                  <c:v>14556</c:v>
                </c:pt>
                <c:pt idx="10">
                  <c:v>14750</c:v>
                </c:pt>
                <c:pt idx="11">
                  <c:v>14721</c:v>
                </c:pt>
                <c:pt idx="12">
                  <c:v>14842</c:v>
                </c:pt>
                <c:pt idx="13">
                  <c:v>15008</c:v>
                </c:pt>
                <c:pt idx="14">
                  <c:v>15201</c:v>
                </c:pt>
                <c:pt idx="15">
                  <c:v>15420</c:v>
                </c:pt>
                <c:pt idx="16">
                  <c:v>15708</c:v>
                </c:pt>
                <c:pt idx="17">
                  <c:v>15981</c:v>
                </c:pt>
                <c:pt idx="18">
                  <c:v>16258</c:v>
                </c:pt>
                <c:pt idx="19">
                  <c:v>16566</c:v>
                </c:pt>
                <c:pt idx="20">
                  <c:v>16834</c:v>
                </c:pt>
                <c:pt idx="21">
                  <c:v>17131</c:v>
                </c:pt>
                <c:pt idx="22">
                  <c:v>17417</c:v>
                </c:pt>
                <c:pt idx="23">
                  <c:v>17697</c:v>
                </c:pt>
                <c:pt idx="24">
                  <c:v>17968</c:v>
                </c:pt>
                <c:pt idx="25">
                  <c:v>18234</c:v>
                </c:pt>
                <c:pt idx="26">
                  <c:v>18500</c:v>
                </c:pt>
                <c:pt idx="27">
                  <c:v>18777</c:v>
                </c:pt>
                <c:pt idx="28">
                  <c:v>19036</c:v>
                </c:pt>
                <c:pt idx="29">
                  <c:v>19307</c:v>
                </c:pt>
                <c:pt idx="30">
                  <c:v>19584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09664"/>
        <c:axId val="66211200"/>
      </c:areaChart>
      <c:catAx>
        <c:axId val="6620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1"/>
                </a:solidFill>
              </a:defRPr>
            </a:pPr>
            <a:endParaRPr lang="en-US"/>
          </a:p>
        </c:txPr>
        <c:crossAx val="66211200"/>
        <c:crosses val="autoZero"/>
        <c:auto val="1"/>
        <c:lblAlgn val="ctr"/>
        <c:lblOffset val="100"/>
        <c:noMultiLvlLbl val="0"/>
      </c:catAx>
      <c:valAx>
        <c:axId val="66211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en-US"/>
          </a:p>
        </c:txPr>
        <c:crossAx val="66209664"/>
        <c:crosses val="autoZero"/>
        <c:crossBetween val="midCat"/>
      </c:valAx>
    </c:plotArea>
    <c:plotVisOnly val="1"/>
    <c:dispBlanksAs val="zero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0.0422</cdr:x>
      <cdr:y>0.11595</cdr:y>
    </cdr:from>
    <cdr:to>
      <cdr:x>0.38821</cdr:x>
      <cdr:y>0.27955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0040" y="648072"/>
          <a:ext cx="295232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0.03376</cdr:x>
      <cdr:y>0.39938</cdr:y>
    </cdr:from>
    <cdr:to>
      <cdr:x>0.13249</cdr:x>
      <cdr:y>0.56298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252028" y="2268252"/>
          <a:ext cx="914400" cy="842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 smtClean="0">
              <a:solidFill>
                <a:srgbClr val="FFFF00"/>
              </a:solidFill>
            </a:rPr>
            <a:t>MILLION</a:t>
          </a:r>
          <a:endParaRPr lang="en-GB" sz="16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0.45572</cdr:x>
      <cdr:y>0.91472</cdr:y>
    </cdr:from>
    <cdr:to>
      <cdr:x>0.56289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8432" y="5112568"/>
          <a:ext cx="914400" cy="4766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 dirty="0" smtClean="0">
              <a:solidFill>
                <a:srgbClr val="FFFF00"/>
              </a:solidFill>
            </a:rPr>
            <a:t>Years</a:t>
          </a:r>
          <a:endParaRPr lang="en-GB" sz="2400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0.24998</cdr:x>
      <cdr:y>0.86942</cdr:y>
    </cdr:from>
    <cdr:to>
      <cdr:x>0.65267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8045" y="4696563"/>
          <a:ext cx="3218673" cy="705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>
              <a:solidFill>
                <a:schemeClr val="tx1"/>
              </a:solidFill>
            </a:rPr>
            <a:t>millions barrel</a:t>
          </a:r>
          <a:r>
            <a:rPr lang="en-GB" sz="2400" baseline="0">
              <a:solidFill>
                <a:schemeClr val="tx1"/>
              </a:solidFill>
            </a:rPr>
            <a:t> oil equivalent</a:t>
          </a:r>
          <a:r>
            <a:rPr lang="en-GB" sz="2400">
              <a:solidFill>
                <a:schemeClr val="tx1"/>
              </a:solidFill>
            </a:rPr>
            <a:t>  per year</a:t>
          </a:r>
        </a:p>
      </cdr:txBody>
    </cdr:sp>
  </cdr:relSizeAnchor>
  <cdr:relSizeAnchor xmlns:cdr="http://schemas.openxmlformats.org/drawingml/2006/chartDrawing">
    <cdr:from>
      <cdr:x>0.01802</cdr:x>
      <cdr:y>0.25352</cdr:y>
    </cdr:from>
    <cdr:to>
      <cdr:x>0.07891</cdr:x>
      <cdr:y>0.59702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540427" y="2053963"/>
          <a:ext cx="1855576" cy="486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 dirty="0">
              <a:solidFill>
                <a:schemeClr val="tx1"/>
              </a:solidFill>
            </a:rPr>
            <a:t>millions people</a:t>
          </a:r>
        </a:p>
      </cdr:txBody>
    </cdr:sp>
  </cdr:relSizeAnchor>
  <cdr:relSizeAnchor xmlns:cdr="http://schemas.openxmlformats.org/drawingml/2006/chartDrawing">
    <cdr:from>
      <cdr:x>0.28829</cdr:x>
      <cdr:y>0.65342</cdr:y>
    </cdr:from>
    <cdr:to>
      <cdr:x>0.44338</cdr:x>
      <cdr:y>0.85812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3529758"/>
          <a:ext cx="1239617" cy="1105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 smtClean="0">
              <a:solidFill>
                <a:schemeClr val="tx1"/>
              </a:solidFill>
            </a:rPr>
            <a:t>1965</a:t>
          </a:r>
          <a:endParaRPr lang="en-GB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0.51612</cdr:y>
    </cdr:from>
    <cdr:to>
      <cdr:x>0.65509</cdr:x>
      <cdr:y>0.72081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47988" y="23056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 smtClean="0">
              <a:solidFill>
                <a:schemeClr val="tx1"/>
              </a:solidFill>
            </a:rPr>
            <a:t>1978</a:t>
          </a:r>
          <a:endParaRPr lang="en-GB" sz="2000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0.24998</cdr:x>
      <cdr:y>0.86942</cdr:y>
    </cdr:from>
    <cdr:to>
      <cdr:x>0.65267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98045" y="4696563"/>
          <a:ext cx="3218673" cy="705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>
              <a:solidFill>
                <a:schemeClr val="tx1"/>
              </a:solidFill>
            </a:rPr>
            <a:t>millions barrel</a:t>
          </a:r>
          <a:r>
            <a:rPr lang="en-GB" sz="2400" baseline="0">
              <a:solidFill>
                <a:schemeClr val="tx1"/>
              </a:solidFill>
            </a:rPr>
            <a:t> oil equivalent</a:t>
          </a:r>
          <a:r>
            <a:rPr lang="en-GB" sz="2400">
              <a:solidFill>
                <a:schemeClr val="tx1"/>
              </a:solidFill>
            </a:rPr>
            <a:t>  per year</a:t>
          </a:r>
        </a:p>
      </cdr:txBody>
    </cdr:sp>
  </cdr:relSizeAnchor>
  <cdr:relSizeAnchor xmlns:cdr="http://schemas.openxmlformats.org/drawingml/2006/chartDrawing">
    <cdr:from>
      <cdr:x>0.01802</cdr:x>
      <cdr:y>0.25352</cdr:y>
    </cdr:from>
    <cdr:to>
      <cdr:x>0.07891</cdr:x>
      <cdr:y>0.59702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-540427" y="2053963"/>
          <a:ext cx="1855576" cy="486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 dirty="0">
              <a:solidFill>
                <a:schemeClr val="tx1"/>
              </a:solidFill>
            </a:rPr>
            <a:t>millions people</a:t>
          </a:r>
        </a:p>
      </cdr:txBody>
    </cdr:sp>
  </cdr:relSizeAnchor>
  <cdr:relSizeAnchor xmlns:cdr="http://schemas.openxmlformats.org/drawingml/2006/chartDrawing">
    <cdr:from>
      <cdr:x>0.28829</cdr:x>
      <cdr:y>0.65342</cdr:y>
    </cdr:from>
    <cdr:to>
      <cdr:x>0.44338</cdr:x>
      <cdr:y>0.85812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6" y="3529758"/>
          <a:ext cx="1239617" cy="11057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 smtClean="0">
              <a:solidFill>
                <a:schemeClr val="tx1"/>
              </a:solidFill>
            </a:rPr>
            <a:t>1965</a:t>
          </a:r>
          <a:endParaRPr lang="en-GB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</cdr:x>
      <cdr:y>0.51612</cdr:y>
    </cdr:from>
    <cdr:to>
      <cdr:x>0.65509</cdr:x>
      <cdr:y>0.72081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947988" y="23056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 smtClean="0">
              <a:solidFill>
                <a:schemeClr val="tx1"/>
              </a:solidFill>
            </a:rPr>
            <a:t>1978</a:t>
          </a:r>
          <a:endParaRPr lang="en-GB" sz="20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0.27027</cdr:x>
      <cdr:y>0.12022</cdr:y>
    </cdr:from>
    <cdr:to>
      <cdr:x>0.72072</cdr:x>
      <cdr:y>0.69341</cdr:y>
    </cdr:to>
    <cdr:sp macro="" textlink="">
      <cdr:nvSpPr>
        <cdr:cNvPr id="7" name="Straight Connector 6"/>
        <cdr:cNvSpPr/>
      </cdr:nvSpPr>
      <cdr:spPr>
        <a:xfrm xmlns:a="http://schemas.openxmlformats.org/drawingml/2006/main" flipV="1">
          <a:off x="2160240" y="649438"/>
          <a:ext cx="3600400" cy="309634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92D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0.7619</cdr:x>
      <cdr:y>0.28571</cdr:y>
    </cdr:from>
    <cdr:to>
      <cdr:x>0.95238</cdr:x>
      <cdr:y>0.36409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760640" y="1728192"/>
          <a:ext cx="1440160" cy="474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dirty="0">
              <a:solidFill>
                <a:srgbClr val="FFFF00"/>
              </a:solidFill>
            </a:rPr>
            <a:t>2010</a:t>
          </a:r>
        </a:p>
      </cdr:txBody>
    </cdr:sp>
  </cdr:relSizeAnchor>
  <cdr:relSizeAnchor xmlns:cdr="http://schemas.openxmlformats.org/drawingml/2006/chartDrawing">
    <cdr:from>
      <cdr:x>0.68571</cdr:x>
      <cdr:y>0.40476</cdr:y>
    </cdr:from>
    <cdr:to>
      <cdr:x>0.83006</cdr:x>
      <cdr:y>0.5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84576" y="2448272"/>
          <a:ext cx="1091371" cy="5760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dirty="0">
              <a:solidFill>
                <a:srgbClr val="FFFF00"/>
              </a:solidFill>
            </a:rPr>
            <a:t>1990</a:t>
          </a:r>
        </a:p>
        <a:p xmlns:a="http://schemas.openxmlformats.org/drawingml/2006/main">
          <a:endParaRPr lang="en-GB" sz="18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0.5619</cdr:x>
      <cdr:y>0.52381</cdr:y>
    </cdr:from>
    <cdr:to>
      <cdr:x>0.71727</cdr:x>
      <cdr:y>0.60714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248472" y="3168352"/>
          <a:ext cx="117465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dirty="0">
              <a:solidFill>
                <a:srgbClr val="FFFF00"/>
              </a:solidFill>
            </a:rPr>
            <a:t>1970</a:t>
          </a:r>
        </a:p>
        <a:p xmlns:a="http://schemas.openxmlformats.org/drawingml/2006/main">
          <a:endParaRPr lang="en-GB" sz="18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0.40952</cdr:x>
      <cdr:y>0.61905</cdr:y>
    </cdr:from>
    <cdr:to>
      <cdr:x>0.61491</cdr:x>
      <cdr:y>0.72548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096344" y="3744416"/>
          <a:ext cx="1552921" cy="643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dirty="0">
              <a:solidFill>
                <a:srgbClr val="FFFF00"/>
              </a:solidFill>
            </a:rPr>
            <a:t>1950</a:t>
          </a:r>
        </a:p>
      </cdr:txBody>
    </cdr:sp>
  </cdr:relSizeAnchor>
  <cdr:relSizeAnchor xmlns:cdr="http://schemas.openxmlformats.org/drawingml/2006/chartDrawing">
    <cdr:from>
      <cdr:x>0.21905</cdr:x>
      <cdr:y>0.69048</cdr:y>
    </cdr:from>
    <cdr:to>
      <cdr:x>0.37083</cdr:x>
      <cdr:y>0.79762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56184" y="4176464"/>
          <a:ext cx="1147627" cy="648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000" dirty="0">
              <a:solidFill>
                <a:srgbClr val="FFFF00"/>
              </a:solidFill>
            </a:rPr>
            <a:t>1900</a:t>
          </a:r>
          <a:endParaRPr lang="en-GB" sz="24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0.27872</cdr:x>
      <cdr:y>0.84571</cdr:y>
    </cdr:from>
    <cdr:to>
      <cdr:x>0.6742</cdr:x>
      <cdr:y>0.96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409701" y="2819400"/>
          <a:ext cx="200025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0.30508</cdr:x>
      <cdr:y>0.89143</cdr:y>
    </cdr:from>
    <cdr:to>
      <cdr:x>0.46328</cdr:x>
      <cdr:y>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543051" y="2971800"/>
          <a:ext cx="800100" cy="3619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0.22034</cdr:x>
      <cdr:y>0.72571</cdr:y>
    </cdr:from>
    <cdr:to>
      <cdr:x>0.67985</cdr:x>
      <cdr:y>0.88857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14425" y="2419350"/>
          <a:ext cx="2324101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0.04762</cdr:x>
      <cdr:y>0.40476</cdr:y>
    </cdr:from>
    <cdr:to>
      <cdr:x>0.10789</cdr:x>
      <cdr:y>0.67904</cdr:y>
    </cdr:to>
    <cdr:sp macro="" textlink="">
      <cdr:nvSpPr>
        <cdr:cNvPr id="10" name="TextBox 9"/>
        <cdr:cNvSpPr txBox="1"/>
      </cdr:nvSpPr>
      <cdr:spPr>
        <a:xfrm xmlns:a="http://schemas.openxmlformats.org/drawingml/2006/main" rot="16200000">
          <a:off x="-241629" y="3049941"/>
          <a:ext cx="1659030" cy="4556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 dirty="0">
              <a:solidFill>
                <a:srgbClr val="FFFF00"/>
              </a:solidFill>
            </a:rPr>
            <a:t>Peopl</a:t>
          </a:r>
          <a:r>
            <a:rPr lang="en-GB" sz="2400" baseline="0" dirty="0">
              <a:solidFill>
                <a:srgbClr val="FFFF00"/>
              </a:solidFill>
            </a:rPr>
            <a:t>e</a:t>
          </a:r>
          <a:r>
            <a:rPr lang="en-GB" sz="2400" baseline="0" dirty="0"/>
            <a:t>, </a:t>
          </a:r>
          <a:r>
            <a:rPr lang="en-GB" sz="2400" baseline="0" dirty="0">
              <a:solidFill>
                <a:srgbClr val="FFFF00"/>
              </a:solidFill>
            </a:rPr>
            <a:t>billion</a:t>
          </a:r>
          <a:endParaRPr lang="en-GB" sz="24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0.39171</cdr:x>
      <cdr:y>0.72571</cdr:y>
    </cdr:from>
    <cdr:to>
      <cdr:x>0.57062</cdr:x>
      <cdr:y>0.86286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981201" y="2419350"/>
          <a:ext cx="904875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/>
        </a:p>
      </cdr:txBody>
    </cdr:sp>
  </cdr:relSizeAnchor>
  <cdr:relSizeAnchor xmlns:cdr="http://schemas.openxmlformats.org/drawingml/2006/chartDrawing">
    <cdr:from>
      <cdr:x>0.4</cdr:x>
      <cdr:y>0.91667</cdr:y>
    </cdr:from>
    <cdr:to>
      <cdr:x>0.79048</cdr:x>
      <cdr:y>0.99191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024336" y="5544616"/>
          <a:ext cx="2952328" cy="455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 dirty="0">
              <a:solidFill>
                <a:srgbClr val="FFFF00"/>
              </a:solidFill>
            </a:rPr>
            <a:t>Billion m3 </a:t>
          </a:r>
          <a:r>
            <a:rPr lang="en-GB" sz="2400" b="0" dirty="0">
              <a:solidFill>
                <a:srgbClr val="FFFF00"/>
              </a:solidFill>
            </a:rPr>
            <a:t>water</a:t>
          </a:r>
          <a:r>
            <a:rPr lang="en-GB" sz="2400" dirty="0">
              <a:solidFill>
                <a:srgbClr val="FFFF00"/>
              </a:solidFill>
            </a:rPr>
            <a:t> pa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0.82242</cdr:x>
      <cdr:y>0.29779</cdr:y>
    </cdr:from>
    <cdr:to>
      <cdr:x>0.86243</cdr:x>
      <cdr:y>0.86523</cdr:y>
    </cdr:to>
    <cdr:sp macro="" textlink="">
      <cdr:nvSpPr>
        <cdr:cNvPr id="2" name="TextBox 1"/>
        <cdr:cNvSpPr txBox="1"/>
      </cdr:nvSpPr>
      <cdr:spPr>
        <a:xfrm xmlns:a="http://schemas.openxmlformats.org/drawingml/2006/main" rot="16200000">
          <a:off x="3310634" y="1809508"/>
          <a:ext cx="1864032" cy="201500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FFFF00"/>
              </a:solidFill>
            </a:rPr>
            <a:t>World population billion</a:t>
          </a:r>
          <a:endParaRPr lang="en-US" sz="1800" dirty="0">
            <a:solidFill>
              <a:srgbClr val="FFFF00"/>
            </a:solidFill>
          </a:endParaRPr>
        </a:p>
      </cdr:txBody>
    </cdr:sp>
  </cdr:relSizeAnchor>
  <cdr:relSizeAnchor xmlns:cdr="http://schemas.openxmlformats.org/drawingml/2006/chartDrawing">
    <cdr:from>
      <cdr:x>0.00961</cdr:x>
      <cdr:y>0.43776</cdr:y>
    </cdr:from>
    <cdr:to>
      <cdr:x>0.23239</cdr:x>
      <cdr:y>0.73998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113001" y="1373427"/>
          <a:ext cx="992795" cy="112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600" dirty="0" smtClean="0">
              <a:solidFill>
                <a:schemeClr val="tx1"/>
              </a:solidFill>
            </a:rPr>
            <a:t>Million hectare</a:t>
          </a:r>
          <a:endParaRPr lang="en-GB" sz="16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0.13447</cdr:x>
      <cdr:y>0.39586</cdr:y>
    </cdr:from>
    <cdr:to>
      <cdr:x>0.70721</cdr:x>
      <cdr:y>0.49309</cdr:y>
    </cdr:to>
    <cdr:sp macro="" textlink="">
      <cdr:nvSpPr>
        <cdr:cNvPr id="2" name="TextBox 1"/>
        <cdr:cNvSpPr txBox="1"/>
      </cdr:nvSpPr>
      <cdr:spPr>
        <a:xfrm xmlns:a="http://schemas.openxmlformats.org/drawingml/2006/main" rot="21081738">
          <a:off x="1161915" y="2052347"/>
          <a:ext cx="4949024" cy="50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 dirty="0" smtClean="0">
              <a:solidFill>
                <a:schemeClr val="bg1"/>
              </a:solidFill>
            </a:rPr>
            <a:t>Coal</a:t>
          </a:r>
          <a:r>
            <a:rPr lang="en-GB" sz="2400" dirty="0" smtClean="0">
              <a:solidFill>
                <a:schemeClr val="tx1"/>
              </a:solidFill>
            </a:rPr>
            <a:t> </a:t>
          </a:r>
          <a:r>
            <a:rPr lang="en-GB" sz="2400" dirty="0" smtClean="0">
              <a:solidFill>
                <a:schemeClr val="bg1"/>
              </a:solidFill>
            </a:rPr>
            <a:t>44%</a:t>
          </a:r>
          <a:r>
            <a:rPr lang="en-GB" sz="2400" baseline="0" dirty="0" smtClean="0">
              <a:solidFill>
                <a:schemeClr val="bg1"/>
              </a:solidFill>
            </a:rPr>
            <a:t> of FF emissions </a:t>
          </a:r>
          <a:r>
            <a:rPr lang="en-GB" sz="2400" dirty="0" smtClean="0">
              <a:solidFill>
                <a:schemeClr val="bg1"/>
              </a:solidFill>
            </a:rPr>
            <a:t>(28% of all energy)</a:t>
          </a:r>
          <a:endParaRPr lang="en-GB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0.15836</cdr:x>
      <cdr:y>0.56354</cdr:y>
    </cdr:from>
    <cdr:to>
      <cdr:x>0.90358</cdr:x>
      <cdr:y>0.64824</cdr:y>
    </cdr:to>
    <cdr:sp macro="" textlink="">
      <cdr:nvSpPr>
        <cdr:cNvPr id="3" name="TextBox 2"/>
        <cdr:cNvSpPr txBox="1"/>
      </cdr:nvSpPr>
      <cdr:spPr>
        <a:xfrm xmlns:a="http://schemas.openxmlformats.org/drawingml/2006/main" rot="21324085">
          <a:off x="1368381" y="2921738"/>
          <a:ext cx="6439380" cy="4391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 dirty="0" smtClean="0">
              <a:solidFill>
                <a:schemeClr val="tx1"/>
              </a:solidFill>
            </a:rPr>
            <a:t>Gas 20</a:t>
          </a:r>
          <a:r>
            <a:rPr lang="en-GB" sz="2400" dirty="0">
              <a:solidFill>
                <a:schemeClr val="tx1"/>
              </a:solidFill>
            </a:rPr>
            <a:t>% of </a:t>
          </a:r>
          <a:r>
            <a:rPr lang="en-GB" sz="2400" dirty="0" smtClean="0">
              <a:solidFill>
                <a:schemeClr val="tx1"/>
              </a:solidFill>
            </a:rPr>
            <a:t>FF emissions (22% of all energy)</a:t>
          </a:r>
          <a:endParaRPr lang="en-GB" sz="24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0.175</cdr:x>
      <cdr:y>0.72222</cdr:y>
    </cdr:from>
    <cdr:to>
      <cdr:x>0.89546</cdr:x>
      <cdr:y>0.80966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512168" y="3744416"/>
          <a:ext cx="6225466" cy="453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24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0.15</cdr:x>
      <cdr:y>0.7275</cdr:y>
    </cdr:from>
    <cdr:to>
      <cdr:x>0.81667</cdr:x>
      <cdr:y>0.8525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3771779"/>
          <a:ext cx="5760669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2400" dirty="0" smtClean="0">
              <a:solidFill>
                <a:schemeClr val="bg1"/>
              </a:solidFill>
            </a:rPr>
            <a:t>Oil 36% of FF emissions (33% of</a:t>
          </a:r>
          <a:r>
            <a:rPr lang="en-GB" sz="2400" baseline="0" dirty="0" smtClean="0">
              <a:solidFill>
                <a:schemeClr val="bg1"/>
              </a:solidFill>
            </a:rPr>
            <a:t> all e</a:t>
          </a:r>
          <a:r>
            <a:rPr lang="en-GB" sz="2400" dirty="0" smtClean="0">
              <a:solidFill>
                <a:schemeClr val="bg1"/>
              </a:solidFill>
            </a:rPr>
            <a:t>nergy</a:t>
          </a:r>
          <a:r>
            <a:rPr lang="en-GB" sz="2400" dirty="0">
              <a:solidFill>
                <a:schemeClr val="bg1"/>
              </a:solidFill>
            </a:rPr>
            <a:t>)</a:t>
          </a:r>
          <a:r>
            <a:rPr lang="en-GB" sz="2400" dirty="0" smtClean="0">
              <a:solidFill>
                <a:schemeClr val="bg1"/>
              </a:solidFill>
            </a:rPr>
            <a:t> </a:t>
          </a:r>
        </a:p>
        <a:p xmlns:a="http://schemas.openxmlformats.org/drawingml/2006/main">
          <a:endParaRPr lang="en-GB" sz="2400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10684-019F-4BE6-BFC4-6224023D3BFF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93E4F-A86D-4849-98EB-DE362990E5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7894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Humans have</a:t>
            </a:r>
            <a:r>
              <a:rPr lang="en-GB" baseline="0" dirty="0" smtClean="0"/>
              <a:t> been a devastating invasive species for the rest of the planet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A805E-B247-4605-8468-309648952C36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61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Over 50 years population has doubled</a:t>
            </a:r>
            <a:r>
              <a:rPr lang="en-GB" baseline="0" dirty="0" smtClean="0"/>
              <a:t> but energy use nearly tripled; proportional rise in </a:t>
            </a:r>
            <a:r>
              <a:rPr lang="en-GB" baseline="0" dirty="0" err="1" smtClean="0"/>
              <a:t>GHg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CED-C226-41B7-B42D-7AC8D9ECF9B6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91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Wilful and deliberate ignorance</a:t>
            </a:r>
            <a:r>
              <a:rPr lang="en-GB" baseline="0" dirty="0" smtClean="0"/>
              <a:t> of the science and how science works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9BCED-C226-41B7-B42D-7AC8D9ECF9B6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424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DA74E5-5649-4B4A-98B5-22E6D3E32CF3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065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A2DC4D-E1F0-4620-9C8A-2398EEDFC3B2}" type="slidenum">
              <a:rPr lang="en-GB"/>
              <a:pPr/>
              <a:t>35</a:t>
            </a:fld>
            <a:endParaRPr lang="en-GB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31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02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62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33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7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864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03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683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85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52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35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9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E05E3-2572-48A9-BD26-0CB8ED3CEB75}" type="datetimeFigureOut">
              <a:rPr lang="en-GB" smtClean="0"/>
              <a:t>13/07/2015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59FEC-7C22-477D-870C-F754918F8F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36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os.org/oceanography/issues/issue_archive/issue_pdfs/22_4/22-4_doney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6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974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Singapore </a:t>
            </a:r>
            <a:r>
              <a:rPr lang="en-US" dirty="0"/>
              <a:t>at 50: Oil and Water – Inextricably </a:t>
            </a:r>
            <a:r>
              <a:rPr lang="en-US" dirty="0" smtClean="0"/>
              <a:t>Mixed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Ron Oxburgh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68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etup\Desktop\Climat Pics\SL changes 1880 - 20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" y="0"/>
            <a:ext cx="9122990" cy="6856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7" y="1121391"/>
            <a:ext cx="315983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   SEA LEVEL</a:t>
            </a:r>
          </a:p>
          <a:p>
            <a:r>
              <a:rPr lang="en-GB" sz="3200" dirty="0" smtClean="0">
                <a:solidFill>
                  <a:schemeClr val="bg1"/>
                </a:solidFill>
              </a:rPr>
              <a:t>Ocean Warming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0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952" y="17190"/>
            <a:ext cx="8229600" cy="1143000"/>
          </a:xfrm>
        </p:spPr>
        <p:txBody>
          <a:bodyPr/>
          <a:lstStyle/>
          <a:p>
            <a:r>
              <a:rPr lang="en-GB" dirty="0" smtClean="0"/>
              <a:t>CO</a:t>
            </a:r>
            <a:r>
              <a:rPr lang="en-GB" baseline="-25000" dirty="0" smtClean="0"/>
              <a:t>2</a:t>
            </a:r>
            <a:r>
              <a:rPr lang="en-GB" dirty="0" smtClean="0"/>
              <a:t> in Atmosphere &amp; Ocean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7504" y="6421397"/>
            <a:ext cx="9036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Ocean Acidification: A Critical Emerging Problem for the Ocean Sciences</a:t>
            </a:r>
            <a:r>
              <a:rPr lang="en-GB" sz="1200" i="1" dirty="0"/>
              <a:t> </a:t>
            </a:r>
            <a:r>
              <a:rPr lang="en-GB" sz="1200" dirty="0"/>
              <a:t>By S.C. </a:t>
            </a:r>
            <a:r>
              <a:rPr lang="en-GB" sz="1200" dirty="0" err="1"/>
              <a:t>Doney</a:t>
            </a:r>
            <a:r>
              <a:rPr lang="en-GB" sz="1200" dirty="0"/>
              <a:t>, W.M. Balch, V.J. </a:t>
            </a:r>
            <a:r>
              <a:rPr lang="en-GB" sz="1200" dirty="0" err="1"/>
              <a:t>Fabry</a:t>
            </a:r>
            <a:r>
              <a:rPr lang="en-GB" sz="1200" dirty="0"/>
              <a:t>, and R.A. Feely</a:t>
            </a:r>
          </a:p>
        </p:txBody>
      </p:sp>
      <p:pic>
        <p:nvPicPr>
          <p:cNvPr id="2050" name="Picture 2" descr="C:\Users\setup\Desktop\HAWAII co2 &amp; ACI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7394"/>
            <a:ext cx="6786500" cy="477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3"/>
          <p:cNvSpPr/>
          <p:nvPr/>
        </p:nvSpPr>
        <p:spPr>
          <a:xfrm>
            <a:off x="5004048" y="2204864"/>
            <a:ext cx="1889688" cy="2334055"/>
          </a:xfrm>
          <a:custGeom>
            <a:avLst/>
            <a:gdLst>
              <a:gd name="connsiteX0" fmla="*/ 1731818 w 1745672"/>
              <a:gd name="connsiteY0" fmla="*/ 0 h 2008909"/>
              <a:gd name="connsiteX1" fmla="*/ 1745672 w 1745672"/>
              <a:gd name="connsiteY1" fmla="*/ 1593272 h 2008909"/>
              <a:gd name="connsiteX2" fmla="*/ 0 w 1745672"/>
              <a:gd name="connsiteY2" fmla="*/ 2008909 h 2008909"/>
              <a:gd name="connsiteX3" fmla="*/ 96981 w 1745672"/>
              <a:gd name="connsiteY3" fmla="*/ 955963 h 2008909"/>
              <a:gd name="connsiteX4" fmla="*/ 1731818 w 1745672"/>
              <a:gd name="connsiteY4" fmla="*/ 0 h 200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5672" h="2008909">
                <a:moveTo>
                  <a:pt x="1731818" y="0"/>
                </a:moveTo>
                <a:lnTo>
                  <a:pt x="1745672" y="1593272"/>
                </a:lnTo>
                <a:lnTo>
                  <a:pt x="0" y="2008909"/>
                </a:lnTo>
                <a:lnTo>
                  <a:pt x="96981" y="955963"/>
                </a:lnTo>
                <a:lnTo>
                  <a:pt x="1731818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5004048" y="3950101"/>
            <a:ext cx="2033704" cy="1177636"/>
          </a:xfrm>
          <a:custGeom>
            <a:avLst/>
            <a:gdLst>
              <a:gd name="connsiteX0" fmla="*/ 1842655 w 1870364"/>
              <a:gd name="connsiteY0" fmla="*/ 0 h 1177636"/>
              <a:gd name="connsiteX1" fmla="*/ 0 w 1870364"/>
              <a:gd name="connsiteY1" fmla="*/ 429491 h 1177636"/>
              <a:gd name="connsiteX2" fmla="*/ 581891 w 1870364"/>
              <a:gd name="connsiteY2" fmla="*/ 1177636 h 1177636"/>
              <a:gd name="connsiteX3" fmla="*/ 1870364 w 1870364"/>
              <a:gd name="connsiteY3" fmla="*/ 1136072 h 1177636"/>
              <a:gd name="connsiteX4" fmla="*/ 1842655 w 1870364"/>
              <a:gd name="connsiteY4" fmla="*/ 0 h 1177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0364" h="1177636">
                <a:moveTo>
                  <a:pt x="1842655" y="0"/>
                </a:moveTo>
                <a:lnTo>
                  <a:pt x="0" y="429491"/>
                </a:lnTo>
                <a:lnTo>
                  <a:pt x="581891" y="1177636"/>
                </a:lnTo>
                <a:lnTo>
                  <a:pt x="1870364" y="1136072"/>
                </a:lnTo>
                <a:lnTo>
                  <a:pt x="184265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6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tup\Dropbox\2015 travel etc\U3A 10 June\Overflowing Bat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83" y="260648"/>
            <a:ext cx="8451565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55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353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World CO</a:t>
            </a:r>
            <a:r>
              <a:rPr lang="en-GB" baseline="-25000" dirty="0" smtClean="0"/>
              <a:t>2</a:t>
            </a:r>
            <a:r>
              <a:rPr lang="en-GB" dirty="0" smtClean="0"/>
              <a:t> Emissions by Fossil Fuels</a:t>
            </a:r>
            <a:endParaRPr lang="en-GB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4541060"/>
              </p:ext>
            </p:extLst>
          </p:nvPr>
        </p:nvGraphicFramePr>
        <p:xfrm>
          <a:off x="683568" y="1542163"/>
          <a:ext cx="8640960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 rot="16200000">
            <a:off x="-625708" y="3253843"/>
            <a:ext cx="20105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10^6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/>
              <a:t>tons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/>
              <a:t>CO2/</a:t>
            </a:r>
            <a:r>
              <a:rPr lang="en-GB" sz="2000" dirty="0" err="1" smtClean="0"/>
              <a:t>yr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7794109" y="6388185"/>
            <a:ext cx="971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i="1" dirty="0" smtClean="0"/>
              <a:t>EIA, 2012</a:t>
            </a:r>
            <a:endParaRPr lang="en-GB" sz="1600" i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707904" y="3140968"/>
            <a:ext cx="0" cy="28803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47295" y="2402886"/>
            <a:ext cx="3403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Gas for coal only a bridge 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0774" y="2337265"/>
            <a:ext cx="960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CCS?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7295" y="253528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Oil Alternatives?</a:t>
            </a:r>
            <a:endParaRPr lang="en-GB" sz="2400" dirty="0">
              <a:solidFill>
                <a:srgbClr val="FFFF0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36284" y="1751737"/>
            <a:ext cx="6828244" cy="2432376"/>
            <a:chOff x="881983" y="1888306"/>
            <a:chExt cx="6828244" cy="2432376"/>
          </a:xfrm>
        </p:grpSpPr>
        <p:sp>
          <p:nvSpPr>
            <p:cNvPr id="12" name="Diagonal Stripe 11"/>
            <p:cNvSpPr/>
            <p:nvPr/>
          </p:nvSpPr>
          <p:spPr>
            <a:xfrm flipH="1">
              <a:off x="881983" y="1888306"/>
              <a:ext cx="6828244" cy="2432376"/>
            </a:xfrm>
            <a:prstGeom prst="diagStripe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  <a:alpha val="9000"/>
                    <a:lumMod val="97000"/>
                    <a:lumOff val="3000"/>
                  </a:schemeClr>
                </a:gs>
                <a:gs pos="44500">
                  <a:srgbClr val="803600"/>
                </a:gs>
                <a:gs pos="84000">
                  <a:schemeClr val="accent6">
                    <a:lumMod val="50000"/>
                    <a:shade val="100000"/>
                    <a:satMod val="115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84224" y="2211103"/>
              <a:ext cx="28009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 smtClean="0"/>
                <a:t>SERIOUS DANGER</a:t>
              </a:r>
              <a:endParaRPr lang="en-GB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6180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10" grpId="0"/>
      <p:bldP spid="1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bating CO2 – not easy!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628800"/>
            <a:ext cx="6388768" cy="452596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800"/>
              </a:spcBef>
            </a:pPr>
            <a:r>
              <a:rPr lang="en-GB" sz="2000" dirty="0"/>
              <a:t>P</a:t>
            </a:r>
            <a:r>
              <a:rPr lang="en-GB" sz="2000" dirty="0" smtClean="0"/>
              <a:t>ower systems are expensive, last for decades, slow to change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In developing countries, increase in electricity demand is most cheaply met by coal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Renewables seen as more expensive in near term and, without a means of energy storage, inflexible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In long term fossil fuels will be displaced only by cheaper alternatives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 SO: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Improve technology &amp; reduce cost of renewables  - STORAGE!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Use FF sparingly and efficiently</a:t>
            </a:r>
          </a:p>
          <a:p>
            <a:pPr>
              <a:spcBef>
                <a:spcPts val="1800"/>
              </a:spcBef>
            </a:pPr>
            <a:r>
              <a:rPr lang="en-GB" sz="2000" dirty="0" smtClean="0"/>
              <a:t>While fossil fuel continue to be used, need to control emissions </a:t>
            </a:r>
            <a:r>
              <a:rPr lang="en-GB" sz="2000" dirty="0"/>
              <a:t>- </a:t>
            </a:r>
            <a:r>
              <a:rPr lang="en-GB" sz="2000" dirty="0">
                <a:solidFill>
                  <a:srgbClr val="FFFF00"/>
                </a:solidFill>
              </a:rPr>
              <a:t>Carbon capture &amp; storage </a:t>
            </a:r>
            <a:r>
              <a:rPr lang="en-GB" sz="2000" dirty="0" smtClean="0">
                <a:solidFill>
                  <a:srgbClr val="FFFF00"/>
                </a:solidFill>
              </a:rPr>
              <a:t>– CCS</a:t>
            </a:r>
          </a:p>
          <a:p>
            <a:pPr>
              <a:spcBef>
                <a:spcPts val="1800"/>
              </a:spcBef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5120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Carbon Capture and Storage</a:t>
            </a:r>
          </a:p>
        </p:txBody>
      </p:sp>
      <p:pic>
        <p:nvPicPr>
          <p:cNvPr id="10243" name="Picture 3" descr="j029038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flipH="1">
            <a:off x="7705725" y="2757488"/>
            <a:ext cx="882650" cy="804862"/>
          </a:xfrm>
          <a:noFill/>
          <a:ln/>
        </p:spPr>
      </p:pic>
      <p:pic>
        <p:nvPicPr>
          <p:cNvPr id="10244" name="Picture 4" descr="j02808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 flipH="1">
            <a:off x="684213" y="1557338"/>
            <a:ext cx="2052637" cy="1512887"/>
          </a:xfrm>
          <a:noFill/>
          <a:ln/>
        </p:spPr>
      </p:pic>
      <p:pic>
        <p:nvPicPr>
          <p:cNvPr id="10245" name="Picture 5" descr="j02373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1628775"/>
            <a:ext cx="1762125" cy="2016125"/>
          </a:xfrm>
          <a:prstGeom prst="rect">
            <a:avLst/>
          </a:prstGeom>
          <a:noFill/>
        </p:spPr>
      </p:pic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179388" y="3933825"/>
            <a:ext cx="8640762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47" name="Freeform 7"/>
          <p:cNvSpPr>
            <a:spLocks/>
          </p:cNvSpPr>
          <p:nvPr/>
        </p:nvSpPr>
        <p:spPr bwMode="auto">
          <a:xfrm>
            <a:off x="755650" y="4508500"/>
            <a:ext cx="7777163" cy="1260475"/>
          </a:xfrm>
          <a:custGeom>
            <a:avLst/>
            <a:gdLst/>
            <a:ahLst/>
            <a:cxnLst>
              <a:cxn ang="0">
                <a:pos x="0" y="696"/>
              </a:cxn>
              <a:cxn ang="0">
                <a:pos x="272" y="469"/>
              </a:cxn>
              <a:cxn ang="0">
                <a:pos x="726" y="333"/>
              </a:cxn>
              <a:cxn ang="0">
                <a:pos x="1451" y="696"/>
              </a:cxn>
              <a:cxn ang="0">
                <a:pos x="2540" y="333"/>
              </a:cxn>
              <a:cxn ang="0">
                <a:pos x="3266" y="741"/>
              </a:cxn>
              <a:cxn ang="0">
                <a:pos x="4400" y="15"/>
              </a:cxn>
              <a:cxn ang="0">
                <a:pos x="4899" y="650"/>
              </a:cxn>
            </a:cxnLst>
            <a:rect l="0" t="0" r="r" b="b"/>
            <a:pathLst>
              <a:path w="4899" h="794">
                <a:moveTo>
                  <a:pt x="0" y="696"/>
                </a:moveTo>
                <a:cubicBezTo>
                  <a:pt x="75" y="612"/>
                  <a:pt x="151" y="529"/>
                  <a:pt x="272" y="469"/>
                </a:cubicBezTo>
                <a:cubicBezTo>
                  <a:pt x="393" y="409"/>
                  <a:pt x="530" y="295"/>
                  <a:pt x="726" y="333"/>
                </a:cubicBezTo>
                <a:cubicBezTo>
                  <a:pt x="922" y="371"/>
                  <a:pt x="1149" y="696"/>
                  <a:pt x="1451" y="696"/>
                </a:cubicBezTo>
                <a:cubicBezTo>
                  <a:pt x="1753" y="696"/>
                  <a:pt x="2238" y="326"/>
                  <a:pt x="2540" y="333"/>
                </a:cubicBezTo>
                <a:cubicBezTo>
                  <a:pt x="2842" y="340"/>
                  <a:pt x="2956" y="794"/>
                  <a:pt x="3266" y="741"/>
                </a:cubicBezTo>
                <a:cubicBezTo>
                  <a:pt x="3576" y="688"/>
                  <a:pt x="4128" y="30"/>
                  <a:pt x="4400" y="15"/>
                </a:cubicBezTo>
                <a:cubicBezTo>
                  <a:pt x="4672" y="0"/>
                  <a:pt x="4785" y="325"/>
                  <a:pt x="4899" y="65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48" name="Freeform 8"/>
          <p:cNvSpPr>
            <a:spLocks/>
          </p:cNvSpPr>
          <p:nvPr/>
        </p:nvSpPr>
        <p:spPr bwMode="auto">
          <a:xfrm>
            <a:off x="3563938" y="3500438"/>
            <a:ext cx="3168650" cy="746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85" y="0"/>
              </a:cxn>
            </a:cxnLst>
            <a:rect l="0" t="0" r="r" b="b"/>
            <a:pathLst>
              <a:path w="2585" h="1">
                <a:moveTo>
                  <a:pt x="0" y="0"/>
                </a:moveTo>
                <a:cubicBezTo>
                  <a:pt x="1081" y="0"/>
                  <a:pt x="2162" y="0"/>
                  <a:pt x="2585" y="0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7019925" y="3716338"/>
            <a:ext cx="0" cy="13684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50" name="Freeform 10"/>
          <p:cNvSpPr>
            <a:spLocks/>
          </p:cNvSpPr>
          <p:nvPr/>
        </p:nvSpPr>
        <p:spPr bwMode="auto">
          <a:xfrm>
            <a:off x="6732588" y="3463925"/>
            <a:ext cx="334962" cy="252413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181" y="23"/>
              </a:cxn>
              <a:cxn ang="0">
                <a:pos x="181" y="159"/>
              </a:cxn>
            </a:cxnLst>
            <a:rect l="0" t="0" r="r" b="b"/>
            <a:pathLst>
              <a:path w="211" h="159">
                <a:moveTo>
                  <a:pt x="0" y="23"/>
                </a:moveTo>
                <a:cubicBezTo>
                  <a:pt x="75" y="11"/>
                  <a:pt x="151" y="0"/>
                  <a:pt x="181" y="23"/>
                </a:cubicBezTo>
                <a:cubicBezTo>
                  <a:pt x="211" y="46"/>
                  <a:pt x="181" y="136"/>
                  <a:pt x="181" y="159"/>
                </a:cubicBezTo>
              </a:path>
            </a:pathLst>
          </a:custGeom>
          <a:noFill/>
          <a:ln w="76200" cmpd="sng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 flipV="1">
            <a:off x="6804025" y="4581525"/>
            <a:ext cx="79216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52" name="Freeform 12"/>
          <p:cNvSpPr>
            <a:spLocks/>
          </p:cNvSpPr>
          <p:nvPr/>
        </p:nvSpPr>
        <p:spPr bwMode="auto">
          <a:xfrm>
            <a:off x="468313" y="5084763"/>
            <a:ext cx="7993062" cy="1260475"/>
          </a:xfrm>
          <a:custGeom>
            <a:avLst/>
            <a:gdLst/>
            <a:ahLst/>
            <a:cxnLst>
              <a:cxn ang="0">
                <a:pos x="0" y="696"/>
              </a:cxn>
              <a:cxn ang="0">
                <a:pos x="272" y="469"/>
              </a:cxn>
              <a:cxn ang="0">
                <a:pos x="726" y="333"/>
              </a:cxn>
              <a:cxn ang="0">
                <a:pos x="1451" y="696"/>
              </a:cxn>
              <a:cxn ang="0">
                <a:pos x="2540" y="333"/>
              </a:cxn>
              <a:cxn ang="0">
                <a:pos x="3266" y="741"/>
              </a:cxn>
              <a:cxn ang="0">
                <a:pos x="4400" y="15"/>
              </a:cxn>
              <a:cxn ang="0">
                <a:pos x="4899" y="650"/>
              </a:cxn>
            </a:cxnLst>
            <a:rect l="0" t="0" r="r" b="b"/>
            <a:pathLst>
              <a:path w="4899" h="794">
                <a:moveTo>
                  <a:pt x="0" y="696"/>
                </a:moveTo>
                <a:cubicBezTo>
                  <a:pt x="75" y="612"/>
                  <a:pt x="151" y="529"/>
                  <a:pt x="272" y="469"/>
                </a:cubicBezTo>
                <a:cubicBezTo>
                  <a:pt x="393" y="409"/>
                  <a:pt x="530" y="295"/>
                  <a:pt x="726" y="333"/>
                </a:cubicBezTo>
                <a:cubicBezTo>
                  <a:pt x="922" y="371"/>
                  <a:pt x="1149" y="696"/>
                  <a:pt x="1451" y="696"/>
                </a:cubicBezTo>
                <a:cubicBezTo>
                  <a:pt x="1753" y="696"/>
                  <a:pt x="2238" y="326"/>
                  <a:pt x="2540" y="333"/>
                </a:cubicBezTo>
                <a:cubicBezTo>
                  <a:pt x="2842" y="340"/>
                  <a:pt x="2956" y="794"/>
                  <a:pt x="3266" y="741"/>
                </a:cubicBezTo>
                <a:cubicBezTo>
                  <a:pt x="3576" y="688"/>
                  <a:pt x="4128" y="30"/>
                  <a:pt x="4400" y="15"/>
                </a:cubicBezTo>
                <a:cubicBezTo>
                  <a:pt x="4672" y="0"/>
                  <a:pt x="4785" y="325"/>
                  <a:pt x="4899" y="65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4572000" y="2924175"/>
            <a:ext cx="1008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sz="2400" dirty="0">
                <a:latin typeface="Tahoma" pitchFamily="34" charset="0"/>
                <a:cs typeface="Times New Roman" pitchFamily="18" charset="0"/>
              </a:rPr>
              <a:t>CO</a:t>
            </a:r>
            <a:r>
              <a:rPr lang="en-GB" sz="2400" baseline="-25000" dirty="0">
                <a:latin typeface="Tahoma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5580063" y="3141663"/>
            <a:ext cx="647700" cy="142875"/>
          </a:xfrm>
          <a:prstGeom prst="rightArrow">
            <a:avLst>
              <a:gd name="adj1" fmla="val 50000"/>
              <a:gd name="adj2" fmla="val 11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55" name="AutoShape 15"/>
          <p:cNvSpPr>
            <a:spLocks noChangeArrowheads="1"/>
          </p:cNvSpPr>
          <p:nvPr/>
        </p:nvSpPr>
        <p:spPr bwMode="auto">
          <a:xfrm rot="5400000">
            <a:off x="6551613" y="4402137"/>
            <a:ext cx="647700" cy="142875"/>
          </a:xfrm>
          <a:prstGeom prst="rightArrow">
            <a:avLst>
              <a:gd name="adj1" fmla="val 50000"/>
              <a:gd name="adj2" fmla="val 11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56" name="Oval 16"/>
          <p:cNvSpPr>
            <a:spLocks noChangeArrowheads="1"/>
          </p:cNvSpPr>
          <p:nvPr/>
        </p:nvSpPr>
        <p:spPr bwMode="auto">
          <a:xfrm>
            <a:off x="8027988" y="47974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7308850" y="47974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258" name="Oval 18"/>
          <p:cNvSpPr>
            <a:spLocks noChangeArrowheads="1"/>
          </p:cNvSpPr>
          <p:nvPr/>
        </p:nvSpPr>
        <p:spPr bwMode="auto">
          <a:xfrm>
            <a:off x="7885113" y="47974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7740650" y="47974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260" name="Oval 20"/>
          <p:cNvSpPr>
            <a:spLocks noChangeArrowheads="1"/>
          </p:cNvSpPr>
          <p:nvPr/>
        </p:nvSpPr>
        <p:spPr bwMode="auto">
          <a:xfrm>
            <a:off x="7596188" y="47974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261" name="Oval 21"/>
          <p:cNvSpPr>
            <a:spLocks noChangeArrowheads="1"/>
          </p:cNvSpPr>
          <p:nvPr/>
        </p:nvSpPr>
        <p:spPr bwMode="auto">
          <a:xfrm>
            <a:off x="7451725" y="47974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7524750" y="46529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263" name="Oval 23"/>
          <p:cNvSpPr>
            <a:spLocks noChangeArrowheads="1"/>
          </p:cNvSpPr>
          <p:nvPr/>
        </p:nvSpPr>
        <p:spPr bwMode="auto">
          <a:xfrm>
            <a:off x="7667625" y="46529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7956550" y="46529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265" name="Oval 25"/>
          <p:cNvSpPr>
            <a:spLocks noChangeArrowheads="1"/>
          </p:cNvSpPr>
          <p:nvPr/>
        </p:nvSpPr>
        <p:spPr bwMode="auto">
          <a:xfrm>
            <a:off x="7812088" y="46529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GB" dirty="0"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8172450" y="4437063"/>
            <a:ext cx="611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latin typeface="Tahoma" pitchFamily="34" charset="0"/>
                <a:cs typeface="Times New Roman" pitchFamily="18" charset="0"/>
              </a:rPr>
              <a:t>CO2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3708400" y="21336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Capture</a:t>
            </a: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003800" y="2636838"/>
            <a:ext cx="12969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Transport</a:t>
            </a: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7885113" y="4076700"/>
            <a:ext cx="1079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GB" dirty="0">
                <a:solidFill>
                  <a:srgbClr val="FFFF00"/>
                </a:solidFill>
                <a:latin typeface="Tahoma" pitchFamily="34" charset="0"/>
                <a:cs typeface="Times New Roman" pitchFamily="18" charset="0"/>
              </a:rPr>
              <a:t>Storage</a:t>
            </a:r>
          </a:p>
        </p:txBody>
      </p:sp>
      <p:sp>
        <p:nvSpPr>
          <p:cNvPr id="10270" name="Line 30"/>
          <p:cNvSpPr>
            <a:spLocks noChangeShapeType="1"/>
          </p:cNvSpPr>
          <p:nvPr/>
        </p:nvSpPr>
        <p:spPr bwMode="auto">
          <a:xfrm flipV="1">
            <a:off x="395288" y="4005263"/>
            <a:ext cx="1008062" cy="2303462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71" name="Line 31"/>
          <p:cNvSpPr>
            <a:spLocks noChangeShapeType="1"/>
          </p:cNvSpPr>
          <p:nvPr/>
        </p:nvSpPr>
        <p:spPr bwMode="auto">
          <a:xfrm flipV="1">
            <a:off x="395288" y="4292600"/>
            <a:ext cx="863600" cy="144463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72" name="Line 32"/>
          <p:cNvSpPr>
            <a:spLocks noChangeShapeType="1"/>
          </p:cNvSpPr>
          <p:nvPr/>
        </p:nvSpPr>
        <p:spPr bwMode="auto">
          <a:xfrm flipV="1">
            <a:off x="395288" y="4581525"/>
            <a:ext cx="719137" cy="142875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73" name="Line 33"/>
          <p:cNvSpPr>
            <a:spLocks noChangeShapeType="1"/>
          </p:cNvSpPr>
          <p:nvPr/>
        </p:nvSpPr>
        <p:spPr bwMode="auto">
          <a:xfrm flipV="1">
            <a:off x="323850" y="4868863"/>
            <a:ext cx="719138" cy="144462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74" name="Line 34"/>
          <p:cNvSpPr>
            <a:spLocks noChangeShapeType="1"/>
          </p:cNvSpPr>
          <p:nvPr/>
        </p:nvSpPr>
        <p:spPr bwMode="auto">
          <a:xfrm flipV="1">
            <a:off x="250825" y="5157788"/>
            <a:ext cx="612775" cy="142875"/>
          </a:xfrm>
          <a:prstGeom prst="line">
            <a:avLst/>
          </a:prstGeom>
          <a:noFill/>
          <a:ln w="76200" cmpd="tri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 flipV="1">
            <a:off x="611188" y="4005263"/>
            <a:ext cx="0" cy="12954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76" name="Line 36"/>
          <p:cNvSpPr>
            <a:spLocks noChangeShapeType="1"/>
          </p:cNvSpPr>
          <p:nvPr/>
        </p:nvSpPr>
        <p:spPr bwMode="auto">
          <a:xfrm flipV="1">
            <a:off x="755650" y="3573463"/>
            <a:ext cx="0" cy="1655762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77" name="Text Box 37"/>
          <p:cNvSpPr txBox="1">
            <a:spLocks noChangeArrowheads="1"/>
          </p:cNvSpPr>
          <p:nvPr/>
        </p:nvSpPr>
        <p:spPr bwMode="auto">
          <a:xfrm>
            <a:off x="0" y="4365625"/>
            <a:ext cx="1730375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2400" dirty="0">
                <a:latin typeface="Tahoma" pitchFamily="34" charset="0"/>
                <a:cs typeface="Times New Roman" pitchFamily="18" charset="0"/>
              </a:rPr>
              <a:t> COAL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lang="en-GB" sz="2400" dirty="0">
                <a:latin typeface="Tahoma" pitchFamily="34" charset="0"/>
                <a:cs typeface="Times New Roman" pitchFamily="18" charset="0"/>
              </a:rPr>
              <a:t>MINE</a:t>
            </a:r>
          </a:p>
        </p:txBody>
      </p:sp>
      <p:sp>
        <p:nvSpPr>
          <p:cNvPr id="10278" name="Line 38"/>
          <p:cNvSpPr>
            <a:spLocks noChangeShapeType="1"/>
          </p:cNvSpPr>
          <p:nvPr/>
        </p:nvSpPr>
        <p:spPr bwMode="auto">
          <a:xfrm>
            <a:off x="755650" y="3573463"/>
            <a:ext cx="1368425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10279" name="Text Box 39"/>
          <p:cNvSpPr txBox="1">
            <a:spLocks noChangeArrowheads="1"/>
          </p:cNvSpPr>
          <p:nvPr/>
        </p:nvSpPr>
        <p:spPr bwMode="auto">
          <a:xfrm>
            <a:off x="468313" y="2852738"/>
            <a:ext cx="9350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 dirty="0">
                <a:latin typeface="Tahoma" pitchFamily="34" charset="0"/>
              </a:rPr>
              <a:t>COAL</a:t>
            </a:r>
            <a:endParaRPr lang="en-US" b="1" dirty="0">
              <a:latin typeface="Tahoma" pitchFamily="34" charset="0"/>
            </a:endParaRPr>
          </a:p>
        </p:txBody>
      </p:sp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971550" y="3213100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1" name="TextBox 40"/>
          <p:cNvSpPr txBox="1"/>
          <p:nvPr/>
        </p:nvSpPr>
        <p:spPr>
          <a:xfrm>
            <a:off x="3923928" y="170080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70% cost</a:t>
            </a:r>
            <a:endParaRPr lang="en-GB" sz="2800" dirty="0"/>
          </a:p>
        </p:txBody>
      </p:sp>
      <p:sp>
        <p:nvSpPr>
          <p:cNvPr id="42" name="TextBox 41"/>
          <p:cNvSpPr txBox="1"/>
          <p:nvPr/>
        </p:nvSpPr>
        <p:spPr>
          <a:xfrm>
            <a:off x="5364088" y="2348880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10%</a:t>
            </a:r>
            <a:endParaRPr lang="en-GB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8028384" y="3717032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20%</a:t>
            </a:r>
            <a:endParaRPr lang="en-GB" sz="2800" dirty="0"/>
          </a:p>
        </p:txBody>
      </p:sp>
      <p:sp>
        <p:nvSpPr>
          <p:cNvPr id="46" name="Oval 45"/>
          <p:cNvSpPr/>
          <p:nvPr/>
        </p:nvSpPr>
        <p:spPr>
          <a:xfrm>
            <a:off x="539552" y="4509120"/>
            <a:ext cx="7956376" cy="23488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</a:rPr>
              <a:t> Present technology would increase electricity cost by 30-50%</a:t>
            </a:r>
          </a:p>
          <a:p>
            <a:pPr marL="457200" algn="ctr">
              <a:buFont typeface="Arial" pitchFamily="34" charset="0"/>
              <a:buChar char="•"/>
            </a:pPr>
            <a:r>
              <a:rPr lang="en-GB" sz="2400" dirty="0">
                <a:solidFill>
                  <a:srgbClr val="FFFF00"/>
                </a:solidFill>
              </a:rPr>
              <a:t> </a:t>
            </a:r>
            <a:r>
              <a:rPr lang="en-GB" sz="2400" dirty="0" smtClean="0">
                <a:solidFill>
                  <a:srgbClr val="FFFF00"/>
                </a:solidFill>
              </a:rPr>
              <a:t>Same as off-shore wind?</a:t>
            </a:r>
          </a:p>
          <a:p>
            <a:pPr marL="457200" algn="ctr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FF00"/>
                </a:solidFill>
              </a:rPr>
              <a:t>  Water requirement increased by around 30</a:t>
            </a:r>
            <a:r>
              <a:rPr lang="en-GB" dirty="0" smtClean="0">
                <a:solidFill>
                  <a:srgbClr val="FFFF00"/>
                </a:solidFill>
              </a:rPr>
              <a:t>%</a:t>
            </a: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67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417"/>
            <a:ext cx="10261849" cy="789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347864" y="188640"/>
            <a:ext cx="53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Most of China’s electricity still generated by coal</a:t>
            </a:r>
            <a:endParaRPr lang="en-GB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08520" y="-109397"/>
            <a:ext cx="9252520" cy="6957392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3779912" y="3140968"/>
            <a:ext cx="0" cy="26766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03648" y="1695094"/>
            <a:ext cx="6755761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CCS to become globally significant the additional costs of generating electricity must fall below 10%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5756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Singapore 2015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7152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What </a:t>
            </a:r>
            <a:r>
              <a:rPr lang="en-GB" dirty="0"/>
              <a:t>d</a:t>
            </a:r>
            <a:r>
              <a:rPr lang="en-GB" dirty="0" smtClean="0"/>
              <a:t>oes a small, resource-poor but highly educated city state have to offer?</a:t>
            </a:r>
          </a:p>
          <a:p>
            <a:endParaRPr lang="en-GB" dirty="0" smtClean="0"/>
          </a:p>
          <a:p>
            <a:pPr lvl="1"/>
            <a:r>
              <a:rPr lang="en-GB" sz="3200" dirty="0" smtClean="0"/>
              <a:t>Technologies for environmental challenges</a:t>
            </a:r>
          </a:p>
          <a:p>
            <a:pPr lvl="1">
              <a:spcBef>
                <a:spcPts val="1800"/>
              </a:spcBef>
            </a:pPr>
            <a:r>
              <a:rPr lang="en-GB" sz="3200" dirty="0" smtClean="0"/>
              <a:t>Test-bed for new approaches to dense city living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59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23040" cy="727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472316"/>
            <a:ext cx="4271106" cy="584775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3200" dirty="0" smtClean="0"/>
              <a:t>Singapore River ca. 1960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86852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World Population – last 12,000 years</a:t>
            </a:r>
            <a:endParaRPr lang="en-GB" dirty="0">
              <a:solidFill>
                <a:srgbClr val="FFFF0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99709056"/>
              </p:ext>
            </p:extLst>
          </p:nvPr>
        </p:nvGraphicFramePr>
        <p:xfrm>
          <a:off x="611560" y="1268760"/>
          <a:ext cx="853244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7413949" y="472514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7413949" y="270892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65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terstones.com/wat/images/nbd/m/978140/620/97814062085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36521"/>
            <a:ext cx="5184576" cy="652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908720"/>
            <a:ext cx="3419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  </a:t>
            </a:r>
          </a:p>
          <a:p>
            <a:r>
              <a:rPr lang="en-GB" sz="2800" dirty="0" smtClean="0"/>
              <a:t>  </a:t>
            </a:r>
          </a:p>
          <a:p>
            <a:r>
              <a:rPr lang="en-GB" sz="2800" dirty="0" smtClean="0"/>
              <a:t>         Thames</a:t>
            </a:r>
          </a:p>
          <a:p>
            <a:r>
              <a:rPr lang="en-GB" sz="2800" dirty="0" smtClean="0"/>
              <a:t>        Pollution</a:t>
            </a:r>
          </a:p>
          <a:p>
            <a:endParaRPr lang="en-GB" sz="2800" dirty="0" smtClean="0"/>
          </a:p>
          <a:p>
            <a:r>
              <a:rPr lang="en-GB" sz="2800" dirty="0" smtClean="0"/>
              <a:t>   LONDON 1858</a:t>
            </a:r>
          </a:p>
          <a:p>
            <a:endParaRPr lang="en-GB" sz="2800" dirty="0" smtClean="0"/>
          </a:p>
          <a:p>
            <a:r>
              <a:rPr lang="en-GB" sz="2800" dirty="0" smtClean="0"/>
              <a:t>   river used as a      	sewer!</a:t>
            </a:r>
          </a:p>
          <a:p>
            <a:endParaRPr lang="en-GB" sz="2800" dirty="0"/>
          </a:p>
          <a:p>
            <a:r>
              <a:rPr lang="en-GB" sz="2800" dirty="0" smtClean="0"/>
              <a:t>Parliament suspended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02144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Singapore – beautiful but water-poor</a:t>
            </a:r>
            <a:endParaRPr lang="en-GB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4" y="1412776"/>
            <a:ext cx="9044067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013176"/>
            <a:ext cx="2836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5.3 million People</a:t>
            </a:r>
          </a:p>
          <a:p>
            <a:r>
              <a:rPr lang="en-GB" sz="2400" dirty="0" smtClean="0"/>
              <a:t>714 km2 area</a:t>
            </a:r>
          </a:p>
          <a:p>
            <a:r>
              <a:rPr lang="en-GB" sz="2400" dirty="0" smtClean="0"/>
              <a:t>2525 mm annual rain</a:t>
            </a:r>
          </a:p>
          <a:p>
            <a:r>
              <a:rPr lang="en-GB" sz="2400" dirty="0" smtClean="0"/>
              <a:t>High evaporation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72485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67" y="456855"/>
            <a:ext cx="1584176" cy="1109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5" name="Group 24"/>
          <p:cNvGrpSpPr/>
          <p:nvPr/>
        </p:nvGrpSpPr>
        <p:grpSpPr>
          <a:xfrm>
            <a:off x="3048634" y="456855"/>
            <a:ext cx="1150483" cy="1322204"/>
            <a:chOff x="3048634" y="456855"/>
            <a:chExt cx="1150483" cy="1322204"/>
          </a:xfrm>
        </p:grpSpPr>
        <p:grpSp>
          <p:nvGrpSpPr>
            <p:cNvPr id="14" name="Group 13"/>
            <p:cNvGrpSpPr/>
            <p:nvPr/>
          </p:nvGrpSpPr>
          <p:grpSpPr>
            <a:xfrm>
              <a:off x="3048634" y="456855"/>
              <a:ext cx="963107" cy="952872"/>
              <a:chOff x="2987824" y="1556792"/>
              <a:chExt cx="963107" cy="952872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2987824" y="1556792"/>
                <a:ext cx="216024" cy="64807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3140224" y="1709192"/>
                <a:ext cx="216024" cy="64807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3292624" y="1861592"/>
                <a:ext cx="216024" cy="64807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3277707" y="1670720"/>
                <a:ext cx="216024" cy="64807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397261" y="1670720"/>
                <a:ext cx="216024" cy="64807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3518883" y="1709192"/>
                <a:ext cx="216024" cy="64807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3666365" y="1823120"/>
                <a:ext cx="216024" cy="64807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3734907" y="1709192"/>
                <a:ext cx="216024" cy="648072"/>
              </a:xfrm>
              <a:prstGeom prst="line">
                <a:avLst/>
              </a:prstGeom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Box 23"/>
            <p:cNvSpPr txBox="1"/>
            <p:nvPr/>
          </p:nvSpPr>
          <p:spPr>
            <a:xfrm>
              <a:off x="3255233" y="1409727"/>
              <a:ext cx="943884" cy="369332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Rain</a:t>
              </a:r>
              <a:endParaRPr lang="en-GB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58461" y="1182064"/>
            <a:ext cx="78258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Ocean</a:t>
            </a:r>
            <a:endParaRPr lang="en-GB" dirty="0"/>
          </a:p>
        </p:txBody>
      </p:sp>
      <p:grpSp>
        <p:nvGrpSpPr>
          <p:cNvPr id="44" name="Group 43"/>
          <p:cNvGrpSpPr/>
          <p:nvPr/>
        </p:nvGrpSpPr>
        <p:grpSpPr>
          <a:xfrm>
            <a:off x="3620947" y="1635026"/>
            <a:ext cx="1403413" cy="3669688"/>
            <a:chOff x="3620947" y="1628397"/>
            <a:chExt cx="1403413" cy="3669688"/>
          </a:xfrm>
        </p:grpSpPr>
        <p:sp>
          <p:nvSpPr>
            <p:cNvPr id="23" name="TextBox 22"/>
            <p:cNvSpPr txBox="1"/>
            <p:nvPr/>
          </p:nvSpPr>
          <p:spPr>
            <a:xfrm>
              <a:off x="3620947" y="3172326"/>
              <a:ext cx="1352743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FF00"/>
                  </a:solidFill>
                </a:rPr>
                <a:t>Desalination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27" name="Down Arrow 26"/>
            <p:cNvSpPr/>
            <p:nvPr/>
          </p:nvSpPr>
          <p:spPr>
            <a:xfrm rot="1969555">
              <a:off x="4592312" y="1628397"/>
              <a:ext cx="432048" cy="1577933"/>
            </a:xfrm>
            <a:prstGeom prst="downArrow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Down Arrow 28"/>
            <p:cNvSpPr/>
            <p:nvPr/>
          </p:nvSpPr>
          <p:spPr>
            <a:xfrm rot="19966454">
              <a:off x="4592312" y="3720152"/>
              <a:ext cx="432048" cy="1577933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18457" y="3597640"/>
            <a:ext cx="1612991" cy="1185360"/>
            <a:chOff x="918457" y="3597640"/>
            <a:chExt cx="1612991" cy="1185360"/>
          </a:xfrm>
        </p:grpSpPr>
        <p:sp>
          <p:nvSpPr>
            <p:cNvPr id="28" name="TextBox 27"/>
            <p:cNvSpPr txBox="1"/>
            <p:nvPr/>
          </p:nvSpPr>
          <p:spPr>
            <a:xfrm>
              <a:off x="918457" y="3597640"/>
              <a:ext cx="917239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Imports</a:t>
              </a:r>
              <a:endParaRPr lang="en-GB" dirty="0"/>
            </a:p>
          </p:txBody>
        </p:sp>
        <p:sp>
          <p:nvSpPr>
            <p:cNvPr id="36" name="Down Arrow 35"/>
            <p:cNvSpPr/>
            <p:nvPr/>
          </p:nvSpPr>
          <p:spPr>
            <a:xfrm rot="18314315">
              <a:off x="1610390" y="3861943"/>
              <a:ext cx="708819" cy="1133296"/>
            </a:xfrm>
            <a:prstGeom prst="down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835696" y="1980435"/>
            <a:ext cx="4608512" cy="4593110"/>
            <a:chOff x="1835696" y="1980435"/>
            <a:chExt cx="4608512" cy="4593110"/>
          </a:xfrm>
        </p:grpSpPr>
        <p:sp>
          <p:nvSpPr>
            <p:cNvPr id="17" name="TextBox 16"/>
            <p:cNvSpPr txBox="1"/>
            <p:nvPr/>
          </p:nvSpPr>
          <p:spPr>
            <a:xfrm>
              <a:off x="1835696" y="2564904"/>
              <a:ext cx="1151277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Reservoirs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411335" y="4509120"/>
              <a:ext cx="136857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err="1" smtClean="0"/>
                <a:t>Potability</a:t>
              </a:r>
              <a:r>
                <a:rPr lang="en-GB" dirty="0" smtClean="0"/>
                <a:t> Treatment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860032" y="5373216"/>
              <a:ext cx="1584176" cy="120032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 smtClean="0"/>
                <a:t>Supply to people &amp; industry</a:t>
              </a:r>
              <a:endParaRPr lang="en-GB" sz="2400" dirty="0"/>
            </a:p>
          </p:txBody>
        </p:sp>
        <p:sp>
          <p:nvSpPr>
            <p:cNvPr id="34" name="Down Arrow 33"/>
            <p:cNvSpPr/>
            <p:nvPr/>
          </p:nvSpPr>
          <p:spPr>
            <a:xfrm rot="20414164">
              <a:off x="2456054" y="2989177"/>
              <a:ext cx="432048" cy="1387258"/>
            </a:xfrm>
            <a:prstGeom prst="down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Down Arrow 34"/>
            <p:cNvSpPr/>
            <p:nvPr/>
          </p:nvSpPr>
          <p:spPr>
            <a:xfrm rot="2728506">
              <a:off x="2690185" y="1758313"/>
              <a:ext cx="432048" cy="876292"/>
            </a:xfrm>
            <a:prstGeom prst="downArrow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Down Arrow 36"/>
            <p:cNvSpPr/>
            <p:nvPr/>
          </p:nvSpPr>
          <p:spPr>
            <a:xfrm rot="18077087">
              <a:off x="3613971" y="4872633"/>
              <a:ext cx="1087192" cy="1577933"/>
            </a:xfrm>
            <a:prstGeom prst="downArrow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486477" y="3013258"/>
            <a:ext cx="1616642" cy="2263984"/>
            <a:chOff x="5486477" y="3013258"/>
            <a:chExt cx="1616642" cy="2263984"/>
          </a:xfrm>
        </p:grpSpPr>
        <p:sp>
          <p:nvSpPr>
            <p:cNvPr id="22" name="TextBox 21"/>
            <p:cNvSpPr txBox="1"/>
            <p:nvPr/>
          </p:nvSpPr>
          <p:spPr>
            <a:xfrm>
              <a:off x="5486477" y="3473253"/>
              <a:ext cx="1021626" cy="3693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dirty="0" err="1" smtClean="0">
                  <a:solidFill>
                    <a:srgbClr val="FFFF00"/>
                  </a:solidFill>
                </a:rPr>
                <a:t>NEWater</a:t>
              </a:r>
              <a:endParaRPr lang="en-GB" dirty="0">
                <a:solidFill>
                  <a:srgbClr val="FFFF00"/>
                </a:solidFill>
              </a:endParaRPr>
            </a:p>
          </p:txBody>
        </p:sp>
        <p:grpSp>
          <p:nvGrpSpPr>
            <p:cNvPr id="43" name="Group 42"/>
            <p:cNvGrpSpPr/>
            <p:nvPr/>
          </p:nvGrpSpPr>
          <p:grpSpPr>
            <a:xfrm>
              <a:off x="5718134" y="3013258"/>
              <a:ext cx="1384985" cy="2263984"/>
              <a:chOff x="5718134" y="3013258"/>
              <a:chExt cx="1384985" cy="2263984"/>
            </a:xfrm>
          </p:grpSpPr>
          <p:sp>
            <p:nvSpPr>
              <p:cNvPr id="32" name="Down Arrow 31"/>
              <p:cNvSpPr/>
              <p:nvPr/>
            </p:nvSpPr>
            <p:spPr>
              <a:xfrm rot="1285690">
                <a:off x="5718134" y="3927307"/>
                <a:ext cx="432048" cy="1349935"/>
              </a:xfrm>
              <a:prstGeom prst="downArrow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Down Arrow 37"/>
              <p:cNvSpPr/>
              <p:nvPr/>
            </p:nvSpPr>
            <p:spPr>
              <a:xfrm rot="3048609">
                <a:off x="6575553" y="2908980"/>
                <a:ext cx="423287" cy="631844"/>
              </a:xfrm>
              <a:prstGeom prst="downArrow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353563" y="2564904"/>
            <a:ext cx="2322893" cy="3305298"/>
            <a:chOff x="6353563" y="2564904"/>
            <a:chExt cx="2322893" cy="3305298"/>
          </a:xfrm>
        </p:grpSpPr>
        <p:sp>
          <p:nvSpPr>
            <p:cNvPr id="20" name="TextBox 19"/>
            <p:cNvSpPr txBox="1"/>
            <p:nvPr/>
          </p:nvSpPr>
          <p:spPr>
            <a:xfrm>
              <a:off x="7020272" y="4509118"/>
              <a:ext cx="151216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Used water collection</a:t>
              </a:r>
              <a:endParaRPr lang="en-GB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164288" y="2564904"/>
              <a:ext cx="1512168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Used water treatment</a:t>
              </a:r>
              <a:endParaRPr lang="en-GB" dirty="0"/>
            </a:p>
          </p:txBody>
        </p:sp>
        <p:sp>
          <p:nvSpPr>
            <p:cNvPr id="30" name="Down Arrow 29"/>
            <p:cNvSpPr/>
            <p:nvPr/>
          </p:nvSpPr>
          <p:spPr>
            <a:xfrm rot="13825278">
              <a:off x="6675533" y="5124945"/>
              <a:ext cx="423287" cy="106722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Down Arrow 30"/>
            <p:cNvSpPr/>
            <p:nvPr/>
          </p:nvSpPr>
          <p:spPr>
            <a:xfrm rot="10800000">
              <a:off x="7497085" y="3224902"/>
              <a:ext cx="423287" cy="1067228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Down Arrow 32"/>
          <p:cNvSpPr/>
          <p:nvPr/>
        </p:nvSpPr>
        <p:spPr>
          <a:xfrm rot="8783090">
            <a:off x="7091425" y="1477708"/>
            <a:ext cx="289149" cy="97840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320703" y="262389"/>
            <a:ext cx="2585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Meeting Singapore’s Water Needs</a:t>
            </a:r>
            <a:endParaRPr lang="en-GB" sz="32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1120436" y="4080972"/>
            <a:ext cx="4795655" cy="991002"/>
            <a:chOff x="1120436" y="4080972"/>
            <a:chExt cx="4795655" cy="991002"/>
          </a:xfrm>
        </p:grpSpPr>
        <p:sp>
          <p:nvSpPr>
            <p:cNvPr id="47" name="TextBox 46"/>
            <p:cNvSpPr txBox="1"/>
            <p:nvPr/>
          </p:nvSpPr>
          <p:spPr>
            <a:xfrm>
              <a:off x="1120436" y="4610309"/>
              <a:ext cx="71526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50%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011741" y="4369099"/>
              <a:ext cx="71526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25%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200831" y="4080972"/>
              <a:ext cx="71526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2400" dirty="0" smtClean="0">
                  <a:solidFill>
                    <a:srgbClr val="FFFF00"/>
                  </a:solidFill>
                </a:rPr>
                <a:t>25%</a:t>
              </a:r>
              <a:endParaRPr lang="en-GB" sz="2400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46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en-GB" dirty="0" err="1" smtClean="0"/>
              <a:t>NEWater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4595943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setup\Desktop\Bottle New wa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35334" y="-6796135"/>
            <a:ext cx="1392155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setup\Desktop\Bottle New w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512" y="2636912"/>
            <a:ext cx="309529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23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3" y="1844824"/>
            <a:ext cx="7299743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Marina Bay and the </a:t>
            </a:r>
            <a:r>
              <a:rPr lang="en-GB" dirty="0" err="1" smtClean="0"/>
              <a:t>Barage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780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Focussed Investment in Water R&amp;D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Among other areas, major investment in water research in: Industry, Government Institutes &amp; Universities</a:t>
            </a:r>
          </a:p>
          <a:p>
            <a:pPr>
              <a:spcBef>
                <a:spcPts val="1800"/>
              </a:spcBef>
            </a:pPr>
            <a:r>
              <a:rPr lang="en-GB" sz="2800" dirty="0" smtClean="0"/>
              <a:t>Successful local start-up companies </a:t>
            </a:r>
          </a:p>
          <a:p>
            <a:pPr>
              <a:spcBef>
                <a:spcPts val="1800"/>
              </a:spcBef>
            </a:pPr>
            <a:r>
              <a:rPr lang="en-GB" sz="2800" dirty="0" smtClean="0"/>
              <a:t>Multinationals attracted to do research locally</a:t>
            </a:r>
          </a:p>
          <a:p>
            <a:pPr>
              <a:spcBef>
                <a:spcPts val="1800"/>
              </a:spcBef>
            </a:pPr>
            <a:r>
              <a:rPr lang="en-GB" sz="2800" dirty="0" smtClean="0"/>
              <a:t>Highly successful biennial international ‘Water week’</a:t>
            </a:r>
          </a:p>
          <a:p>
            <a:pPr>
              <a:spcBef>
                <a:spcPts val="1800"/>
              </a:spcBef>
            </a:pPr>
            <a:r>
              <a:rPr lang="en-GB" sz="2800" dirty="0" smtClean="0"/>
              <a:t>In little over ten years Singapore has become a major international water player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2617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Megacities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556792"/>
            <a:ext cx="7920880" cy="456937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M</a:t>
            </a:r>
            <a:r>
              <a:rPr lang="en-GB" dirty="0" smtClean="0"/>
              <a:t>any megacities unplanned</a:t>
            </a:r>
          </a:p>
          <a:p>
            <a:pPr lvl="1"/>
            <a:r>
              <a:rPr lang="en-GB" dirty="0" smtClean="0"/>
              <a:t>Grow ahead of the necessary infrastructure</a:t>
            </a:r>
          </a:p>
          <a:p>
            <a:pPr lvl="1"/>
            <a:r>
              <a:rPr lang="en-GB" dirty="0" smtClean="0"/>
              <a:t>High population densities</a:t>
            </a:r>
          </a:p>
          <a:p>
            <a:pPr lvl="1"/>
            <a:r>
              <a:rPr lang="en-GB" dirty="0" smtClean="0"/>
              <a:t>Typically problems with water, sewage, energy, traffic etc. 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Singapore not a megacity but:</a:t>
            </a:r>
          </a:p>
          <a:p>
            <a:pPr lvl="1">
              <a:spcBef>
                <a:spcPts val="1800"/>
              </a:spcBef>
            </a:pPr>
            <a:r>
              <a:rPr lang="en-GB" dirty="0" smtClean="0"/>
              <a:t>Dense population: over </a:t>
            </a:r>
            <a:r>
              <a:rPr lang="en-GB" dirty="0"/>
              <a:t>5 million </a:t>
            </a:r>
            <a:r>
              <a:rPr lang="en-GB" dirty="0" smtClean="0"/>
              <a:t>people in ca. 700km</a:t>
            </a:r>
            <a:r>
              <a:rPr lang="en-GB" baseline="30000" dirty="0" smtClean="0"/>
              <a:t>2</a:t>
            </a:r>
            <a:r>
              <a:rPr lang="en-GB" dirty="0" smtClean="0"/>
              <a:t>, rainfall of ca 2000mm</a:t>
            </a:r>
          </a:p>
          <a:p>
            <a:pPr lvl="1">
              <a:spcBef>
                <a:spcPts val="1800"/>
              </a:spcBef>
            </a:pPr>
            <a:r>
              <a:rPr lang="en-GB" dirty="0" smtClean="0"/>
              <a:t>High quality of life made possible by strategies and technologies developed over last 50 years</a:t>
            </a:r>
          </a:p>
          <a:p>
            <a:pPr lvl="1">
              <a:spcBef>
                <a:spcPts val="1800"/>
              </a:spcBef>
            </a:pPr>
            <a:r>
              <a:rPr lang="en-GB" dirty="0" smtClean="0"/>
              <a:t>Many lessons that may be useful in growing megacities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741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Quality of life at 7500people/km2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628800"/>
            <a:ext cx="5698976" cy="4680520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GB" dirty="0" smtClean="0"/>
              <a:t>Coherent and integrated approach to infrastructure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Space - dig deep &amp; build high!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Green spaces within the city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Strategic approach to water supply</a:t>
            </a:r>
          </a:p>
          <a:p>
            <a:pPr>
              <a:spcBef>
                <a:spcPts val="1800"/>
              </a:spcBef>
            </a:pPr>
            <a:r>
              <a:rPr lang="en-GB" dirty="0"/>
              <a:t>R</a:t>
            </a:r>
            <a:r>
              <a:rPr lang="en-GB" dirty="0" smtClean="0"/>
              <a:t>eservoirs and catchments for recreation as well as water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Controlled traffic</a:t>
            </a:r>
          </a:p>
          <a:p>
            <a:pPr lvl="1">
              <a:spcBef>
                <a:spcPts val="600"/>
              </a:spcBef>
            </a:pPr>
            <a:r>
              <a:rPr lang="en-GB" dirty="0"/>
              <a:t>V</a:t>
            </a:r>
            <a:r>
              <a:rPr lang="en-GB" dirty="0" smtClean="0"/>
              <a:t>ehicle numbers limit</a:t>
            </a:r>
          </a:p>
          <a:p>
            <a:pPr lvl="1">
              <a:spcBef>
                <a:spcPts val="600"/>
              </a:spcBef>
            </a:pPr>
            <a:r>
              <a:rPr lang="en-GB" dirty="0" smtClean="0"/>
              <a:t>Traffic management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Public transport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452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" y="20276"/>
            <a:ext cx="8807577" cy="683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2277" y="430099"/>
            <a:ext cx="3003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solidFill>
                  <a:schemeClr val="bg2">
                    <a:lumMod val="75000"/>
                  </a:schemeClr>
                </a:solidFill>
              </a:rPr>
              <a:t>Gardens by the Bay</a:t>
            </a:r>
            <a:endParaRPr lang="en-GB" sz="2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40" y="1361440"/>
            <a:ext cx="5496560" cy="54965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61440"/>
            <a:ext cx="3647440" cy="5133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322943"/>
            <a:ext cx="5421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MacRitchie</a:t>
            </a:r>
            <a:r>
              <a:rPr lang="en-GB" sz="3600" dirty="0"/>
              <a:t>  Reservoir  Park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5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Megacities &gt;15 million people</a:t>
            </a:r>
            <a:endParaRPr lang="en-GB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1399637"/>
              </p:ext>
            </p:extLst>
          </p:nvPr>
        </p:nvGraphicFramePr>
        <p:xfrm>
          <a:off x="971600" y="1772816"/>
          <a:ext cx="705678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35696" y="2420888"/>
            <a:ext cx="3384376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Majority depend on surface water and are water stressed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13719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8845177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549461"/>
            <a:ext cx="41449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/>
              <a:t>MacRitchie</a:t>
            </a:r>
            <a:r>
              <a:rPr lang="en-GB" sz="2800" dirty="0" smtClean="0"/>
              <a:t>  Reservoir  Park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6244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92080" y="764704"/>
            <a:ext cx="357527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>
                <a:solidFill>
                  <a:schemeClr val="bg2">
                    <a:lumMod val="75000"/>
                  </a:schemeClr>
                </a:solidFill>
              </a:rPr>
              <a:t>MacRitchie</a:t>
            </a:r>
            <a:r>
              <a:rPr lang="en-GB" sz="2400" dirty="0"/>
              <a:t>  </a:t>
            </a:r>
            <a:r>
              <a:rPr lang="en-GB" sz="2400" dirty="0">
                <a:solidFill>
                  <a:schemeClr val="bg2">
                    <a:lumMod val="75000"/>
                  </a:schemeClr>
                </a:solidFill>
              </a:rPr>
              <a:t>Reservoir  Park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135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1"/>
            <a:ext cx="9252520" cy="67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5076056" y="274638"/>
            <a:ext cx="3600400" cy="1642194"/>
          </a:xfrm>
        </p:spPr>
        <p:txBody>
          <a:bodyPr/>
          <a:lstStyle/>
          <a:p>
            <a:r>
              <a:rPr lang="en-GB" dirty="0" err="1" smtClean="0">
                <a:solidFill>
                  <a:schemeClr val="bg1"/>
                </a:solidFill>
              </a:rPr>
              <a:t>Jurong</a:t>
            </a:r>
            <a:r>
              <a:rPr lang="en-GB" dirty="0" smtClean="0">
                <a:solidFill>
                  <a:schemeClr val="bg1"/>
                </a:solidFill>
              </a:rPr>
              <a:t> Island, Singapore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75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W</a:t>
            </a:r>
            <a:r>
              <a:rPr lang="en-GB" dirty="0" smtClean="0"/>
              <a:t>orld population, energy &amp; water demand, and G-H gases in the atmosphere  -  all rising 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Urgent to </a:t>
            </a:r>
            <a:r>
              <a:rPr lang="en-GB" dirty="0"/>
              <a:t>avoid damaging climate </a:t>
            </a:r>
            <a:r>
              <a:rPr lang="en-GB" dirty="0" smtClean="0"/>
              <a:t>change by reducing FF dependence and abating emissions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Locally water &amp; energy shortages inhibit development</a:t>
            </a:r>
          </a:p>
          <a:p>
            <a:pPr>
              <a:spcBef>
                <a:spcPts val="1800"/>
              </a:spcBef>
            </a:pPr>
            <a:r>
              <a:rPr lang="en-GB" dirty="0"/>
              <a:t>Singapore a good </a:t>
            </a:r>
            <a:r>
              <a:rPr lang="en-GB" dirty="0" smtClean="0"/>
              <a:t>model for alleviating water problems by strategy and technology </a:t>
            </a:r>
            <a:endParaRPr lang="en-GB" dirty="0"/>
          </a:p>
          <a:p>
            <a:pPr>
              <a:spcBef>
                <a:spcPts val="1800"/>
              </a:spcBef>
            </a:pPr>
            <a:r>
              <a:rPr lang="en-GB" dirty="0" smtClean="0"/>
              <a:t>With 50 years of inspired and inspirational </a:t>
            </a:r>
            <a:r>
              <a:rPr lang="en-GB" dirty="0"/>
              <a:t>leadership Singapore has </a:t>
            </a:r>
            <a:r>
              <a:rPr lang="en-GB" dirty="0" smtClean="0"/>
              <a:t>evolved from a poor, water-stressed developing </a:t>
            </a:r>
            <a:r>
              <a:rPr lang="en-GB" dirty="0"/>
              <a:t>country to </a:t>
            </a:r>
            <a:r>
              <a:rPr lang="en-GB" dirty="0" smtClean="0"/>
              <a:t>a leading developed country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73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16114" y="348975"/>
            <a:ext cx="2748416" cy="2130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square" rtlCol="0" anchor="t" anchorCtr="0">
            <a:normAutofit/>
          </a:bodyPr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9458" name="Oval 2"/>
          <p:cNvSpPr>
            <a:spLocks noChangeArrowheads="1"/>
          </p:cNvSpPr>
          <p:nvPr/>
        </p:nvSpPr>
        <p:spPr bwMode="auto">
          <a:xfrm>
            <a:off x="5172744" y="4465638"/>
            <a:ext cx="2224088" cy="1657350"/>
          </a:xfrm>
          <a:prstGeom prst="ellipse">
            <a:avLst/>
          </a:prstGeom>
          <a:solidFill>
            <a:srgbClr val="8EBD3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GB" sz="2400" dirty="0">
                <a:solidFill>
                  <a:schemeClr val="bg2"/>
                </a:solidFill>
                <a:latin typeface="Tahoma" pitchFamily="34" charset="0"/>
              </a:rPr>
              <a:t>PLANTS &amp; Other Life</a:t>
            </a:r>
          </a:p>
          <a:p>
            <a:endParaRPr lang="en-GB" sz="24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9459" name="Oval 3"/>
          <p:cNvSpPr>
            <a:spLocks noChangeArrowheads="1"/>
          </p:cNvSpPr>
          <p:nvPr/>
        </p:nvSpPr>
        <p:spPr bwMode="auto">
          <a:xfrm>
            <a:off x="6091238" y="793750"/>
            <a:ext cx="2657226" cy="2519363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 sz="2400" dirty="0">
              <a:solidFill>
                <a:schemeClr val="bg2"/>
              </a:solidFill>
              <a:latin typeface="Tahoma" pitchFamily="34" charset="0"/>
            </a:endParaRPr>
          </a:p>
          <a:p>
            <a:r>
              <a:rPr lang="en-GB" sz="3200" dirty="0" smtClean="0">
                <a:solidFill>
                  <a:schemeClr val="bg2"/>
                </a:solidFill>
                <a:latin typeface="Tahoma" pitchFamily="34" charset="0"/>
              </a:rPr>
              <a:t>CLIMATE</a:t>
            </a:r>
            <a:endParaRPr lang="en-GB" sz="32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9460" name="AutoShape 4"/>
          <p:cNvSpPr>
            <a:spLocks noChangeArrowheads="1"/>
          </p:cNvSpPr>
          <p:nvPr/>
        </p:nvSpPr>
        <p:spPr bwMode="auto">
          <a:xfrm rot="-23523283">
            <a:off x="-252413" y="1290638"/>
            <a:ext cx="8212138" cy="1406525"/>
          </a:xfrm>
          <a:prstGeom prst="curvedDownArrow">
            <a:avLst>
              <a:gd name="adj1" fmla="val 116772"/>
              <a:gd name="adj2" fmla="val 233544"/>
              <a:gd name="adj3" fmla="val 33333"/>
            </a:avLst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3609985" y="1019143"/>
            <a:ext cx="1360933" cy="1070127"/>
          </a:xfrm>
          <a:prstGeom prst="ellipse">
            <a:avLst/>
          </a:prstGeom>
          <a:solidFill>
            <a:srgbClr val="FFBE7D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r>
              <a:rPr lang="en-GB" dirty="0" smtClean="0">
                <a:solidFill>
                  <a:schemeClr val="bg2"/>
                </a:solidFill>
                <a:latin typeface="Tahoma" pitchFamily="34" charset="0"/>
              </a:rPr>
              <a:t>FRESHWATER</a:t>
            </a:r>
            <a:endParaRPr lang="en-GB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9462" name="AutoShape 6"/>
          <p:cNvSpPr>
            <a:spLocks noChangeArrowheads="1"/>
          </p:cNvSpPr>
          <p:nvPr/>
        </p:nvSpPr>
        <p:spPr bwMode="auto">
          <a:xfrm>
            <a:off x="3787775" y="5257800"/>
            <a:ext cx="1214438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9463" name="AutoShape 7"/>
          <p:cNvSpPr>
            <a:spLocks noChangeArrowheads="1"/>
          </p:cNvSpPr>
          <p:nvPr/>
        </p:nvSpPr>
        <p:spPr bwMode="auto">
          <a:xfrm rot="39480648">
            <a:off x="2195556" y="3144043"/>
            <a:ext cx="1214437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rot="57434579">
            <a:off x="4575969" y="2886869"/>
            <a:ext cx="1214437" cy="485775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2155354" y="4900613"/>
            <a:ext cx="1881187" cy="1671637"/>
          </a:xfrm>
          <a:prstGeom prst="ellipse">
            <a:avLst/>
          </a:prstGeom>
          <a:solidFill>
            <a:srgbClr val="FFFFCC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 sz="2400" dirty="0">
              <a:solidFill>
                <a:schemeClr val="bg2"/>
              </a:solidFill>
              <a:latin typeface="Tahoma" pitchFamily="34" charset="0"/>
            </a:endParaRPr>
          </a:p>
          <a:p>
            <a:r>
              <a:rPr lang="en-GB" sz="2400" dirty="0" smtClean="0">
                <a:solidFill>
                  <a:schemeClr val="bg2"/>
                </a:solidFill>
                <a:latin typeface="Tahoma" pitchFamily="34" charset="0"/>
              </a:rPr>
              <a:t>  FOOD</a:t>
            </a:r>
            <a:endParaRPr lang="en-GB" sz="2400" dirty="0">
              <a:solidFill>
                <a:schemeClr val="bg2"/>
              </a:solidFill>
              <a:latin typeface="Tahoma" pitchFamily="34" charset="0"/>
            </a:endParaRP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 rot="-2133730">
            <a:off x="835025" y="2882900"/>
            <a:ext cx="1333500" cy="10080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Human</a:t>
            </a:r>
          </a:p>
        </p:txBody>
      </p:sp>
      <p:sp>
        <p:nvSpPr>
          <p:cNvPr id="19467" name="WordArt 11"/>
          <p:cNvSpPr>
            <a:spLocks noChangeArrowheads="1" noChangeShapeType="1" noTextEdit="1"/>
          </p:cNvSpPr>
          <p:nvPr/>
        </p:nvSpPr>
        <p:spPr bwMode="auto">
          <a:xfrm rot="869084">
            <a:off x="5011738" y="506413"/>
            <a:ext cx="1266825" cy="863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"/>
                <a:cs typeface="Times"/>
              </a:rPr>
              <a:t>Effects</a:t>
            </a:r>
          </a:p>
        </p:txBody>
      </p:sp>
      <p:sp>
        <p:nvSpPr>
          <p:cNvPr id="19468" name="Oval 12"/>
          <p:cNvSpPr>
            <a:spLocks noChangeArrowheads="1"/>
          </p:cNvSpPr>
          <p:nvPr/>
        </p:nvSpPr>
        <p:spPr bwMode="auto">
          <a:xfrm>
            <a:off x="979488" y="4249738"/>
            <a:ext cx="1881187" cy="1671637"/>
          </a:xfrm>
          <a:prstGeom prst="ellipse">
            <a:avLst/>
          </a:prstGeom>
          <a:solidFill>
            <a:srgbClr val="FFFFCC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 sz="2400" dirty="0">
              <a:solidFill>
                <a:schemeClr val="bg2"/>
              </a:solidFill>
              <a:latin typeface="Tahoma" pitchFamily="34" charset="0"/>
            </a:endParaRPr>
          </a:p>
          <a:p>
            <a:r>
              <a:rPr lang="en-GB" sz="2400" dirty="0">
                <a:solidFill>
                  <a:schemeClr val="bg2"/>
                </a:solidFill>
                <a:latin typeface="Tahoma" pitchFamily="34" charset="0"/>
              </a:rPr>
              <a:t>ENERGY</a:t>
            </a:r>
          </a:p>
        </p:txBody>
      </p:sp>
      <p:sp>
        <p:nvSpPr>
          <p:cNvPr id="19469" name="AutoShape 13"/>
          <p:cNvSpPr>
            <a:spLocks noChangeArrowheads="1"/>
          </p:cNvSpPr>
          <p:nvPr/>
        </p:nvSpPr>
        <p:spPr bwMode="auto">
          <a:xfrm rot="17504244">
            <a:off x="6088063" y="3533775"/>
            <a:ext cx="1069975" cy="485775"/>
          </a:xfrm>
          <a:prstGeom prst="leftRightArrow">
            <a:avLst>
              <a:gd name="adj1" fmla="val 50000"/>
              <a:gd name="adj2" fmla="val 440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9470" name="AutoShape 14"/>
          <p:cNvSpPr>
            <a:spLocks noChangeArrowheads="1"/>
          </p:cNvSpPr>
          <p:nvPr/>
        </p:nvSpPr>
        <p:spPr bwMode="auto">
          <a:xfrm rot="22590379">
            <a:off x="4940300" y="1801813"/>
            <a:ext cx="1008063" cy="485775"/>
          </a:xfrm>
          <a:prstGeom prst="leftRightArrow">
            <a:avLst>
              <a:gd name="adj1" fmla="val 50000"/>
              <a:gd name="adj2" fmla="val 4150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9471" name="AutoShape 15"/>
          <p:cNvSpPr>
            <a:spLocks noChangeArrowheads="1"/>
          </p:cNvSpPr>
          <p:nvPr/>
        </p:nvSpPr>
        <p:spPr bwMode="auto">
          <a:xfrm>
            <a:off x="2555776" y="2052000"/>
            <a:ext cx="2879725" cy="287972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tIns="36000" anchor="ctr"/>
          <a:lstStyle/>
          <a:p>
            <a:pPr algn="ctr"/>
            <a:endParaRPr lang="en-GB" sz="2400" dirty="0">
              <a:latin typeface="Tahoma" pitchFamily="34" charset="0"/>
            </a:endParaRPr>
          </a:p>
          <a:p>
            <a:pPr algn="ctr"/>
            <a:r>
              <a:rPr lang="en-GB" sz="3200" dirty="0" smtClean="0">
                <a:solidFill>
                  <a:srgbClr val="FFFF00"/>
                </a:solidFill>
                <a:latin typeface="Tahoma" pitchFamily="34" charset="0"/>
              </a:rPr>
              <a:t>9 B</a:t>
            </a:r>
          </a:p>
          <a:p>
            <a:pPr algn="ctr"/>
            <a:r>
              <a:rPr lang="en-GB" sz="3200" dirty="0" smtClean="0">
                <a:solidFill>
                  <a:srgbClr val="FFFF00"/>
                </a:solidFill>
                <a:latin typeface="Tahoma" pitchFamily="34" charset="0"/>
              </a:rPr>
              <a:t>PEOPLE</a:t>
            </a:r>
          </a:p>
          <a:p>
            <a:pPr algn="ctr"/>
            <a:endParaRPr lang="en-GB" sz="3200" dirty="0" smtClean="0">
              <a:solidFill>
                <a:srgbClr val="FFFF00"/>
              </a:solidFill>
              <a:latin typeface="Tahoma" pitchFamily="34" charset="0"/>
            </a:endParaRPr>
          </a:p>
          <a:p>
            <a:pPr algn="ctr"/>
            <a:endParaRPr lang="en-GB" sz="3200" dirty="0">
              <a:solidFill>
                <a:srgbClr val="FFFF00"/>
              </a:solidFill>
              <a:latin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8821224">
            <a:off x="1924555" y="839875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OCEANS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auto">
          <a:xfrm rot="20855414" flipV="1">
            <a:off x="3605458" y="6215798"/>
            <a:ext cx="2793510" cy="491579"/>
          </a:xfrm>
          <a:prstGeom prst="curvedDownArrow">
            <a:avLst>
              <a:gd name="adj1" fmla="val 116772"/>
              <a:gd name="adj2" fmla="val 233544"/>
              <a:gd name="adj3" fmla="val 33333"/>
            </a:avLst>
          </a:prstGeom>
          <a:solidFill>
            <a:srgbClr val="C0C0C0"/>
          </a:solidFill>
          <a:ln w="254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53043" y="6010912"/>
            <a:ext cx="6755761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For CCS to become globally significant the additional costs of generating electricity must fall below 10%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1833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6" grpId="0" animBg="1"/>
      <p:bldP spid="19467" grpId="0" animBg="1"/>
      <p:bldP spid="19471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&amp; People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44DD-655A-425E-B5C5-E8F59FFD8D4A}" type="slidenum">
              <a:rPr lang="en-GB" smtClean="0"/>
              <a:pPr/>
              <a:t>4</a:t>
            </a:fld>
            <a:endParaRPr lang="en-GB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9632385"/>
              </p:ext>
            </p:extLst>
          </p:nvPr>
        </p:nvGraphicFramePr>
        <p:xfrm>
          <a:off x="611560" y="1195386"/>
          <a:ext cx="7992888" cy="540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32240" y="1988840"/>
            <a:ext cx="79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Today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59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&amp; People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644DD-655A-425E-B5C5-E8F59FFD8D4A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3" name="Chart 2"/>
          <p:cNvGraphicFramePr/>
          <p:nvPr/>
        </p:nvGraphicFramePr>
        <p:xfrm>
          <a:off x="611560" y="1195386"/>
          <a:ext cx="7992888" cy="540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732240" y="1988840"/>
            <a:ext cx="7903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Today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1988840"/>
            <a:ext cx="2016224" cy="646331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ca. 80% of energy from fossil fuels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93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899592" y="332656"/>
          <a:ext cx="7632848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World Water Use &amp; People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7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" y="83369"/>
            <a:ext cx="86868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Three Universal Water Demands</a:t>
            </a:r>
            <a:endParaRPr lang="en-GB" dirty="0"/>
          </a:p>
        </p:txBody>
      </p:sp>
      <p:pic>
        <p:nvPicPr>
          <p:cNvPr id="1026" name="Picture 2" descr="C:\Users\oxburghe\AppData\Local\Microsoft\Windows\Temporary Internet Files\Content.IE5\B9MX3V6B\MP90044862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160881"/>
            <a:ext cx="1800200" cy="2697119"/>
          </a:xfrm>
          <a:prstGeom prst="rect">
            <a:avLst/>
          </a:prstGeom>
          <a:noFill/>
        </p:spPr>
      </p:pic>
      <p:pic>
        <p:nvPicPr>
          <p:cNvPr id="1027" name="Picture 3" descr="C:\Users\oxburghe\AppData\Local\Microsoft\Windows\Temporary Internet Files\Content.IE5\QN4DSE0E\MP9004065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1268760"/>
            <a:ext cx="3565789" cy="2376264"/>
          </a:xfrm>
          <a:prstGeom prst="rect">
            <a:avLst/>
          </a:prstGeom>
          <a:noFill/>
        </p:spPr>
      </p:pic>
      <p:pic>
        <p:nvPicPr>
          <p:cNvPr id="1029" name="Picture 5" descr="C:\Users\oxburghe\AppData\Local\Microsoft\Windows\Temporary Internet Files\Content.IE5\QN4DSE0E\MP900406459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005064"/>
            <a:ext cx="3312368" cy="264989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flipH="1">
            <a:off x="755575" y="1916832"/>
            <a:ext cx="2232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AGRICULTURE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475656" y="2420888"/>
            <a:ext cx="982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 smtClean="0"/>
              <a:t>70%</a:t>
            </a:r>
            <a:endParaRPr lang="en-GB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323528" y="3645024"/>
            <a:ext cx="270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URBAN &amp; INDUSTRY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995936" y="4437112"/>
            <a:ext cx="1359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NATURAL</a:t>
            </a:r>
          </a:p>
          <a:p>
            <a:r>
              <a:rPr lang="en-GB" sz="2400" dirty="0" smtClean="0"/>
              <a:t>SYSTEMS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8900" y="4797152"/>
            <a:ext cx="89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30%</a:t>
            </a:r>
            <a:endParaRPr lang="en-GB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3297064" y="5445224"/>
            <a:ext cx="22263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What’s left !</a:t>
            </a:r>
            <a:endParaRPr lang="en-GB" sz="3200" dirty="0"/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263511396"/>
              </p:ext>
            </p:extLst>
          </p:nvPr>
        </p:nvGraphicFramePr>
        <p:xfrm>
          <a:off x="4399773" y="3573016"/>
          <a:ext cx="5036244" cy="3284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3064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Graphic spid="15" grpId="0">
        <p:bldAsOne/>
      </p:bldGraphic>
      <p:bldGraphic spid="15" grpId="1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‘oil’ / water link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Energy is needed to: </a:t>
            </a:r>
          </a:p>
          <a:p>
            <a:pPr lvl="1"/>
            <a:r>
              <a:rPr lang="en-GB" dirty="0" smtClean="0"/>
              <a:t>Purify water</a:t>
            </a:r>
          </a:p>
          <a:p>
            <a:pPr lvl="1"/>
            <a:r>
              <a:rPr lang="en-GB" dirty="0" smtClean="0"/>
              <a:t>Move water</a:t>
            </a:r>
          </a:p>
          <a:p>
            <a:pPr>
              <a:spcBef>
                <a:spcPts val="1800"/>
              </a:spcBef>
            </a:pPr>
            <a:r>
              <a:rPr lang="en-GB" dirty="0" smtClean="0"/>
              <a:t>Water is essential to:</a:t>
            </a:r>
          </a:p>
          <a:p>
            <a:pPr lvl="1"/>
            <a:r>
              <a:rPr lang="en-GB" dirty="0" smtClean="0"/>
              <a:t>Cool all conventional power plants</a:t>
            </a:r>
          </a:p>
          <a:p>
            <a:pPr lvl="1"/>
            <a:r>
              <a:rPr lang="en-GB" dirty="0" smtClean="0"/>
              <a:t>Can provide hydro power</a:t>
            </a:r>
          </a:p>
          <a:p>
            <a:pPr lvl="1"/>
            <a:r>
              <a:rPr lang="en-GB" dirty="0" smtClean="0"/>
              <a:t>Waste water &amp; sewage for energy</a:t>
            </a:r>
          </a:p>
          <a:p>
            <a:pPr>
              <a:spcBef>
                <a:spcPts val="1800"/>
              </a:spcBef>
            </a:pPr>
            <a:r>
              <a:rPr lang="en-GB" dirty="0"/>
              <a:t>M</a:t>
            </a:r>
            <a:r>
              <a:rPr lang="en-GB" dirty="0" smtClean="0"/>
              <a:t>odern life depends on both but:</a:t>
            </a:r>
          </a:p>
          <a:p>
            <a:pPr lvl="1"/>
            <a:r>
              <a:rPr lang="en-GB" dirty="0" smtClean="0"/>
              <a:t>Oil ca. 1000 times more expensive than water</a:t>
            </a:r>
          </a:p>
          <a:p>
            <a:pPr lvl="1"/>
            <a:r>
              <a:rPr lang="en-GB" dirty="0" smtClean="0"/>
              <a:t>We use ca. 1000 times more water than oil</a:t>
            </a:r>
          </a:p>
          <a:p>
            <a:pPr lvl="1"/>
            <a:r>
              <a:rPr lang="en-GB" dirty="0" smtClean="0"/>
              <a:t>SO:</a:t>
            </a:r>
          </a:p>
          <a:p>
            <a:pPr lvl="2"/>
            <a:r>
              <a:rPr lang="en-GB" dirty="0" smtClean="0"/>
              <a:t>cost effective to move oil long distances but not water</a:t>
            </a:r>
          </a:p>
          <a:p>
            <a:pPr lvl="2"/>
            <a:r>
              <a:rPr lang="en-GB" dirty="0" smtClean="0"/>
              <a:t>water needs are met locally while oil can be imported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412650"/>
            <a:ext cx="3266423" cy="244839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05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Greenhouse Gases &amp; the Environment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772816"/>
            <a:ext cx="6131024" cy="39890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800"/>
              </a:spcBef>
            </a:pPr>
            <a:r>
              <a:rPr lang="en-GB" sz="3600" dirty="0" smtClean="0"/>
              <a:t>Ocean Warming:</a:t>
            </a:r>
          </a:p>
          <a:p>
            <a:pPr lvl="1"/>
            <a:r>
              <a:rPr lang="en-GB" sz="3200" dirty="0" smtClean="0"/>
              <a:t>Sea level rise</a:t>
            </a:r>
          </a:p>
          <a:p>
            <a:pPr lvl="1"/>
            <a:r>
              <a:rPr lang="en-GB" sz="3200" dirty="0" smtClean="0"/>
              <a:t>More energy into weather systems </a:t>
            </a:r>
          </a:p>
          <a:p>
            <a:pPr>
              <a:spcBef>
                <a:spcPts val="1800"/>
              </a:spcBef>
            </a:pPr>
            <a:r>
              <a:rPr lang="en-GB" sz="3600" dirty="0" smtClean="0"/>
              <a:t>Ocean acidification</a:t>
            </a:r>
          </a:p>
          <a:p>
            <a:pPr>
              <a:spcBef>
                <a:spcPts val="1800"/>
              </a:spcBef>
            </a:pPr>
            <a:r>
              <a:rPr lang="en-GB" sz="3600" dirty="0" smtClean="0"/>
              <a:t>The science suggests:</a:t>
            </a:r>
            <a:endParaRPr lang="en-GB" sz="3600" i="1" dirty="0" smtClean="0">
              <a:solidFill>
                <a:srgbClr val="FFFF00"/>
              </a:solidFill>
            </a:endParaRPr>
          </a:p>
          <a:p>
            <a:pPr lvl="1"/>
            <a:r>
              <a:rPr lang="en-GB" sz="3200" dirty="0" smtClean="0"/>
              <a:t>Marine life problems</a:t>
            </a:r>
          </a:p>
          <a:p>
            <a:pPr lvl="1"/>
            <a:r>
              <a:rPr lang="en-GB" sz="3000" dirty="0" smtClean="0"/>
              <a:t>Rainfall changes – distribution &amp; amount</a:t>
            </a:r>
          </a:p>
          <a:p>
            <a:pPr lvl="1"/>
            <a:r>
              <a:rPr lang="en-GB" sz="3200" dirty="0" smtClean="0"/>
              <a:t>Droughts</a:t>
            </a:r>
          </a:p>
          <a:p>
            <a:pPr lvl="1"/>
            <a:r>
              <a:rPr lang="en-GB" sz="3200" dirty="0" smtClean="0"/>
              <a:t>Extreme storms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16955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9515</TotalTime>
  <Words>939</Words>
  <Application>Microsoft Office PowerPoint</Application>
  <PresentationFormat>On-screen Show (4:3)</PresentationFormat>
  <Paragraphs>224</Paragraphs>
  <Slides>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Singapore at 50: Oil and Water – Inextricably Mixed </vt:lpstr>
      <vt:lpstr>World Population – last 12,000 years</vt:lpstr>
      <vt:lpstr>Megacities &gt;15 million people</vt:lpstr>
      <vt:lpstr>Energy &amp; People</vt:lpstr>
      <vt:lpstr>Energy &amp; People</vt:lpstr>
      <vt:lpstr>World Water Use &amp; People</vt:lpstr>
      <vt:lpstr>The Three Universal Water Demands</vt:lpstr>
      <vt:lpstr>The ‘oil’ / water link</vt:lpstr>
      <vt:lpstr>Greenhouse Gases &amp; the Environment</vt:lpstr>
      <vt:lpstr>PowerPoint Presentation</vt:lpstr>
      <vt:lpstr>CO2 in Atmosphere &amp; Ocean</vt:lpstr>
      <vt:lpstr>PowerPoint Presentation</vt:lpstr>
      <vt:lpstr>World CO2 Emissions by Fossil Fuels</vt:lpstr>
      <vt:lpstr>Abating CO2 – not easy!</vt:lpstr>
      <vt:lpstr>Carbon Capture and Storage</vt:lpstr>
      <vt:lpstr>PowerPoint Presentation</vt:lpstr>
      <vt:lpstr>PowerPoint Presentation</vt:lpstr>
      <vt:lpstr>Singapore 2015</vt:lpstr>
      <vt:lpstr>PowerPoint Presentation</vt:lpstr>
      <vt:lpstr>PowerPoint Presentation</vt:lpstr>
      <vt:lpstr>Singapore – beautiful but water-poor</vt:lpstr>
      <vt:lpstr>PowerPoint Presentation</vt:lpstr>
      <vt:lpstr>NEWater</vt:lpstr>
      <vt:lpstr>Marina Bay and the Barage</vt:lpstr>
      <vt:lpstr>Focussed Investment in Water R&amp;D</vt:lpstr>
      <vt:lpstr>Megacities</vt:lpstr>
      <vt:lpstr>Quality of life at 7500people/km2 </vt:lpstr>
      <vt:lpstr>PowerPoint Presentation</vt:lpstr>
      <vt:lpstr>PowerPoint Presentation</vt:lpstr>
      <vt:lpstr>PowerPoint Presentation</vt:lpstr>
      <vt:lpstr>PowerPoint Presentation</vt:lpstr>
      <vt:lpstr>Jurong Island, Singapore</vt:lpstr>
      <vt:lpstr>PowerPoint Presentation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Singapore at 50: Oil and Water – Inextricably Mixed</dc:title>
  <dc:creator>Your User Name</dc:creator>
  <cp:lastModifiedBy>Gresham</cp:lastModifiedBy>
  <cp:revision>121</cp:revision>
  <dcterms:created xsi:type="dcterms:W3CDTF">2015-06-27T13:57:19Z</dcterms:created>
  <dcterms:modified xsi:type="dcterms:W3CDTF">2015-07-13T16:24:42Z</dcterms:modified>
</cp:coreProperties>
</file>