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64" r:id="rId3"/>
    <p:sldId id="286" r:id="rId4"/>
    <p:sldId id="265" r:id="rId5"/>
    <p:sldId id="266" r:id="rId6"/>
    <p:sldId id="267" r:id="rId7"/>
    <p:sldId id="268" r:id="rId8"/>
    <p:sldId id="293" r:id="rId9"/>
    <p:sldId id="269" r:id="rId10"/>
    <p:sldId id="271" r:id="rId11"/>
    <p:sldId id="287" r:id="rId12"/>
    <p:sldId id="270" r:id="rId13"/>
    <p:sldId id="272" r:id="rId14"/>
    <p:sldId id="273" r:id="rId15"/>
    <p:sldId id="276" r:id="rId16"/>
    <p:sldId id="274" r:id="rId17"/>
    <p:sldId id="275" r:id="rId18"/>
    <p:sldId id="277" r:id="rId19"/>
    <p:sldId id="261" r:id="rId20"/>
    <p:sldId id="281" r:id="rId21"/>
    <p:sldId id="282" r:id="rId22"/>
    <p:sldId id="283" r:id="rId23"/>
    <p:sldId id="284" r:id="rId24"/>
    <p:sldId id="285" r:id="rId25"/>
    <p:sldId id="279" r:id="rId26"/>
    <p:sldId id="278" r:id="rId27"/>
    <p:sldId id="259" r:id="rId28"/>
    <p:sldId id="280" r:id="rId29"/>
    <p:sldId id="288" r:id="rId30"/>
    <p:sldId id="289" r:id="rId31"/>
    <p:sldId id="290" r:id="rId32"/>
    <p:sldId id="291" r:id="rId33"/>
    <p:sldId id="292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5977" autoAdjust="0"/>
  </p:normalViewPr>
  <p:slideViewPr>
    <p:cSldViewPr>
      <p:cViewPr varScale="1">
        <p:scale>
          <a:sx n="100" d="100"/>
          <a:sy n="100" d="100"/>
        </p:scale>
        <p:origin x="-19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23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4E1FF-280C-43B7-9098-EBDF93032294}" type="datetimeFigureOut">
              <a:rPr lang="en-GB" smtClean="0"/>
              <a:pPr/>
              <a:t>14/12/2014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E9C20-F423-4E81-825F-99C87644A16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E9C20-F423-4E81-825F-99C87644A168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E9C20-F423-4E81-825F-99C87644A168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E9C20-F423-4E81-825F-99C87644A168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E9C20-F423-4E81-825F-99C87644A168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463B-40D4-4F5B-8EC1-E37352A83756}" type="datetimeFigureOut">
              <a:rPr lang="en-GB" smtClean="0"/>
              <a:pPr/>
              <a:t>14/12/2014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7820-C63C-4AFE-8CEB-CA059734BF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463B-40D4-4F5B-8EC1-E37352A83756}" type="datetimeFigureOut">
              <a:rPr lang="en-GB" smtClean="0"/>
              <a:pPr/>
              <a:t>14/12/2014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7820-C63C-4AFE-8CEB-CA059734BF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463B-40D4-4F5B-8EC1-E37352A83756}" type="datetimeFigureOut">
              <a:rPr lang="en-GB" smtClean="0"/>
              <a:pPr/>
              <a:t>14/12/2014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7820-C63C-4AFE-8CEB-CA059734BF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463B-40D4-4F5B-8EC1-E37352A83756}" type="datetimeFigureOut">
              <a:rPr lang="en-GB" smtClean="0"/>
              <a:pPr/>
              <a:t>14/12/2014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7820-C63C-4AFE-8CEB-CA059734BF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463B-40D4-4F5B-8EC1-E37352A83756}" type="datetimeFigureOut">
              <a:rPr lang="en-GB" smtClean="0"/>
              <a:pPr/>
              <a:t>14/12/2014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7820-C63C-4AFE-8CEB-CA059734BF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463B-40D4-4F5B-8EC1-E37352A83756}" type="datetimeFigureOut">
              <a:rPr lang="en-GB" smtClean="0"/>
              <a:pPr/>
              <a:t>14/12/2014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7820-C63C-4AFE-8CEB-CA059734BF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463B-40D4-4F5B-8EC1-E37352A83756}" type="datetimeFigureOut">
              <a:rPr lang="en-GB" smtClean="0"/>
              <a:pPr/>
              <a:t>14/12/2014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7820-C63C-4AFE-8CEB-CA059734BF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463B-40D4-4F5B-8EC1-E37352A83756}" type="datetimeFigureOut">
              <a:rPr lang="en-GB" smtClean="0"/>
              <a:pPr/>
              <a:t>14/12/2014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7820-C63C-4AFE-8CEB-CA059734BF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463B-40D4-4F5B-8EC1-E37352A83756}" type="datetimeFigureOut">
              <a:rPr lang="en-GB" smtClean="0"/>
              <a:pPr/>
              <a:t>14/12/2014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7820-C63C-4AFE-8CEB-CA059734BF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463B-40D4-4F5B-8EC1-E37352A83756}" type="datetimeFigureOut">
              <a:rPr lang="en-GB" smtClean="0"/>
              <a:pPr/>
              <a:t>14/12/2014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7820-C63C-4AFE-8CEB-CA059734BF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463B-40D4-4F5B-8EC1-E37352A83756}" type="datetimeFigureOut">
              <a:rPr lang="en-GB" smtClean="0"/>
              <a:pPr/>
              <a:t>14/12/2014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7820-C63C-4AFE-8CEB-CA059734BF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C463B-40D4-4F5B-8EC1-E37352A83756}" type="datetimeFigureOut">
              <a:rPr lang="en-GB" smtClean="0"/>
              <a:pPr/>
              <a:t>14/12/2014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47820-C63C-4AFE-8CEB-CA059734BF5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Ebola: the outbreak in West Africa.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Christopher Whitty</a:t>
            </a:r>
          </a:p>
          <a:p>
            <a:r>
              <a:rPr lang="en-GB" dirty="0" smtClean="0"/>
              <a:t>Gresham College</a:t>
            </a:r>
          </a:p>
          <a:p>
            <a:r>
              <a:rPr lang="en-GB" dirty="0" smtClean="0"/>
              <a:t>December 2014</a:t>
            </a:r>
            <a:endParaRPr lang="en-GB" dirty="0"/>
          </a:p>
        </p:txBody>
      </p:sp>
      <p:pic>
        <p:nvPicPr>
          <p:cNvPr id="1026" name="Picture 2" descr="C:\Users\christopherwhitty\Pictures\eb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204864"/>
            <a:ext cx="285750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Home range of </a:t>
            </a:r>
            <a:r>
              <a:rPr lang="en-GB" sz="3200" dirty="0" err="1" smtClean="0"/>
              <a:t>Pteropodidae</a:t>
            </a:r>
            <a:r>
              <a:rPr lang="en-GB" sz="3200" dirty="0" smtClean="0"/>
              <a:t> fruit bat family</a:t>
            </a:r>
            <a:endParaRPr lang="en-GB" sz="3200" dirty="0"/>
          </a:p>
        </p:txBody>
      </p:sp>
      <p:pic>
        <p:nvPicPr>
          <p:cNvPr id="9" name="Content Placeholder 8" descr="Ebola-haemorrhargic-fever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628800"/>
            <a:ext cx="8931172" cy="508991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Five Ebola’s identified so far, 4 affecting humans. Plus Marburg.</a:t>
            </a:r>
            <a:endParaRPr lang="en-GB" dirty="0"/>
          </a:p>
        </p:txBody>
      </p:sp>
      <p:pic>
        <p:nvPicPr>
          <p:cNvPr id="7" name="Content Placeholder 6" descr="EbolaCyc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4497" r="2816"/>
          <a:stretch>
            <a:fillRect/>
          </a:stretch>
        </p:blipFill>
        <p:spPr>
          <a:xfrm>
            <a:off x="467544" y="1772816"/>
            <a:ext cx="8274631" cy="453934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Virulence and transmissibility of infections. Influenza </a:t>
            </a:r>
            <a:r>
              <a:rPr lang="en-GB" sz="3200" dirty="0" err="1" smtClean="0"/>
              <a:t>cf</a:t>
            </a:r>
            <a:r>
              <a:rPr lang="en-GB" sz="3200" dirty="0" smtClean="0"/>
              <a:t> Ebola. </a:t>
            </a:r>
            <a:endParaRPr lang="en-GB" sz="32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07504" y="1340768"/>
          <a:ext cx="8928992" cy="5346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8248"/>
                <a:gridCol w="4410744"/>
              </a:tblGrid>
              <a:tr h="2736304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Low</a:t>
                      </a:r>
                      <a:r>
                        <a:rPr lang="en-GB" sz="2800" baseline="0" dirty="0" smtClean="0">
                          <a:solidFill>
                            <a:schemeClr val="tx1"/>
                          </a:solidFill>
                        </a:rPr>
                        <a:t> virulence, high transmissibility.</a:t>
                      </a:r>
                    </a:p>
                    <a:p>
                      <a:endParaRPr lang="en-GB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‘Mexican pig ‘flu’ (H1N1) 2009/10.</a:t>
                      </a:r>
                    </a:p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Infected 540,000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 in UK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 killed 138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000" b="0" i="1" baseline="0" dirty="0" smtClean="0">
                          <a:solidFill>
                            <a:schemeClr val="tx1"/>
                          </a:solidFill>
                        </a:rPr>
                        <a:t>(Donaldson et al) 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so 26/100,000</a:t>
                      </a:r>
                    </a:p>
                    <a:p>
                      <a:endParaRPr lang="en-GB" sz="20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Up to 200,000 deaths.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FFFF00"/>
                          </a:solidFill>
                        </a:rPr>
                        <a:t>High virulence, </a:t>
                      </a:r>
                      <a:r>
                        <a:rPr lang="en-GB" sz="2800" baseline="0" dirty="0" smtClean="0">
                          <a:solidFill>
                            <a:srgbClr val="FFFF00"/>
                          </a:solidFill>
                        </a:rPr>
                        <a:t> high transmissibility. </a:t>
                      </a:r>
                    </a:p>
                    <a:p>
                      <a:endParaRPr lang="en-GB" sz="2000" baseline="0" dirty="0" smtClean="0"/>
                    </a:p>
                    <a:p>
                      <a:r>
                        <a:rPr lang="en-GB" sz="2000" baseline="0" dirty="0" smtClean="0"/>
                        <a:t>‘Spanish influenza’ (H1N1) outbreak 1918-20. </a:t>
                      </a:r>
                    </a:p>
                    <a:p>
                      <a:r>
                        <a:rPr lang="en-GB" sz="2000" baseline="0" dirty="0" smtClean="0"/>
                        <a:t>Infected around 500m, killed 50-100 million (3-5% of global population).</a:t>
                      </a:r>
                    </a:p>
                  </a:txBody>
                  <a:tcPr/>
                </a:tc>
              </a:tr>
              <a:tr h="2572748"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Low transmissibility, low virulence. </a:t>
                      </a:r>
                    </a:p>
                    <a:p>
                      <a:endParaRPr lang="en-GB" b="1" dirty="0" smtClean="0"/>
                    </a:p>
                    <a:p>
                      <a:r>
                        <a:rPr lang="en-GB" b="1" dirty="0" smtClean="0"/>
                        <a:t>Irrelevant</a:t>
                      </a:r>
                      <a:r>
                        <a:rPr lang="en-GB" b="1" baseline="0" dirty="0" smtClean="0"/>
                        <a:t>.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High virulence, relatively low</a:t>
                      </a:r>
                      <a:r>
                        <a:rPr lang="en-GB" sz="2800" b="1" baseline="0" dirty="0" smtClean="0"/>
                        <a:t> transmissibility. </a:t>
                      </a:r>
                    </a:p>
                    <a:p>
                      <a:endParaRPr lang="en-GB" sz="2000" b="1" baseline="0" dirty="0" smtClean="0"/>
                    </a:p>
                    <a:p>
                      <a:r>
                        <a:rPr lang="en-GB" sz="2000" b="1" baseline="0" dirty="0" smtClean="0"/>
                        <a:t>Avian influenza (H5N1). 638 cases, around 60% mortality.</a:t>
                      </a:r>
                    </a:p>
                    <a:p>
                      <a:r>
                        <a:rPr lang="en-GB" sz="2000" b="1" baseline="0" dirty="0" smtClean="0">
                          <a:solidFill>
                            <a:srgbClr val="FF0000"/>
                          </a:solidFill>
                        </a:rPr>
                        <a:t>Ebola towards this part of the quadrant.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 smtClean="0"/>
              <a:t>Ebola is virulent in humans. </a:t>
            </a:r>
            <a:br>
              <a:rPr lang="en-GB" sz="3200" dirty="0" smtClean="0"/>
            </a:br>
            <a:r>
              <a:rPr lang="en-GB" sz="3200" dirty="0" smtClean="0"/>
              <a:t>It is also very difficult to catch </a:t>
            </a:r>
            <a:br>
              <a:rPr lang="en-GB" sz="3200" dirty="0" smtClean="0"/>
            </a:br>
            <a:r>
              <a:rPr lang="en-GB" sz="3200" dirty="0" smtClean="0"/>
              <a:t>(unless you are a healthcare worker).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Around 70% mortality at present.</a:t>
            </a:r>
          </a:p>
          <a:p>
            <a:r>
              <a:rPr lang="en-GB" dirty="0" smtClean="0"/>
              <a:t>In practice you can only catch it from </a:t>
            </a:r>
            <a:r>
              <a:rPr lang="en-GB" b="1" dirty="0" smtClean="0"/>
              <a:t>direct</a:t>
            </a:r>
            <a:r>
              <a:rPr lang="en-GB" dirty="0" smtClean="0"/>
              <a:t> contact with:</a:t>
            </a:r>
          </a:p>
          <a:p>
            <a:pPr>
              <a:buNone/>
            </a:pPr>
            <a:r>
              <a:rPr lang="en-GB" dirty="0" smtClean="0"/>
              <a:t>-infected people with symptoms</a:t>
            </a:r>
          </a:p>
          <a:p>
            <a:pPr>
              <a:buNone/>
            </a:pPr>
            <a:r>
              <a:rPr lang="en-GB" dirty="0" smtClean="0"/>
              <a:t>-their bodily fluids </a:t>
            </a:r>
            <a:r>
              <a:rPr lang="en-GB" dirty="0" err="1" smtClean="0"/>
              <a:t>eg</a:t>
            </a:r>
            <a:r>
              <a:rPr lang="en-GB" dirty="0" smtClean="0"/>
              <a:t> blood, diarrhoea, vomit.</a:t>
            </a:r>
          </a:p>
        </p:txBody>
      </p:sp>
      <p:pic>
        <p:nvPicPr>
          <p:cNvPr id="6" name="Content Placeholder 5" descr="time person of the yea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36398"/>
            <a:ext cx="4207906" cy="276481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The mathematics of transmission- </a:t>
            </a:r>
            <a:r>
              <a:rPr lang="en-GB" sz="3600" dirty="0" smtClean="0">
                <a:solidFill>
                  <a:schemeClr val="tx2">
                    <a:lumMod val="75000"/>
                  </a:schemeClr>
                </a:solidFill>
              </a:rPr>
              <a:t>Ro</a:t>
            </a:r>
            <a:endParaRPr lang="en-GB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greater than 1 increasing.</a:t>
            </a:r>
          </a:p>
          <a:p>
            <a:r>
              <a:rPr lang="en-GB" dirty="0" smtClean="0"/>
              <a:t>If=1 stable.</a:t>
            </a:r>
          </a:p>
          <a:p>
            <a:r>
              <a:rPr lang="en-GB" dirty="0" smtClean="0"/>
              <a:t>If less than 1 decreasing. Elimination possible.</a:t>
            </a:r>
            <a:endParaRPr lang="en-GB" dirty="0"/>
          </a:p>
        </p:txBody>
      </p:sp>
      <p:pic>
        <p:nvPicPr>
          <p:cNvPr id="4" name="Picture 3" descr="basic reproductive number illustr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3429000"/>
            <a:ext cx="5256584" cy="3249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Three major routes of transmission once in the human population: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In hospital, or from healthcare workers.</a:t>
            </a:r>
          </a:p>
          <a:p>
            <a:endParaRPr lang="en-GB" dirty="0" smtClean="0"/>
          </a:p>
          <a:p>
            <a:r>
              <a:rPr lang="en-GB" dirty="0" smtClean="0"/>
              <a:t>During burials, or near death.</a:t>
            </a:r>
          </a:p>
          <a:p>
            <a:endParaRPr lang="en-GB" dirty="0" smtClean="0"/>
          </a:p>
          <a:p>
            <a:r>
              <a:rPr lang="en-GB" dirty="0" smtClean="0"/>
              <a:t>In the community between symptoms starting and isolation.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1893" t="27300" r="35032" b="23001"/>
          <a:stretch>
            <a:fillRect/>
          </a:stretch>
        </p:blipFill>
        <p:spPr bwMode="auto">
          <a:xfrm>
            <a:off x="1187624" y="443240"/>
            <a:ext cx="6940151" cy="586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1893" t="27300" r="35032" b="23001"/>
          <a:stretch>
            <a:fillRect/>
          </a:stretch>
        </p:blipFill>
        <p:spPr bwMode="auto">
          <a:xfrm>
            <a:off x="1187624" y="476672"/>
            <a:ext cx="6940151" cy="586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139952" y="2276872"/>
            <a:ext cx="57606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860032" y="2780928"/>
            <a:ext cx="108012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275856" y="3501008"/>
            <a:ext cx="136815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059832" y="4509120"/>
            <a:ext cx="64807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203848" y="5805264"/>
            <a:ext cx="129614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/>
          </a:bodyPr>
          <a:lstStyle/>
          <a:p>
            <a:r>
              <a:rPr lang="en-GB" sz="3200" dirty="0" smtClean="0"/>
              <a:t>A serious gap- April to August 2014</a:t>
            </a:r>
            <a:br>
              <a:rPr lang="en-GB" sz="3200" dirty="0" smtClean="0"/>
            </a:br>
            <a:r>
              <a:rPr lang="en-GB" sz="1800" i="1" dirty="0" smtClean="0"/>
              <a:t>(adapted from BBC, data from Ministries and WHO).</a:t>
            </a:r>
            <a:endParaRPr lang="en-GB" sz="1800" i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837" t="24497" r="26732" b="16636"/>
          <a:stretch>
            <a:fillRect/>
          </a:stretch>
        </p:blipFill>
        <p:spPr bwMode="auto">
          <a:xfrm>
            <a:off x="539552" y="1196752"/>
            <a:ext cx="7848872" cy="547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Autofit/>
          </a:bodyPr>
          <a:lstStyle/>
          <a:p>
            <a:pPr algn="l"/>
            <a:r>
              <a:rPr lang="en-GB" sz="2400" dirty="0"/>
              <a:t>Ebola Virus Disease in West </a:t>
            </a:r>
            <a:r>
              <a:rPr lang="en-GB" sz="2400" dirty="0" smtClean="0"/>
              <a:t>Africa: </a:t>
            </a:r>
            <a:r>
              <a:rPr lang="en-GB" sz="2400" dirty="0"/>
              <a:t>The First 9 </a:t>
            </a:r>
            <a:r>
              <a:rPr lang="en-GB" sz="2400" dirty="0" smtClean="0"/>
              <a:t>Months of </a:t>
            </a:r>
            <a:r>
              <a:rPr lang="en-GB" sz="2400" dirty="0"/>
              <a:t>the Epidemic and Forward </a:t>
            </a:r>
            <a:r>
              <a:rPr lang="en-GB" sz="2400" dirty="0" smtClean="0"/>
              <a:t>Projections. WHO </a:t>
            </a:r>
            <a:r>
              <a:rPr lang="en-GB" sz="2400" dirty="0"/>
              <a:t>Ebola Response </a:t>
            </a:r>
            <a:r>
              <a:rPr lang="en-GB" sz="2400" dirty="0" smtClean="0"/>
              <a:t>Team. </a:t>
            </a:r>
            <a:r>
              <a:rPr lang="en-GB" sz="1800" i="1" dirty="0" smtClean="0"/>
              <a:t>WHO- NEJM Aug</a:t>
            </a:r>
            <a:endParaRPr lang="en-GB" sz="1800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623" t="6996" r="6148" b="8681"/>
          <a:stretch>
            <a:fillRect/>
          </a:stretch>
        </p:blipFill>
        <p:spPr bwMode="auto">
          <a:xfrm>
            <a:off x="179512" y="1340768"/>
            <a:ext cx="8808072" cy="5019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8799"/>
            <a:ext cx="7772400" cy="197165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Dedicated to the local, UK and international staff battling the Ebola epidemic in Sierra Leone.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GB" dirty="0" smtClean="0"/>
          </a:p>
          <a:p>
            <a:r>
              <a:rPr lang="en-GB" dirty="0" smtClean="0">
                <a:solidFill>
                  <a:schemeClr val="tx2"/>
                </a:solidFill>
              </a:rPr>
              <a:t>So far over 100 healthcare workers have died in Sierra Leone, and over 600 have caught Ebola and over 340 died in the wider region</a:t>
            </a:r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interventions.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Reduce transmission in hospital and other healthcare settings.</a:t>
            </a:r>
          </a:p>
          <a:p>
            <a:r>
              <a:rPr lang="en-GB" dirty="0" smtClean="0"/>
              <a:t>Reduce transmission around death and safe burial.</a:t>
            </a:r>
          </a:p>
          <a:p>
            <a:r>
              <a:rPr lang="en-GB" dirty="0" smtClean="0"/>
              <a:t>Reduce transmission in the community by shortening the time between first symptoms and isolation.</a:t>
            </a:r>
          </a:p>
          <a:p>
            <a:r>
              <a:rPr lang="en-GB" dirty="0" smtClean="0"/>
              <a:t>Increase social distancing. 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Reducing transmission in hospitals.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We know how to do it. </a:t>
            </a:r>
          </a:p>
          <a:p>
            <a:r>
              <a:rPr lang="en-GB" dirty="0" smtClean="0"/>
              <a:t>Requires good hospital design, excellent training and obsessive execution.</a:t>
            </a:r>
          </a:p>
          <a:p>
            <a:r>
              <a:rPr lang="en-GB" dirty="0" smtClean="0"/>
              <a:t>Easy to get wrong with potentially fatal results- USA, Spain.</a:t>
            </a:r>
            <a:endParaRPr lang="en-GB" dirty="0"/>
          </a:p>
        </p:txBody>
      </p:sp>
      <p:pic>
        <p:nvPicPr>
          <p:cNvPr id="6" name="Content Placeholder 5" descr="msf hospita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492896"/>
            <a:ext cx="4038600" cy="2019300"/>
          </a:xfrm>
        </p:spPr>
      </p:pic>
      <p:sp>
        <p:nvSpPr>
          <p:cNvPr id="7" name="TextBox 6"/>
          <p:cNvSpPr txBox="1"/>
          <p:nvPr/>
        </p:nvSpPr>
        <p:spPr>
          <a:xfrm>
            <a:off x="5796136" y="508518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MSF hospital</a:t>
            </a:r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Reducing transmission for funerals and other </a:t>
            </a:r>
            <a:r>
              <a:rPr lang="en-GB" dirty="0" err="1" smtClean="0"/>
              <a:t>peri</a:t>
            </a:r>
            <a:r>
              <a:rPr lang="en-GB" dirty="0" smtClean="0"/>
              <a:t>-death rituals.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Local burials involve washing and touching the body.</a:t>
            </a:r>
          </a:p>
          <a:p>
            <a:r>
              <a:rPr lang="en-GB" dirty="0" smtClean="0"/>
              <a:t>We know how to do  medically safe burials.</a:t>
            </a:r>
          </a:p>
          <a:p>
            <a:r>
              <a:rPr lang="en-GB" dirty="0" smtClean="0"/>
              <a:t>The challenge is doing it in a socially acceptable way.</a:t>
            </a:r>
          </a:p>
          <a:p>
            <a:r>
              <a:rPr lang="en-GB" dirty="0" smtClean="0"/>
              <a:t>Funeral rites central to all societies.</a:t>
            </a:r>
          </a:p>
          <a:p>
            <a:r>
              <a:rPr lang="en-GB" dirty="0" smtClean="0"/>
              <a:t>The period just before death also important.</a:t>
            </a:r>
          </a:p>
          <a:p>
            <a:r>
              <a:rPr lang="en-GB" dirty="0" smtClean="0"/>
              <a:t>‘High charisma’ individuals.</a:t>
            </a:r>
          </a:p>
          <a:p>
            <a:r>
              <a:rPr lang="en-GB" dirty="0" smtClean="0"/>
              <a:t>The role of anthropology.</a:t>
            </a:r>
          </a:p>
        </p:txBody>
      </p:sp>
      <p:pic>
        <p:nvPicPr>
          <p:cNvPr id="6" name="Content Placeholder 5" descr="Dr-khan-funera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348880"/>
            <a:ext cx="3921786" cy="2207344"/>
          </a:xfrm>
        </p:spPr>
      </p:pic>
      <p:sp>
        <p:nvSpPr>
          <p:cNvPr id="7" name="TextBox 6"/>
          <p:cNvSpPr txBox="1"/>
          <p:nvPr/>
        </p:nvSpPr>
        <p:spPr>
          <a:xfrm>
            <a:off x="5580112" y="494116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Dr </a:t>
            </a:r>
            <a:r>
              <a:rPr lang="en-GB" dirty="0" err="1" smtClean="0"/>
              <a:t>Umar</a:t>
            </a:r>
            <a:r>
              <a:rPr lang="en-GB" dirty="0" smtClean="0"/>
              <a:t> Khan </a:t>
            </a:r>
          </a:p>
          <a:p>
            <a:r>
              <a:rPr lang="en-GB" dirty="0" smtClean="0"/>
              <a:t>(</a:t>
            </a:r>
            <a:r>
              <a:rPr lang="en-GB" i="1" dirty="0" smtClean="0"/>
              <a:t>Sierra Leone Telegraph</a:t>
            </a:r>
            <a:r>
              <a:rPr lang="en-GB" dirty="0" smtClean="0"/>
              <a:t>)</a:t>
            </a:r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Shortening the interval between first symptoms and isolation.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Ebola first symptoms are very non-specific.</a:t>
            </a:r>
          </a:p>
          <a:p>
            <a:r>
              <a:rPr lang="en-GB" dirty="0" smtClean="0"/>
              <a:t>Similar to early malaria, pneumonia, influenza, typhoid, meningitis.</a:t>
            </a:r>
          </a:p>
          <a:p>
            <a:r>
              <a:rPr lang="en-GB" dirty="0" smtClean="0"/>
              <a:t>By the time it is obviously Ebola- highly infectious.</a:t>
            </a:r>
          </a:p>
          <a:p>
            <a:r>
              <a:rPr lang="en-GB" dirty="0" smtClean="0"/>
              <a:t>Community care centres.</a:t>
            </a:r>
          </a:p>
          <a:p>
            <a:r>
              <a:rPr lang="en-GB" dirty="0" smtClean="0"/>
              <a:t>Reduce barriers- distance, stigma, cost etc.</a:t>
            </a:r>
            <a:endParaRPr lang="en-GB" dirty="0"/>
          </a:p>
        </p:txBody>
      </p:sp>
      <p:pic>
        <p:nvPicPr>
          <p:cNvPr id="5" name="Content Placeholder 4" descr="ebola-community-care-unit-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Increasing social distancing- primary prevention.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Ebola is very difficult to catch in the community- the key is to make it even more so.</a:t>
            </a:r>
          </a:p>
          <a:p>
            <a:r>
              <a:rPr lang="en-GB" dirty="0" smtClean="0"/>
              <a:t>Comparisons- syphilis in 1500s in UK, HIV, TB, diarrhoeal diseases.</a:t>
            </a:r>
          </a:p>
          <a:p>
            <a:r>
              <a:rPr lang="en-GB" dirty="0" smtClean="0"/>
              <a:t>Key is rational acceptable and achievable social interventions.  </a:t>
            </a:r>
          </a:p>
        </p:txBody>
      </p:sp>
      <p:pic>
        <p:nvPicPr>
          <p:cNvPr id="5" name="Content Placeholder 4" descr="ebola-yambasu-new-greet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636912"/>
            <a:ext cx="4120211" cy="2946734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Between a rock and hard place.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Massive epidemiological advantage to rapid reaction.</a:t>
            </a:r>
          </a:p>
          <a:p>
            <a:r>
              <a:rPr lang="en-GB" dirty="0" smtClean="0"/>
              <a:t>This depends on healthcare workers (</a:t>
            </a:r>
            <a:r>
              <a:rPr lang="en-GB" dirty="0" err="1" smtClean="0"/>
              <a:t>HCWs</a:t>
            </a:r>
            <a:r>
              <a:rPr lang="en-GB" dirty="0" smtClean="0"/>
              <a:t>).</a:t>
            </a:r>
          </a:p>
          <a:p>
            <a:r>
              <a:rPr lang="en-GB" dirty="0" smtClean="0"/>
              <a:t>The initial incidence of Ebola in </a:t>
            </a:r>
            <a:r>
              <a:rPr lang="en-GB" dirty="0" err="1" smtClean="0"/>
              <a:t>HCWs</a:t>
            </a:r>
            <a:r>
              <a:rPr lang="en-GB" dirty="0" smtClean="0"/>
              <a:t> may be 8-10% per person per year. Over 70% died.</a:t>
            </a:r>
          </a:p>
          <a:p>
            <a:pPr>
              <a:buNone/>
            </a:pPr>
            <a:r>
              <a:rPr lang="en-GB" sz="1900" i="1" dirty="0" smtClean="0"/>
              <a:t>Photo Sylvain </a:t>
            </a:r>
            <a:r>
              <a:rPr lang="en-GB" sz="1900" i="1" dirty="0" err="1" smtClean="0"/>
              <a:t>Cherkaoui</a:t>
            </a:r>
            <a:r>
              <a:rPr lang="en-GB" sz="1900" i="1" dirty="0" smtClean="0"/>
              <a:t>/Cosmos for MSF</a:t>
            </a:r>
            <a:endParaRPr lang="en-GB" sz="1900" i="1" dirty="0"/>
          </a:p>
        </p:txBody>
      </p:sp>
      <p:pic>
        <p:nvPicPr>
          <p:cNvPr id="6" name="Content Placeholder 5" descr="scyllaandcharybdis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556792"/>
            <a:ext cx="3342316" cy="2506737"/>
          </a:xfrm>
        </p:spPr>
      </p:pic>
      <p:pic>
        <p:nvPicPr>
          <p:cNvPr id="5122" name="Picture 2" descr="C:\Users\christopherwhitty\Pictures\ebola kit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1422" y="4149080"/>
            <a:ext cx="3311018" cy="22050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3600" dirty="0" smtClean="0"/>
              <a:t>Transmission dynamics and control of Ebola virus disease outbreak in Nigeria, July-Sept 2014</a:t>
            </a:r>
            <a:br>
              <a:rPr lang="en-GB" sz="3600" dirty="0" smtClean="0"/>
            </a:br>
            <a:r>
              <a:rPr lang="en-GB" sz="2000" i="1" dirty="0" smtClean="0"/>
              <a:t>F O </a:t>
            </a:r>
            <a:r>
              <a:rPr lang="en-GB" sz="2000" i="1" dirty="0" err="1" smtClean="0"/>
              <a:t>Fasina</a:t>
            </a:r>
            <a:r>
              <a:rPr lang="en-GB" sz="2000" i="1" dirty="0" smtClean="0"/>
              <a:t>. </a:t>
            </a:r>
            <a:r>
              <a:rPr lang="en-GB" sz="2000" i="1" dirty="0" err="1" smtClean="0"/>
              <a:t>Eurosurveillance</a:t>
            </a:r>
            <a:endParaRPr lang="en-GB" sz="2000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265" t="9546" r="4242" b="15677"/>
          <a:stretch>
            <a:fillRect/>
          </a:stretch>
        </p:blipFill>
        <p:spPr bwMode="auto">
          <a:xfrm>
            <a:off x="96780" y="1916832"/>
            <a:ext cx="8886091" cy="4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Fasina_Fig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875" r="1797" b="15272"/>
          <a:stretch>
            <a:fillRect/>
          </a:stretch>
        </p:blipFill>
        <p:spPr>
          <a:xfrm>
            <a:off x="539552" y="125951"/>
            <a:ext cx="7848872" cy="6740796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Modelling the impact of delay in intervention by week in Sierra Leone.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i="1" dirty="0" smtClean="0"/>
              <a:t>(Whitty et al Nature, analysis by </a:t>
            </a:r>
            <a:r>
              <a:rPr lang="en-GB" sz="2000" i="1" dirty="0" err="1" smtClean="0"/>
              <a:t>Fergurson</a:t>
            </a:r>
            <a:r>
              <a:rPr lang="en-GB" sz="2000" i="1" dirty="0" smtClean="0"/>
              <a:t> et al)</a:t>
            </a:r>
            <a:endParaRPr lang="en-GB" sz="2000" i="1" dirty="0"/>
          </a:p>
        </p:txBody>
      </p:sp>
      <p:pic>
        <p:nvPicPr>
          <p:cNvPr id="6" name="Content Placeholder 5" descr="Ebola2 dela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6542"/>
          <a:stretch>
            <a:fillRect/>
          </a:stretch>
        </p:blipFill>
        <p:spPr>
          <a:xfrm>
            <a:off x="250581" y="2060848"/>
            <a:ext cx="8720545" cy="4392488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Guinea (WHO)</a:t>
            </a:r>
            <a:endParaRPr lang="en-GB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50126" b="626"/>
          <a:stretch>
            <a:fillRect/>
          </a:stretch>
        </p:blipFill>
        <p:spPr bwMode="auto">
          <a:xfrm>
            <a:off x="2339752" y="1196752"/>
            <a:ext cx="5560920" cy="517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“A public health emergency of international concern” (WHO).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“The largest, most complex and most severe we've ever seen“ Margaret Chan, WHO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“The biggest health problem facing our world in a generation” David Cameron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“ [Ebola] has gone beyond health issues... It has gone to the areas of affecting social and economic situations, it may even affect political stability.” Ban </a:t>
            </a:r>
            <a:r>
              <a:rPr lang="en-GB" dirty="0" err="1" smtClean="0"/>
              <a:t>Ki</a:t>
            </a:r>
            <a:r>
              <a:rPr lang="en-GB" dirty="0" smtClean="0"/>
              <a:t> Moon, UN</a:t>
            </a:r>
          </a:p>
          <a:p>
            <a:endParaRPr lang="en-GB" dirty="0" smtClean="0"/>
          </a:p>
        </p:txBody>
      </p:sp>
      <p:pic>
        <p:nvPicPr>
          <p:cNvPr id="7" name="Picture 6" descr="ban ki mo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4293097"/>
            <a:ext cx="1621049" cy="1225212"/>
          </a:xfrm>
          <a:prstGeom prst="rect">
            <a:avLst/>
          </a:prstGeom>
        </p:spPr>
      </p:pic>
      <p:pic>
        <p:nvPicPr>
          <p:cNvPr id="8" name="Picture 7" descr="margaret ch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068960"/>
            <a:ext cx="1742523" cy="1159570"/>
          </a:xfrm>
          <a:prstGeom prst="rect">
            <a:avLst/>
          </a:prstGeom>
        </p:spPr>
      </p:pic>
      <p:pic>
        <p:nvPicPr>
          <p:cNvPr id="9" name="Picture 8" descr="david camer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5445224"/>
            <a:ext cx="1742522" cy="115956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Liberia (WHO)</a:t>
            </a:r>
            <a:endParaRPr lang="en-GB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50126"/>
          <a:stretch>
            <a:fillRect/>
          </a:stretch>
        </p:blipFill>
        <p:spPr bwMode="auto">
          <a:xfrm>
            <a:off x="2123729" y="1108311"/>
            <a:ext cx="5712416" cy="53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Sierra Leone (WHO)</a:t>
            </a:r>
            <a:endParaRPr lang="en-GB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50875" b="1306"/>
          <a:stretch>
            <a:fillRect/>
          </a:stretch>
        </p:blipFill>
        <p:spPr bwMode="auto">
          <a:xfrm>
            <a:off x="2555776" y="1196752"/>
            <a:ext cx="4906888" cy="52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200" dirty="0" smtClean="0"/>
              <a:t>Ebola distribution end Aug (WHO).</a:t>
            </a:r>
            <a:endParaRPr lang="en-GB" sz="3200" dirty="0"/>
          </a:p>
        </p:txBody>
      </p:sp>
      <p:pic>
        <p:nvPicPr>
          <p:cNvPr id="4" name="Content Placeholder 3" descr="ebola geographic-map-29-aug-201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85" t="8825" r="885" b="1408"/>
          <a:stretch>
            <a:fillRect/>
          </a:stretch>
        </p:blipFill>
        <p:spPr>
          <a:xfrm>
            <a:off x="167511" y="918780"/>
            <a:ext cx="8976489" cy="5822588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200" dirty="0" smtClean="0"/>
              <a:t>Ebola distribution end Nov 2014 (WHO)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176" t="14933" r="28258" b="9851"/>
          <a:stretch>
            <a:fillRect/>
          </a:stretch>
        </p:blipFill>
        <p:spPr bwMode="auto">
          <a:xfrm>
            <a:off x="1687840" y="1056382"/>
            <a:ext cx="5912336" cy="561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are the chances of it spreading in Africa?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The chances of importing cases to other parts of West Africa high.</a:t>
            </a:r>
          </a:p>
          <a:p>
            <a:r>
              <a:rPr lang="en-GB" dirty="0" smtClean="0"/>
              <a:t>Already Nigeria, Mali, Senegal.</a:t>
            </a:r>
          </a:p>
          <a:p>
            <a:r>
              <a:rPr lang="en-GB" dirty="0" smtClean="0"/>
              <a:t>So far all outbreaks have been contained.</a:t>
            </a:r>
          </a:p>
          <a:p>
            <a:r>
              <a:rPr lang="en-GB" dirty="0" smtClean="0"/>
              <a:t> Imported case to multiple secondary cases- but once identified the third generation stopped.</a:t>
            </a:r>
          </a:p>
          <a:p>
            <a:r>
              <a:rPr lang="en-GB" dirty="0" smtClean="0"/>
              <a:t>If it get to relatively ungoverned spaces- could be a serious problem. </a:t>
            </a:r>
            <a:endParaRPr lang="en-GB" dirty="0"/>
          </a:p>
        </p:txBody>
      </p:sp>
      <p:pic>
        <p:nvPicPr>
          <p:cNvPr id="6" name="Content Placeholder 5" descr="transport west afric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2636912"/>
            <a:ext cx="3733521" cy="1762452"/>
          </a:xfrm>
        </p:spPr>
      </p:pic>
      <p:sp>
        <p:nvSpPr>
          <p:cNvPr id="7" name="TextBox 6"/>
          <p:cNvSpPr txBox="1"/>
          <p:nvPr/>
        </p:nvSpPr>
        <p:spPr>
          <a:xfrm>
            <a:off x="5076056" y="486916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West Africa travel (data Orange/</a:t>
            </a:r>
            <a:r>
              <a:rPr lang="en-GB" dirty="0" err="1" smtClean="0"/>
              <a:t>Flowminder</a:t>
            </a:r>
            <a:r>
              <a:rPr lang="en-GB" dirty="0" smtClean="0"/>
              <a:t>)</a:t>
            </a:r>
            <a:endParaRPr lang="en-GB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And the UK?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Chief Medical Officer thinks we may see a ‘handful’ of imported cases. </a:t>
            </a:r>
          </a:p>
          <a:p>
            <a:r>
              <a:rPr lang="en-GB" dirty="0" smtClean="0"/>
              <a:t>There is the potential for secondary cases, including in healthcare workers before the first case identified as Ebola.</a:t>
            </a:r>
          </a:p>
          <a:p>
            <a:r>
              <a:rPr lang="en-GB" dirty="0" smtClean="0"/>
              <a:t>There could be a small 3</a:t>
            </a:r>
            <a:r>
              <a:rPr lang="en-GB" baseline="30000" dirty="0" smtClean="0"/>
              <a:t>rd</a:t>
            </a:r>
            <a:r>
              <a:rPr lang="en-GB" dirty="0" smtClean="0"/>
              <a:t> but very unlikely to be a 4</a:t>
            </a:r>
            <a:r>
              <a:rPr lang="en-GB" baseline="30000" dirty="0" smtClean="0"/>
              <a:t>th</a:t>
            </a:r>
            <a:r>
              <a:rPr lang="en-GB" dirty="0" smtClean="0"/>
              <a:t> generation. </a:t>
            </a:r>
          </a:p>
          <a:p>
            <a:r>
              <a:rPr lang="en-GB" dirty="0" smtClean="0"/>
              <a:t>The chance of a significant propagated epidemic currently effectively zero. </a:t>
            </a:r>
          </a:p>
        </p:txBody>
      </p:sp>
      <p:pic>
        <p:nvPicPr>
          <p:cNvPr id="5" name="Content Placeholder 4" descr="Inside-the-Ebola-unit-at-the-Royal-Free-hospita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18955"/>
            <a:ext cx="4038600" cy="2688452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Could it mutate to become more infectious?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If it was left uninterrupted that would be the most likely evolutionary outcome.</a:t>
            </a:r>
          </a:p>
          <a:p>
            <a:r>
              <a:rPr lang="en-GB" dirty="0" smtClean="0"/>
              <a:t>Infections also often attenuate (become less virulent) as they passage through a new host species.</a:t>
            </a:r>
          </a:p>
          <a:p>
            <a:r>
              <a:rPr lang="en-GB" u="sng" dirty="0" smtClean="0"/>
              <a:t>Very unlikely </a:t>
            </a:r>
            <a:r>
              <a:rPr lang="en-GB" dirty="0" smtClean="0"/>
              <a:t>to be fast.</a:t>
            </a:r>
          </a:p>
          <a:p>
            <a:r>
              <a:rPr lang="en-GB" u="sng" dirty="0" smtClean="0"/>
              <a:t>Exceptionally unlikely </a:t>
            </a:r>
            <a:r>
              <a:rPr lang="en-GB" dirty="0" smtClean="0"/>
              <a:t>to change main mode of transmission- </a:t>
            </a:r>
            <a:r>
              <a:rPr lang="en-GB" dirty="0" err="1" smtClean="0"/>
              <a:t>eg</a:t>
            </a:r>
            <a:r>
              <a:rPr lang="en-GB" dirty="0" smtClean="0"/>
              <a:t> become a major airborne pathogen. </a:t>
            </a:r>
            <a:endParaRPr lang="en-GB" dirty="0"/>
          </a:p>
        </p:txBody>
      </p:sp>
      <p:pic>
        <p:nvPicPr>
          <p:cNvPr id="5" name="Content Placeholder 4" descr="Charles Darwin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49513" y="1600200"/>
            <a:ext cx="3635973" cy="4525963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Ebola vaccines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554960" cy="4565104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Currently (Dec 2014) 3 in early clinical trials (Phase 1- safety and </a:t>
            </a:r>
            <a:r>
              <a:rPr lang="en-GB" dirty="0" err="1" smtClean="0"/>
              <a:t>immunogenicity</a:t>
            </a:r>
            <a:r>
              <a:rPr lang="en-GB" dirty="0" smtClean="0"/>
              <a:t>).</a:t>
            </a:r>
          </a:p>
          <a:p>
            <a:r>
              <a:rPr lang="en-GB" dirty="0" smtClean="0"/>
              <a:t>Two are chimp adenovirus (GSK, J&amp;J). Likely to need a prime then a later boost (MVA).</a:t>
            </a:r>
          </a:p>
          <a:p>
            <a:r>
              <a:rPr lang="en-GB" dirty="0" smtClean="0"/>
              <a:t>One a VSV vaccine (</a:t>
            </a:r>
            <a:r>
              <a:rPr lang="en-GB" dirty="0" err="1" smtClean="0"/>
              <a:t>Newlink</a:t>
            </a:r>
            <a:r>
              <a:rPr lang="en-GB" dirty="0" smtClean="0"/>
              <a:t>/Merck), probably one shot. Currently on pause.</a:t>
            </a:r>
          </a:p>
          <a:p>
            <a:r>
              <a:rPr lang="en-GB" dirty="0" smtClean="0"/>
              <a:t>Effective in non-human primates.</a:t>
            </a:r>
          </a:p>
          <a:p>
            <a:r>
              <a:rPr lang="en-GB" dirty="0" smtClean="0"/>
              <a:t>Attempt to fast track all three.</a:t>
            </a:r>
          </a:p>
          <a:p>
            <a:r>
              <a:rPr lang="en-GB" dirty="0" smtClean="0"/>
              <a:t>Even if all goes well unlikely to  be deployable at population scale before end 2015.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Content Placeholder 4" descr="vaccin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72200" y="2492896"/>
            <a:ext cx="2170584" cy="2047584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Potential </a:t>
            </a:r>
            <a:r>
              <a:rPr lang="en-GB" sz="3200" dirty="0" smtClean="0"/>
              <a:t>new diagnostics and </a:t>
            </a:r>
            <a:r>
              <a:rPr lang="en-GB" sz="3200" dirty="0" smtClean="0"/>
              <a:t>treatments for Ebola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248472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Better fluid management.</a:t>
            </a:r>
          </a:p>
          <a:p>
            <a:r>
              <a:rPr lang="en-GB" dirty="0" smtClean="0"/>
              <a:t>Blood or plasma from recovered patients.</a:t>
            </a:r>
          </a:p>
          <a:p>
            <a:r>
              <a:rPr lang="en-GB" dirty="0" smtClean="0"/>
              <a:t>Antibody (</a:t>
            </a:r>
            <a:r>
              <a:rPr lang="en-GB" dirty="0" err="1" smtClean="0"/>
              <a:t>eg</a:t>
            </a:r>
            <a:r>
              <a:rPr lang="en-GB" dirty="0" smtClean="0"/>
              <a:t> </a:t>
            </a:r>
            <a:r>
              <a:rPr lang="en-GB" dirty="0" err="1" smtClean="0"/>
              <a:t>Zmapp</a:t>
            </a:r>
            <a:r>
              <a:rPr lang="en-GB" dirty="0" smtClean="0"/>
              <a:t>).</a:t>
            </a:r>
          </a:p>
          <a:p>
            <a:r>
              <a:rPr lang="en-GB" dirty="0" smtClean="0"/>
              <a:t>Anti-viral drugs such as </a:t>
            </a:r>
            <a:r>
              <a:rPr lang="en-GB" dirty="0" err="1" smtClean="0"/>
              <a:t>favipiravir</a:t>
            </a:r>
            <a:r>
              <a:rPr lang="en-GB" dirty="0" smtClean="0"/>
              <a:t>, </a:t>
            </a:r>
            <a:r>
              <a:rPr lang="en-GB" dirty="0" err="1" smtClean="0"/>
              <a:t>brincidofivir</a:t>
            </a:r>
            <a:r>
              <a:rPr lang="en-GB" dirty="0" smtClean="0"/>
              <a:t>, </a:t>
            </a:r>
            <a:r>
              <a:rPr lang="en-GB" dirty="0" err="1" smtClean="0"/>
              <a:t>toremifine</a:t>
            </a:r>
            <a:r>
              <a:rPr lang="en-GB" dirty="0" smtClean="0"/>
              <a:t> and </a:t>
            </a:r>
            <a:r>
              <a:rPr lang="en-GB" dirty="0" err="1" smtClean="0"/>
              <a:t>interferons</a:t>
            </a:r>
            <a:r>
              <a:rPr lang="en-GB" dirty="0" smtClean="0"/>
              <a:t>. </a:t>
            </a:r>
          </a:p>
          <a:p>
            <a:r>
              <a:rPr lang="en-GB" dirty="0" smtClean="0"/>
              <a:t>Many </a:t>
            </a:r>
            <a:r>
              <a:rPr lang="en-GB" dirty="0" smtClean="0"/>
              <a:t>others, not all equally sensible.</a:t>
            </a:r>
          </a:p>
          <a:p>
            <a:r>
              <a:rPr lang="en-GB" dirty="0" smtClean="0"/>
              <a:t>New, safer or more rapid tests being developed.</a:t>
            </a:r>
            <a:endParaRPr lang="en-GB" dirty="0"/>
          </a:p>
        </p:txBody>
      </p:sp>
      <p:pic>
        <p:nvPicPr>
          <p:cNvPr id="5" name="Content Placeholder 4" descr="pooley4-0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651601"/>
            <a:ext cx="4038600" cy="242316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What are the scenarios for the next 6 months?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Spirals out of control. Wait for a vaccine.</a:t>
            </a:r>
          </a:p>
          <a:p>
            <a:r>
              <a:rPr lang="en-GB" dirty="0" smtClean="0"/>
              <a:t>Complete interruption of transmission.</a:t>
            </a:r>
          </a:p>
          <a:p>
            <a:endParaRPr lang="en-GB" dirty="0" smtClean="0"/>
          </a:p>
          <a:p>
            <a:r>
              <a:rPr lang="en-GB" dirty="0" smtClean="0"/>
              <a:t>Intermediate outcome:</a:t>
            </a:r>
          </a:p>
          <a:p>
            <a:pPr>
              <a:buNone/>
            </a:pPr>
            <a:r>
              <a:rPr lang="en-GB" dirty="0" smtClean="0"/>
              <a:t>-we control in most places</a:t>
            </a:r>
          </a:p>
          <a:p>
            <a:pPr>
              <a:buNone/>
            </a:pPr>
            <a:r>
              <a:rPr lang="en-GB" dirty="0" smtClean="0"/>
              <a:t>-some hotspots remain</a:t>
            </a:r>
          </a:p>
          <a:p>
            <a:pPr>
              <a:buNone/>
            </a:pPr>
            <a:r>
              <a:rPr lang="en-GB" dirty="0" smtClean="0"/>
              <a:t>-mini-outbreaks</a:t>
            </a:r>
          </a:p>
          <a:p>
            <a:pPr>
              <a:buNone/>
            </a:pPr>
            <a:r>
              <a:rPr lang="en-GB" dirty="0" smtClean="0"/>
              <a:t>-grind out a victory by many small steps.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Eradication impossible- animal reservoir. But we must eliminate this outbreak.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It started with one child, one year ago.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478112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In December 2013 Emile </a:t>
            </a:r>
            <a:r>
              <a:rPr lang="en-GB" dirty="0" err="1" smtClean="0"/>
              <a:t>Ouamouno</a:t>
            </a:r>
            <a:r>
              <a:rPr lang="en-GB" dirty="0" smtClean="0"/>
              <a:t>, aged 2, caught Ebola in Guinea. He passed it to his family.</a:t>
            </a:r>
          </a:p>
          <a:p>
            <a:r>
              <a:rPr lang="en-GB" dirty="0" smtClean="0"/>
              <a:t>As of December 2014 there have been 17,942 reported cases of Ebola, with 6388 reported deaths (WHO). The numbers are still increasing.</a:t>
            </a:r>
          </a:p>
          <a:p>
            <a:endParaRPr lang="en-GB" dirty="0" smtClean="0"/>
          </a:p>
          <a:p>
            <a:r>
              <a:rPr lang="en-GB" dirty="0" smtClean="0"/>
              <a:t>This talk will address why this happened, and what we can do about it.</a:t>
            </a:r>
          </a:p>
          <a:p>
            <a:endParaRPr lang="en-GB" dirty="0"/>
          </a:p>
        </p:txBody>
      </p:sp>
      <p:pic>
        <p:nvPicPr>
          <p:cNvPr id="6" name="Content Placeholder 5" descr="meliandou-family-photo-13fm_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30544" y="2235019"/>
            <a:ext cx="3356255" cy="2706149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Multiple groups from the UK have acted, largely in concert, to address this major global threat.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Department for International Development.</a:t>
            </a:r>
          </a:p>
          <a:p>
            <a:r>
              <a:rPr lang="en-GB" dirty="0" smtClean="0"/>
              <a:t>Department of Health.</a:t>
            </a:r>
          </a:p>
          <a:p>
            <a:r>
              <a:rPr lang="en-GB" dirty="0" smtClean="0"/>
              <a:t>Army, Navy, MOD.</a:t>
            </a:r>
          </a:p>
          <a:p>
            <a:r>
              <a:rPr lang="en-GB" dirty="0" smtClean="0"/>
              <a:t>Public Health England.</a:t>
            </a:r>
          </a:p>
          <a:p>
            <a:r>
              <a:rPr lang="en-GB" dirty="0" smtClean="0"/>
              <a:t>Cabinet Office.</a:t>
            </a:r>
          </a:p>
          <a:p>
            <a:r>
              <a:rPr lang="en-GB" dirty="0" smtClean="0"/>
              <a:t>FCO.</a:t>
            </a:r>
          </a:p>
          <a:p>
            <a:pPr>
              <a:buNone/>
            </a:pPr>
            <a:endParaRPr lang="en-GB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NGOs- including MSF, Save the Children.</a:t>
            </a:r>
          </a:p>
          <a:p>
            <a:r>
              <a:rPr lang="en-GB" dirty="0" smtClean="0"/>
              <a:t>Academic- Kings College London, London School of Hygiene &amp; Tropical Medicine, Oxford University.</a:t>
            </a:r>
          </a:p>
          <a:p>
            <a:r>
              <a:rPr lang="en-GB" dirty="0" smtClean="0"/>
              <a:t>NHS</a:t>
            </a:r>
          </a:p>
          <a:p>
            <a:r>
              <a:rPr lang="en-GB" dirty="0" smtClean="0"/>
              <a:t>Wellcome Trust, MRC.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Many individual doctors, nurses and public servants who have volunteered.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7" name="Content Placeholder 3" descr="dfid.png"/>
          <p:cNvPicPr>
            <a:picLocks noChangeAspect="1"/>
          </p:cNvPicPr>
          <p:nvPr/>
        </p:nvPicPr>
        <p:blipFill>
          <a:blip r:embed="rId3" cstate="print"/>
          <a:srcRect r="58117" b="66291"/>
          <a:stretch>
            <a:fillRect/>
          </a:stretch>
        </p:blipFill>
        <p:spPr>
          <a:xfrm>
            <a:off x="4788024" y="1556792"/>
            <a:ext cx="1077119" cy="60042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Ebola remains a clear and present danger.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5040560" cy="525780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B</a:t>
            </a:r>
            <a:r>
              <a:rPr lang="en-GB" dirty="0" smtClean="0"/>
              <a:t>etween March and July 2014 the world reacted too slowly.</a:t>
            </a:r>
          </a:p>
          <a:p>
            <a:r>
              <a:rPr lang="en-GB" dirty="0" smtClean="0"/>
              <a:t>Now there is an impressive global effort, with the UK playing a major role.</a:t>
            </a:r>
          </a:p>
          <a:p>
            <a:r>
              <a:rPr lang="en-GB" dirty="0" smtClean="0"/>
              <a:t>At present it looks as if the worst is over in Liberia. </a:t>
            </a:r>
          </a:p>
          <a:p>
            <a:r>
              <a:rPr lang="en-GB" dirty="0" smtClean="0"/>
              <a:t>In Sierra Leone we have yet convincingly to see a peak. I am confident it will come.</a:t>
            </a:r>
          </a:p>
          <a:p>
            <a:r>
              <a:rPr lang="en-GB" dirty="0" smtClean="0"/>
              <a:t>Eliminating this outbreak will take time, and may need a vaccine. Likely to continue at least through most of 2015.</a:t>
            </a:r>
          </a:p>
          <a:p>
            <a:r>
              <a:rPr lang="en-GB" dirty="0" smtClean="0"/>
              <a:t>Ebola outbreaks will occur again- but we will have new tools and better knowledge.  </a:t>
            </a:r>
          </a:p>
          <a:p>
            <a:endParaRPr lang="en-GB" dirty="0"/>
          </a:p>
        </p:txBody>
      </p:sp>
      <p:pic>
        <p:nvPicPr>
          <p:cNvPr id="5" name="Picture 2" descr="C:\Users\christopherwhitty\Pictures\ebol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484784"/>
            <a:ext cx="2692794" cy="150796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80112" y="3429000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If we do this right we are currently experiencing the worst Ebola outbreak in history- future as well as past.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Ebola first recognised from an outbreak in 1976 in Zaire (now DRC).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50904" cy="470912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In </a:t>
            </a:r>
            <a:r>
              <a:rPr lang="en-GB" dirty="0" err="1" smtClean="0"/>
              <a:t>Yambuku</a:t>
            </a:r>
            <a:r>
              <a:rPr lang="en-GB" dirty="0" smtClean="0"/>
              <a:t> Mission Hospital, a rural remote setting, a teacher presented with fever. He was the index case.</a:t>
            </a:r>
          </a:p>
          <a:p>
            <a:r>
              <a:rPr lang="en-GB" dirty="0" smtClean="0"/>
              <a:t>318 cases of a haemorrhagic fever occurred- mortality over 90%.</a:t>
            </a:r>
          </a:p>
          <a:p>
            <a:r>
              <a:rPr lang="en-GB" dirty="0" smtClean="0"/>
              <a:t>The outbreak was investigated by a group of Zairian, Belgian and US doctors. </a:t>
            </a:r>
          </a:p>
          <a:p>
            <a:r>
              <a:rPr lang="en-GB" dirty="0" smtClean="0"/>
              <a:t>They identified a new </a:t>
            </a:r>
            <a:r>
              <a:rPr lang="en-GB" dirty="0" err="1" smtClean="0"/>
              <a:t>filovirus</a:t>
            </a:r>
            <a:r>
              <a:rPr lang="en-GB" dirty="0" smtClean="0"/>
              <a:t>, and named it Ebola after a local river. </a:t>
            </a:r>
            <a:endParaRPr lang="en-GB" dirty="0"/>
          </a:p>
        </p:txBody>
      </p:sp>
      <p:pic>
        <p:nvPicPr>
          <p:cNvPr id="5" name="Picture 2" descr="C:\Users\christopherwhitty\Pictures\ebol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996952"/>
            <a:ext cx="285750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Ebola also entered popular culture as a plague of our times.  This has not always been helpful.</a:t>
            </a:r>
            <a:endParaRPr lang="en-GB" sz="3200" dirty="0"/>
          </a:p>
        </p:txBody>
      </p:sp>
      <p:pic>
        <p:nvPicPr>
          <p:cNvPr id="5" name="Content Placeholder 4" descr="The_Hot_Zone_(cover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8882" y="1600200"/>
            <a:ext cx="3315236" cy="4525963"/>
          </a:xfrm>
        </p:spPr>
      </p:pic>
      <p:pic>
        <p:nvPicPr>
          <p:cNvPr id="6" name="Content Placeholder 5" descr="outbrea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1701438"/>
            <a:ext cx="3036316" cy="43198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282154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Ebola is a tragedy for families and health services, but much of the economic damage is due to panic.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4840" cy="506916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Ebola is a disease of panic.</a:t>
            </a:r>
          </a:p>
          <a:p>
            <a:r>
              <a:rPr lang="en-GB" dirty="0" smtClean="0"/>
              <a:t>“The Ebola epidemic continues to cripple the economies of Liberia, Sierra Leone, and Guinea.” (</a:t>
            </a:r>
            <a:r>
              <a:rPr lang="en-GB" i="1" dirty="0" smtClean="0"/>
              <a:t>World Bank</a:t>
            </a:r>
            <a:r>
              <a:rPr lang="en-GB" dirty="0" smtClean="0"/>
              <a:t>).</a:t>
            </a:r>
          </a:p>
          <a:p>
            <a:r>
              <a:rPr lang="en-GB" dirty="0" err="1" smtClean="0"/>
              <a:t>Cf</a:t>
            </a:r>
            <a:r>
              <a:rPr lang="en-GB" dirty="0" smtClean="0"/>
              <a:t> SARS- around $40 </a:t>
            </a:r>
            <a:r>
              <a:rPr lang="en-GB" dirty="0" err="1" smtClean="0"/>
              <a:t>bn</a:t>
            </a:r>
            <a:r>
              <a:rPr lang="en-GB" dirty="0" smtClean="0"/>
              <a:t> wiped off the world economy- less than  1000 people died.</a:t>
            </a:r>
          </a:p>
          <a:p>
            <a:r>
              <a:rPr lang="en-GB" dirty="0" err="1" smtClean="0"/>
              <a:t>Cf</a:t>
            </a:r>
            <a:r>
              <a:rPr lang="en-GB" dirty="0" smtClean="0"/>
              <a:t> around 100,000 smoking-related deaths in the UK.</a:t>
            </a:r>
          </a:p>
          <a:p>
            <a:endParaRPr lang="en-GB" dirty="0"/>
          </a:p>
        </p:txBody>
      </p:sp>
      <p:pic>
        <p:nvPicPr>
          <p:cNvPr id="5" name="Content Placeholder 4" descr="ebola2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2080" y="4509120"/>
            <a:ext cx="2019300" cy="2257425"/>
          </a:xfrm>
        </p:spPr>
      </p:pic>
      <p:pic>
        <p:nvPicPr>
          <p:cNvPr id="2050" name="Picture 2" descr="C:\Users\christopherwhitty\Pictures\ebola 4.jpg"/>
          <p:cNvPicPr>
            <a:picLocks noChangeAspect="1" noChangeArrowheads="1"/>
          </p:cNvPicPr>
          <p:nvPr/>
        </p:nvPicPr>
        <p:blipFill>
          <a:blip r:embed="rId3" cstate="print"/>
          <a:srcRect t="50007"/>
          <a:stretch>
            <a:fillRect/>
          </a:stretch>
        </p:blipFill>
        <p:spPr bwMode="auto">
          <a:xfrm>
            <a:off x="5148064" y="1628800"/>
            <a:ext cx="2088232" cy="1368877"/>
          </a:xfrm>
          <a:prstGeom prst="rect">
            <a:avLst/>
          </a:prstGeom>
          <a:noFill/>
        </p:spPr>
      </p:pic>
      <p:pic>
        <p:nvPicPr>
          <p:cNvPr id="2051" name="Picture 3" descr="C:\Users\christopherwhitty\Pictures\141026-kaci-hickox-jms-2043_0d8588dcd6315462e91f557459258f5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2924944"/>
            <a:ext cx="1979286" cy="1526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An unpleasant and dangerous disease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320480" cy="5069160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High mortality, shock, diarrhoea, may be haemorrhage.</a:t>
            </a:r>
          </a:p>
          <a:p>
            <a:r>
              <a:rPr lang="en-GB" dirty="0" err="1" smtClean="0"/>
              <a:t>Cf</a:t>
            </a:r>
            <a:r>
              <a:rPr lang="en-GB" dirty="0" smtClean="0"/>
              <a:t> Rabies- almost 100% fatal, terrible death, around 25,000 deaths. Tetanus, around 60,000 deaths (2010).</a:t>
            </a:r>
          </a:p>
          <a:p>
            <a:r>
              <a:rPr lang="en-GB" dirty="0" err="1" smtClean="0"/>
              <a:t>Cf</a:t>
            </a:r>
            <a:r>
              <a:rPr lang="en-GB" dirty="0" smtClean="0"/>
              <a:t> malaria. Most children will get it several times a year</a:t>
            </a:r>
            <a:r>
              <a:rPr lang="en-GB" dirty="0" smtClean="0"/>
              <a:t>.</a:t>
            </a:r>
          </a:p>
          <a:p>
            <a:r>
              <a:rPr lang="en-GB" dirty="0" smtClean="0"/>
              <a:t>Probably more people will die of non-Ebola conditions than of Ebola due to the Ebola outbreak.</a:t>
            </a:r>
            <a:endParaRPr lang="en-GB" dirty="0"/>
          </a:p>
        </p:txBody>
      </p:sp>
      <p:pic>
        <p:nvPicPr>
          <p:cNvPr id="5" name="Content Placeholder 4" descr="tetanu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52291"/>
            <a:ext cx="4038600" cy="2621780"/>
          </a:xfrm>
        </p:spPr>
      </p:pic>
      <p:sp>
        <p:nvSpPr>
          <p:cNvPr id="6" name="TextBox 5"/>
          <p:cNvSpPr txBox="1"/>
          <p:nvPr/>
        </p:nvSpPr>
        <p:spPr>
          <a:xfrm>
            <a:off x="5508104" y="55172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Tetanus. Sir Charles Bell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The natural reservoir is probably fruit bats.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Most ‘new’ diseases are ones that jump a species barrier. </a:t>
            </a:r>
          </a:p>
          <a:p>
            <a:r>
              <a:rPr lang="en-GB" dirty="0" smtClean="0"/>
              <a:t>Recent examples: HIV, </a:t>
            </a:r>
            <a:r>
              <a:rPr lang="en-GB" dirty="0" err="1" smtClean="0"/>
              <a:t>nvCJD</a:t>
            </a:r>
            <a:r>
              <a:rPr lang="en-GB" dirty="0" smtClean="0"/>
              <a:t>, SARS.</a:t>
            </a:r>
          </a:p>
          <a:p>
            <a:r>
              <a:rPr lang="en-GB" dirty="0" smtClean="0"/>
              <a:t>Generally start off </a:t>
            </a:r>
            <a:r>
              <a:rPr lang="en-GB" dirty="0" smtClean="0">
                <a:solidFill>
                  <a:schemeClr val="tx2"/>
                </a:solidFill>
              </a:rPr>
              <a:t>more virulent </a:t>
            </a:r>
            <a:r>
              <a:rPr lang="en-GB" dirty="0" smtClean="0"/>
              <a:t>but </a:t>
            </a:r>
            <a:r>
              <a:rPr lang="en-GB" dirty="0" smtClean="0">
                <a:solidFill>
                  <a:schemeClr val="accent2"/>
                </a:solidFill>
              </a:rPr>
              <a:t>less transmissible </a:t>
            </a:r>
            <a:r>
              <a:rPr lang="en-GB" dirty="0" smtClean="0"/>
              <a:t>than their normal host.</a:t>
            </a:r>
          </a:p>
          <a:p>
            <a:r>
              <a:rPr lang="en-GB" dirty="0" smtClean="0"/>
              <a:t>Ebola very dangerous to many non-human primates. </a:t>
            </a:r>
          </a:p>
          <a:p>
            <a:r>
              <a:rPr lang="en-GB" dirty="0" smtClean="0"/>
              <a:t>Ebola not especially dangerous to fruit bats.</a:t>
            </a:r>
            <a:endParaRPr lang="en-GB" dirty="0"/>
          </a:p>
        </p:txBody>
      </p:sp>
      <p:pic>
        <p:nvPicPr>
          <p:cNvPr id="5" name="Content Placeholder 4" descr="african fruit ba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28487" y="2708920"/>
            <a:ext cx="3648404" cy="273630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1725</Words>
  <Application>Microsoft Office PowerPoint</Application>
  <PresentationFormat>On-screen Show (4:3)</PresentationFormat>
  <Paragraphs>194</Paragraphs>
  <Slides>41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Ebola: the outbreak in West Africa.</vt:lpstr>
      <vt:lpstr>Dedicated to the local, UK and international staff battling the Ebola epidemic in Sierra Leone.</vt:lpstr>
      <vt:lpstr>“A public health emergency of international concern” (WHO).</vt:lpstr>
      <vt:lpstr>It started with one child, one year ago. </vt:lpstr>
      <vt:lpstr>Ebola first recognised from an outbreak in 1976 in Zaire (now DRC). </vt:lpstr>
      <vt:lpstr>Ebola also entered popular culture as a plague of our times.  This has not always been helpful.</vt:lpstr>
      <vt:lpstr>Ebola is a tragedy for families and health services, but much of the economic damage is due to panic.</vt:lpstr>
      <vt:lpstr>An unpleasant and dangerous disease</vt:lpstr>
      <vt:lpstr>The natural reservoir is probably fruit bats.</vt:lpstr>
      <vt:lpstr>Home range of Pteropodidae fruit bat family</vt:lpstr>
      <vt:lpstr>Five Ebola’s identified so far, 4 affecting humans. Plus Marburg.</vt:lpstr>
      <vt:lpstr>Virulence and transmissibility of infections. Influenza cf Ebola. </vt:lpstr>
      <vt:lpstr>Ebola is virulent in humans.  It is also very difficult to catch  (unless you are a healthcare worker).</vt:lpstr>
      <vt:lpstr>The mathematics of transmission- Ro</vt:lpstr>
      <vt:lpstr>Three major routes of transmission once in the human population:</vt:lpstr>
      <vt:lpstr>Slide 16</vt:lpstr>
      <vt:lpstr>Slide 17</vt:lpstr>
      <vt:lpstr>A serious gap- April to August 2014 (adapted from BBC, data from Ministries and WHO).</vt:lpstr>
      <vt:lpstr>Ebola Virus Disease in West Africa: The First 9 Months of the Epidemic and Forward Projections. WHO Ebola Response Team. WHO- NEJM Aug</vt:lpstr>
      <vt:lpstr>Current interventions.</vt:lpstr>
      <vt:lpstr>Reducing transmission in hospitals.</vt:lpstr>
      <vt:lpstr>Reducing transmission for funerals and other peri-death rituals.</vt:lpstr>
      <vt:lpstr>Shortening the interval between first symptoms and isolation.</vt:lpstr>
      <vt:lpstr>Increasing social distancing- primary prevention.</vt:lpstr>
      <vt:lpstr>Between a rock and hard place.</vt:lpstr>
      <vt:lpstr> Transmission dynamics and control of Ebola virus disease outbreak in Nigeria, July-Sept 2014 F O Fasina. Eurosurveillance</vt:lpstr>
      <vt:lpstr>Slide 27</vt:lpstr>
      <vt:lpstr>Modelling the impact of delay in intervention by week in Sierra Leone.  (Whitty et al Nature, analysis by Fergurson et al)</vt:lpstr>
      <vt:lpstr>Guinea (WHO)</vt:lpstr>
      <vt:lpstr>Liberia (WHO)</vt:lpstr>
      <vt:lpstr>Sierra Leone (WHO)</vt:lpstr>
      <vt:lpstr>Ebola distribution end Aug (WHO).</vt:lpstr>
      <vt:lpstr>Ebola distribution end Nov 2014 (WHO) </vt:lpstr>
      <vt:lpstr>What are the chances of it spreading in Africa?</vt:lpstr>
      <vt:lpstr>And the UK?</vt:lpstr>
      <vt:lpstr>Could it mutate to become more infectious?</vt:lpstr>
      <vt:lpstr>Ebola vaccines</vt:lpstr>
      <vt:lpstr>Potential new diagnostics and treatments for Ebola</vt:lpstr>
      <vt:lpstr>What are the scenarios for the next 6 months? </vt:lpstr>
      <vt:lpstr>Multiple groups from the UK have acted, largely in concert, to address this major global threat.</vt:lpstr>
      <vt:lpstr>Ebola remains a clear and present danger.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Ebola</dc:title>
  <dc:creator>Chris Whitty</dc:creator>
  <cp:lastModifiedBy>Chris Whitty</cp:lastModifiedBy>
  <cp:revision>73</cp:revision>
  <dcterms:created xsi:type="dcterms:W3CDTF">2014-10-26T21:15:38Z</dcterms:created>
  <dcterms:modified xsi:type="dcterms:W3CDTF">2014-12-14T13:59:33Z</dcterms:modified>
</cp:coreProperties>
</file>