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410" r:id="rId2"/>
    <p:sldId id="457" r:id="rId3"/>
    <p:sldId id="423" r:id="rId4"/>
    <p:sldId id="456" r:id="rId5"/>
    <p:sldId id="447" r:id="rId6"/>
    <p:sldId id="449" r:id="rId7"/>
    <p:sldId id="450" r:id="rId8"/>
    <p:sldId id="451" r:id="rId9"/>
    <p:sldId id="452" r:id="rId10"/>
    <p:sldId id="466" r:id="rId11"/>
    <p:sldId id="454" r:id="rId12"/>
    <p:sldId id="467" r:id="rId13"/>
    <p:sldId id="458" r:id="rId14"/>
    <p:sldId id="459" r:id="rId15"/>
    <p:sldId id="460" r:id="rId16"/>
    <p:sldId id="461" r:id="rId17"/>
    <p:sldId id="462" r:id="rId18"/>
    <p:sldId id="487" r:id="rId19"/>
    <p:sldId id="417" r:id="rId20"/>
    <p:sldId id="484" r:id="rId21"/>
    <p:sldId id="485" r:id="rId22"/>
    <p:sldId id="439" r:id="rId23"/>
    <p:sldId id="465" r:id="rId24"/>
    <p:sldId id="469" r:id="rId25"/>
    <p:sldId id="468" r:id="rId26"/>
    <p:sldId id="470" r:id="rId27"/>
    <p:sldId id="471" r:id="rId28"/>
    <p:sldId id="455" r:id="rId29"/>
    <p:sldId id="478" r:id="rId30"/>
    <p:sldId id="486" r:id="rId31"/>
    <p:sldId id="480" r:id="rId32"/>
    <p:sldId id="481" r:id="rId33"/>
    <p:sldId id="482" r:id="rId34"/>
    <p:sldId id="483" r:id="rId3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6" d="100"/>
          <a:sy n="96" d="100"/>
        </p:scale>
        <p:origin x="106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5C085F0-E548-4015-B74A-AB433B5D4287}" type="datetimeFigureOut">
              <a:rPr lang="en-GB"/>
              <a:pPr>
                <a:defRPr/>
              </a:pPr>
              <a:t>09/11/2014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E42CB19-757F-4FA1-B5D4-BC18A4FDBE9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71978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04E05-1318-4C02-9824-774B15A083A7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1412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1A294B-76F7-41A6-A147-9B05C7AF2450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7106180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1A294B-76F7-41A6-A147-9B05C7AF2450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9673473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1A294B-76F7-41A6-A147-9B05C7AF2450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5414558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04E05-1318-4C02-9824-774B15A083A7}" type="slidenum">
              <a:rPr lang="en-GB" smtClean="0"/>
              <a:pPr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1412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04E05-1318-4C02-9824-774B15A083A7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87522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04E05-1318-4C02-9824-774B15A083A7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48628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04E05-1318-4C02-9824-774B15A083A7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23799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906F33-E368-4318-B713-056D92E62988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07756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906F33-E368-4318-B713-056D92E62988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79461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906F33-E368-4318-B713-056D92E62988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81796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906F33-E368-4318-B713-056D92E62988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60267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0CFFA0-CA7C-4391-9E8A-D78834D3DE37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7792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45984C-3EFB-4616-A051-A00FEDDAB79B}" type="datetimeFigureOut">
              <a:rPr lang="en-GB"/>
              <a:pPr>
                <a:defRPr/>
              </a:pPr>
              <a:t>09/11/2014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A6272C-F557-4C1B-A12B-D820D50D781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2710090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42BD85-1574-41F3-B5BB-8661023396A0}" type="datetimeFigureOut">
              <a:rPr lang="en-GB"/>
              <a:pPr>
                <a:defRPr/>
              </a:pPr>
              <a:t>09/11/2014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03976F-217B-43BB-BED4-7E8A4293D8D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5205155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B2B016-33FE-4FE0-8AE3-6FF2D42C35E4}" type="datetimeFigureOut">
              <a:rPr lang="en-GB"/>
              <a:pPr>
                <a:defRPr/>
              </a:pPr>
              <a:t>09/11/2014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3DF61B-C9CE-4D5F-8EDF-D2DFFC4B379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1158662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5FBAD5-8072-4142-BC96-7691D83F39DD}" type="datetimeFigureOut">
              <a:rPr lang="en-GB"/>
              <a:pPr>
                <a:defRPr/>
              </a:pPr>
              <a:t>09/11/2014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F06949-39F0-4823-B951-18D9526F813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250752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486D90-ACB1-43D2-B127-DBE1E4BB3693}" type="datetimeFigureOut">
              <a:rPr lang="en-GB"/>
              <a:pPr>
                <a:defRPr/>
              </a:pPr>
              <a:t>09/11/2014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9C0621-6ACA-4370-8E80-DA4706DC749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4959164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818C71-05A2-495D-9496-2AF297E1D29F}" type="datetimeFigureOut">
              <a:rPr lang="en-GB"/>
              <a:pPr>
                <a:defRPr/>
              </a:pPr>
              <a:t>09/11/2014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C66CAD-274A-4C7E-8B1D-123148F2B36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1901644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C9274C-6DB6-4BCD-B66F-F03E4F6A64D7}" type="datetimeFigureOut">
              <a:rPr lang="en-GB"/>
              <a:pPr>
                <a:defRPr/>
              </a:pPr>
              <a:t>09/11/2014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B44798-BD06-430F-95E1-D2A2905ED80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5235244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A1CCF1-0983-4698-94D0-E4F03EF805DA}" type="datetimeFigureOut">
              <a:rPr lang="en-GB"/>
              <a:pPr>
                <a:defRPr/>
              </a:pPr>
              <a:t>09/11/2014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A1B325-BBC0-4F73-B511-20A4CB9005B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4690017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5A923B-FD27-4100-B9F1-94E3B725F085}" type="datetimeFigureOut">
              <a:rPr lang="en-GB"/>
              <a:pPr>
                <a:defRPr/>
              </a:pPr>
              <a:t>09/11/2014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AF695-1178-4A90-A3AE-95A0CEF065F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4065805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90E4BC-6AC0-42B4-A5C4-E389ABBAA636}" type="datetimeFigureOut">
              <a:rPr lang="en-GB"/>
              <a:pPr>
                <a:defRPr/>
              </a:pPr>
              <a:t>09/11/2014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001C8-7EC1-47BE-A168-2108B776DD8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352883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C7899C-7767-4E03-828F-F5ED2762A883}" type="datetimeFigureOut">
              <a:rPr lang="en-GB"/>
              <a:pPr>
                <a:defRPr/>
              </a:pPr>
              <a:t>09/11/2014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71671C-E367-4457-9B4C-929E10BB615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4409772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22A37CEB-9950-4BBE-8130-5E5E67B463AD}" type="datetimeFigureOut">
              <a:rPr lang="en-GB"/>
              <a:pPr>
                <a:defRPr/>
              </a:pPr>
              <a:t>09/11/2014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D7549190-1B16-4A43-82EA-45E16E86BB0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2.bp.blogspot.com/-UvWtPhjtz0M/TsJg9a9yvwI/AAAAAAAAAAU/slP5dsp6Uqo/s1600/Reader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7"/>
          <a:stretch/>
        </p:blipFill>
        <p:spPr bwMode="auto">
          <a:xfrm>
            <a:off x="2191801" y="1341500"/>
            <a:ext cx="6952199" cy="4742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520" y="168303"/>
            <a:ext cx="83164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5400" b="1" dirty="0" smtClean="0"/>
              <a:t>Making History Online</a:t>
            </a:r>
            <a:endParaRPr lang="en-AU" sz="5400" b="1" dirty="0"/>
          </a:p>
        </p:txBody>
      </p:sp>
      <p:sp>
        <p:nvSpPr>
          <p:cNvPr id="4" name="Rectangle 3"/>
          <p:cNvSpPr/>
          <p:nvPr/>
        </p:nvSpPr>
        <p:spPr>
          <a:xfrm>
            <a:off x="4431513" y="6326134"/>
            <a:ext cx="4630637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050" dirty="0"/>
              <a:t>Holland House library after an air raid, 1940 Ref: </a:t>
            </a:r>
            <a:r>
              <a:rPr lang="en-AU" sz="1050" dirty="0" smtClean="0"/>
              <a:t>BB83/04456 © </a:t>
            </a:r>
            <a:r>
              <a:rPr lang="en-AU" sz="1050" dirty="0"/>
              <a:t>English Heritage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675" y="5345096"/>
            <a:ext cx="230043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Tim Hitchcock,</a:t>
            </a:r>
          </a:p>
          <a:p>
            <a:r>
              <a:rPr lang="en-GB" b="1" dirty="0" smtClean="0"/>
              <a:t>University of Sussex</a:t>
            </a:r>
          </a:p>
          <a:p>
            <a:endParaRPr lang="en-GB" b="1" dirty="0"/>
          </a:p>
          <a:p>
            <a:r>
              <a:rPr lang="en-GB" b="1" dirty="0" smtClean="0"/>
              <a:t>Robert Shoemaker</a:t>
            </a:r>
          </a:p>
          <a:p>
            <a:r>
              <a:rPr lang="en-GB" b="1" dirty="0" smtClean="0"/>
              <a:t>University of Sheffield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2418782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4" descr="Booth Poverty Map &amp; Modern map (Charles Booth Online Archive)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9521" y="1412777"/>
            <a:ext cx="9160343" cy="4752528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H="1">
            <a:off x="4139952" y="836712"/>
            <a:ext cx="2088232" cy="2448272"/>
          </a:xfrm>
          <a:prstGeom prst="straightConnector1">
            <a:avLst/>
          </a:prstGeom>
          <a:ln w="857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258723" y="605879"/>
            <a:ext cx="2861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No. 1 London Road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9076981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39"/>
          <a:stretch/>
        </p:blipFill>
        <p:spPr bwMode="auto">
          <a:xfrm>
            <a:off x="179512" y="548680"/>
            <a:ext cx="8715572" cy="58133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V="1">
            <a:off x="4355976" y="2168698"/>
            <a:ext cx="1080120" cy="432048"/>
          </a:xfrm>
          <a:prstGeom prst="straightConnector1">
            <a:avLst/>
          </a:prstGeom>
          <a:ln w="666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483768" y="2384722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London Road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23811769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928"/>
            <a:ext cx="4850132" cy="3384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9463" y="1023057"/>
            <a:ext cx="5615025" cy="391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3747108"/>
            <a:ext cx="4305393" cy="3004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04724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3" name="Picture 5"/>
          <p:cNvPicPr>
            <a:picLocks noChangeAspect="1" noChangeArrowheads="1"/>
          </p:cNvPicPr>
          <p:nvPr/>
        </p:nvPicPr>
        <p:blipFill rotWithShape="1">
          <a:blip r:embed="rId3" cstate="print"/>
          <a:srcRect t="4698" r="1484"/>
          <a:stretch/>
        </p:blipFill>
        <p:spPr bwMode="auto">
          <a:xfrm>
            <a:off x="4428235" y="304450"/>
            <a:ext cx="4316490" cy="2505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89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78497" y="3348037"/>
            <a:ext cx="4366228" cy="24572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89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116632"/>
            <a:ext cx="3124200" cy="4762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59632" y="4149080"/>
            <a:ext cx="2857500" cy="2314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14657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88640"/>
            <a:ext cx="880686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179512" y="6381328"/>
            <a:ext cx="32729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/>
              <a:t>http://trove.nla.gov.au/</a:t>
            </a:r>
          </a:p>
        </p:txBody>
      </p:sp>
    </p:spTree>
    <p:extLst>
      <p:ext uri="{BB962C8B-B14F-4D97-AF65-F5344CB8AC3E}">
        <p14:creationId xmlns:p14="http://schemas.microsoft.com/office/powerpoint/2010/main" val="35108821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8872"/>
          <a:stretch/>
        </p:blipFill>
        <p:spPr>
          <a:xfrm>
            <a:off x="323528" y="72008"/>
            <a:ext cx="8467524" cy="6309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323528" y="6381328"/>
            <a:ext cx="57582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/>
              <a:t>http://blogs.ucl.ac.uk/transcribe-bentham/</a:t>
            </a:r>
          </a:p>
        </p:txBody>
      </p:sp>
    </p:spTree>
    <p:extLst>
      <p:ext uri="{BB962C8B-B14F-4D97-AF65-F5344CB8AC3E}">
        <p14:creationId xmlns:p14="http://schemas.microsoft.com/office/powerpoint/2010/main" val="17152696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965" y="116632"/>
            <a:ext cx="4429035" cy="3456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3664" y="1340768"/>
            <a:ext cx="4464496" cy="3484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2852936"/>
            <a:ext cx="4464496" cy="3484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5157071" y="5818128"/>
            <a:ext cx="39431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/>
              <a:t>http://www.londonlives.org/</a:t>
            </a:r>
          </a:p>
        </p:txBody>
      </p:sp>
    </p:spTree>
    <p:extLst>
      <p:ext uri="{BB962C8B-B14F-4D97-AF65-F5344CB8AC3E}">
        <p14:creationId xmlns:p14="http://schemas.microsoft.com/office/powerpoint/2010/main" val="15287417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9512" y="6334780"/>
            <a:ext cx="55625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/>
              <a:t>https://books.google.com/ngrams</a:t>
            </a:r>
            <a:r>
              <a:rPr lang="en-GB" sz="2800" b="1" dirty="0" smtClean="0"/>
              <a:t>/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107504" y="194813"/>
            <a:ext cx="89431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/>
              <a:t>‘digital history’ (blue), and ‘historical computing’ (red),  1980-2008</a:t>
            </a:r>
            <a:endParaRPr lang="en-GB" sz="2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685363"/>
            <a:ext cx="8828258" cy="56222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31282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s.gizmag.com/gallery_lrg/culturomics-media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091631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9512" y="6165304"/>
            <a:ext cx="84249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/>
              <a:t>Global geocoded tone of all </a:t>
            </a:r>
            <a:r>
              <a:rPr lang="en-GB" sz="2400" b="1" i="1" dirty="0"/>
              <a:t>New York Times </a:t>
            </a:r>
            <a:r>
              <a:rPr lang="en-GB" sz="2400" b="1" dirty="0"/>
              <a:t>content from 1946 </a:t>
            </a:r>
          </a:p>
        </p:txBody>
      </p:sp>
    </p:spTree>
    <p:extLst>
      <p:ext uri="{BB962C8B-B14F-4D97-AF65-F5344CB8AC3E}">
        <p14:creationId xmlns:p14="http://schemas.microsoft.com/office/powerpoint/2010/main" val="172823464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908720"/>
            <a:ext cx="9003931" cy="4680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971600" y="6165304"/>
            <a:ext cx="48676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/>
              <a:t>http://www.prochronism.com/</a:t>
            </a:r>
          </a:p>
        </p:txBody>
      </p:sp>
    </p:spTree>
    <p:extLst>
      <p:ext uri="{BB962C8B-B14F-4D97-AF65-F5344CB8AC3E}">
        <p14:creationId xmlns:p14="http://schemas.microsoft.com/office/powerpoint/2010/main" val="17980754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203853"/>
            <a:ext cx="3585997" cy="2816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0973" y="203853"/>
            <a:ext cx="3945130" cy="3098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3933056"/>
            <a:ext cx="3471095" cy="2726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5820" y="4221088"/>
            <a:ext cx="3945130" cy="2029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39552" y="3066265"/>
            <a:ext cx="1805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Version 1.0, 2003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4945820" y="330001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2010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3357904" y="356372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2011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4950729" y="6246575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19213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ChangeArrowheads="1"/>
          </p:cNvSpPr>
          <p:nvPr/>
        </p:nvSpPr>
        <p:spPr bwMode="auto">
          <a:xfrm>
            <a:off x="0" y="0"/>
            <a:ext cx="9144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b="1" dirty="0"/>
              <a:t>Distribution of trial lengths in words for ‘killing’ displayed in red; all other trials in grey.  ‘Killing’ includes all trials tagged as including the offences of, ‘Infanticide’, ‘murder’, ‘petty treason’, ‘manslaughter’, and ‘killing: other’, by the Old Bailey online.</a:t>
            </a:r>
            <a:r>
              <a:rPr lang="en-GB" b="1" baseline="30000" dirty="0"/>
              <a:t> </a:t>
            </a:r>
            <a:endParaRPr lang="en-GB" b="1" dirty="0"/>
          </a:p>
        </p:txBody>
      </p:sp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6" b="9738"/>
          <a:stretch>
            <a:fillRect/>
          </a:stretch>
        </p:blipFill>
        <p:spPr bwMode="auto">
          <a:xfrm>
            <a:off x="269776" y="923925"/>
            <a:ext cx="8604448" cy="5666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93857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ChangeArrowheads="1"/>
          </p:cNvSpPr>
          <p:nvPr/>
        </p:nvSpPr>
        <p:spPr bwMode="auto">
          <a:xfrm>
            <a:off x="0" y="0"/>
            <a:ext cx="9144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b="1" dirty="0"/>
              <a:t>Distribution of trial lengths in words for ‘killing’ displayed in red; all other trials in grey.  ‘Killing’ includes all trials tagged as including the offences of, ‘Infanticide’, ‘murder’, ‘petty treason’, ‘manslaughter’, and ‘killing: other’, by the Old Bailey online.</a:t>
            </a:r>
            <a:r>
              <a:rPr lang="en-GB" b="1" baseline="30000" dirty="0"/>
              <a:t> </a:t>
            </a:r>
            <a:endParaRPr lang="en-GB" b="1" dirty="0"/>
          </a:p>
        </p:txBody>
      </p:sp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6" b="9738"/>
          <a:stretch>
            <a:fillRect/>
          </a:stretch>
        </p:blipFill>
        <p:spPr bwMode="auto">
          <a:xfrm>
            <a:off x="269776" y="923925"/>
            <a:ext cx="8604448" cy="5666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5220072" y="3933056"/>
            <a:ext cx="2736304" cy="1368152"/>
          </a:xfrm>
          <a:prstGeom prst="ellipse">
            <a:avLst/>
          </a:prstGeom>
          <a:noFill/>
          <a:ln w="603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94015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ChangeArrowheads="1"/>
          </p:cNvSpPr>
          <p:nvPr/>
        </p:nvSpPr>
        <p:spPr bwMode="auto">
          <a:xfrm>
            <a:off x="0" y="0"/>
            <a:ext cx="9144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b="1" dirty="0"/>
              <a:t>Distribution of trial lengths in words for ‘killing’ displayed in red; all other trials in grey.  ‘Killing’ includes all trials tagged as including the offences of, ‘Infanticide’, ‘murder’, ‘petty treason’, ‘manslaughter’, and ‘killing: other’, by the Old Bailey online.</a:t>
            </a:r>
            <a:r>
              <a:rPr lang="en-GB" b="1" baseline="30000" dirty="0"/>
              <a:t> </a:t>
            </a:r>
            <a:endParaRPr lang="en-GB" b="1" dirty="0"/>
          </a:p>
        </p:txBody>
      </p:sp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6" b="9738"/>
          <a:stretch>
            <a:fillRect/>
          </a:stretch>
        </p:blipFill>
        <p:spPr bwMode="auto">
          <a:xfrm>
            <a:off x="269776" y="923925"/>
            <a:ext cx="8604448" cy="5666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>
            <a:off x="3131840" y="1916832"/>
            <a:ext cx="3456384" cy="1440160"/>
          </a:xfrm>
          <a:prstGeom prst="straightConnector1">
            <a:avLst/>
          </a:prstGeom>
          <a:ln w="857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206265" y="1685999"/>
            <a:ext cx="19636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/>
              <a:t>Sarah </a:t>
            </a:r>
            <a:r>
              <a:rPr lang="en-GB" sz="2400" b="1" dirty="0" err="1" smtClean="0"/>
              <a:t>Durrant</a:t>
            </a:r>
            <a:endParaRPr lang="en-GB" sz="2400" b="1" dirty="0"/>
          </a:p>
        </p:txBody>
      </p:sp>
      <p:sp>
        <p:nvSpPr>
          <p:cNvPr id="2" name="Oval 1"/>
          <p:cNvSpPr/>
          <p:nvPr/>
        </p:nvSpPr>
        <p:spPr>
          <a:xfrm>
            <a:off x="5220072" y="3933056"/>
            <a:ext cx="2736304" cy="1368152"/>
          </a:xfrm>
          <a:prstGeom prst="ellipse">
            <a:avLst/>
          </a:prstGeom>
          <a:noFill/>
          <a:ln w="603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23953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bks0.books.google.co.uk/books?id=Tln2oAEACAAJ&amp;printsec=frontcover&amp;img=1&amp;zoom=1&amp;imgtk=AFLRE72OMtf_08lWN2JtbfUFziy95fidKp334EPhkkRegxyk7fw-7Ftz6LsCnNESfljffV_PWgJTAHOZbmhOn9lHfX7UZEk3H5VWt4pz6TqTSB8Sscy5R9LdO-EkCxcb35T2NX7O9Sf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39"/>
            <a:ext cx="2232248" cy="3383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3760751"/>
            <a:ext cx="3695159" cy="30972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3068" y="409149"/>
            <a:ext cx="3833096" cy="25050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1960" y="1765431"/>
            <a:ext cx="2152481" cy="1680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6164" y="1750274"/>
            <a:ext cx="2130292" cy="1678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6056" y="3760751"/>
            <a:ext cx="3955986" cy="2943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0" name="Straight Arrow Connector 9"/>
          <p:cNvCxnSpPr/>
          <p:nvPr/>
        </p:nvCxnSpPr>
        <p:spPr>
          <a:xfrm flipV="1">
            <a:off x="1331640" y="764704"/>
            <a:ext cx="1872208" cy="3240360"/>
          </a:xfrm>
          <a:prstGeom prst="straightConnector1">
            <a:avLst/>
          </a:prstGeom>
          <a:ln w="857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2843808" y="3103057"/>
            <a:ext cx="3960440" cy="3134255"/>
          </a:xfrm>
          <a:prstGeom prst="straightConnector1">
            <a:avLst/>
          </a:prstGeom>
          <a:ln w="857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1811068" y="2329821"/>
            <a:ext cx="2904948" cy="3691467"/>
          </a:xfrm>
          <a:prstGeom prst="straightConnector1">
            <a:avLst/>
          </a:prstGeom>
          <a:ln w="857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1619672" y="6021288"/>
            <a:ext cx="4464496" cy="216024"/>
          </a:xfrm>
          <a:prstGeom prst="straightConnector1">
            <a:avLst/>
          </a:prstGeom>
          <a:ln w="857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730330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6632"/>
            <a:ext cx="8742380" cy="60606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179512" y="6309320"/>
            <a:ext cx="60329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/>
              <a:t>http://www.historymatters.group.shef.ac.uk/</a:t>
            </a:r>
          </a:p>
        </p:txBody>
      </p:sp>
    </p:spTree>
    <p:extLst>
      <p:ext uri="{BB962C8B-B14F-4D97-AF65-F5344CB8AC3E}">
        <p14:creationId xmlns:p14="http://schemas.microsoft.com/office/powerpoint/2010/main" val="5080013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5967" y="2350908"/>
            <a:ext cx="2571917" cy="1782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1842" y="103105"/>
            <a:ext cx="2646042" cy="1834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6265647" y="1937467"/>
            <a:ext cx="27324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/>
              <a:t>http://historycarnival.org/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794" y="103106"/>
            <a:ext cx="2577006" cy="17865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154082" y="1949522"/>
            <a:ext cx="44880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/>
              <a:t>http://manyheadedmonster.wordpress.com/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903" y="2310847"/>
            <a:ext cx="2593897" cy="1798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105517" y="4112010"/>
            <a:ext cx="44996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/>
              <a:t>http://historytoday-navickas.blogspot.co.uk/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265647" y="4180864"/>
            <a:ext cx="28055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/>
              <a:t>http://convictionblog.com/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903" y="4550196"/>
            <a:ext cx="2661135" cy="1844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Rectangle 13"/>
          <p:cNvSpPr/>
          <p:nvPr/>
        </p:nvSpPr>
        <p:spPr>
          <a:xfrm>
            <a:off x="152414" y="6395020"/>
            <a:ext cx="3564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/>
              <a:t>http://historyonics.blogspot.co.uk/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1841" y="4550197"/>
            <a:ext cx="2602275" cy="18040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Rectangle 17"/>
          <p:cNvSpPr/>
          <p:nvPr/>
        </p:nvSpPr>
        <p:spPr>
          <a:xfrm>
            <a:off x="5062194" y="6422114"/>
            <a:ext cx="40316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/>
              <a:t>http://sappingattention.blogspot.co.uk/</a:t>
            </a:r>
          </a:p>
        </p:txBody>
      </p:sp>
    </p:spTree>
    <p:extLst>
      <p:ext uri="{BB962C8B-B14F-4D97-AF65-F5344CB8AC3E}">
        <p14:creationId xmlns:p14="http://schemas.microsoft.com/office/powerpoint/2010/main" val="26216736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16632"/>
            <a:ext cx="5761219" cy="6256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2339752" y="6453336"/>
            <a:ext cx="63367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/>
              <a:t>http://www.pinterest.com/pin/96334879505254519/</a:t>
            </a:r>
          </a:p>
        </p:txBody>
      </p:sp>
    </p:spTree>
    <p:extLst>
      <p:ext uri="{BB962C8B-B14F-4D97-AF65-F5344CB8AC3E}">
        <p14:creationId xmlns:p14="http://schemas.microsoft.com/office/powerpoint/2010/main" val="15400164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6631"/>
            <a:ext cx="8784976" cy="61052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179512" y="6237312"/>
            <a:ext cx="45724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/>
              <a:t>http://www.digitalpanopticon.org</a:t>
            </a:r>
          </a:p>
        </p:txBody>
      </p:sp>
    </p:spTree>
    <p:extLst>
      <p:ext uri="{BB962C8B-B14F-4D97-AF65-F5344CB8AC3E}">
        <p14:creationId xmlns:p14="http://schemas.microsoft.com/office/powerpoint/2010/main" val="36985317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SOLON :: Journal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520" y="506289"/>
            <a:ext cx="6948264" cy="3569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Placeholder 4" descr="Digital Humanities Now | Discover the Best of Digital Humanities Scholarship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3" t="7193" r="15857"/>
          <a:stretch/>
        </p:blipFill>
        <p:spPr bwMode="auto">
          <a:xfrm>
            <a:off x="2843808" y="2204864"/>
            <a:ext cx="5985079" cy="4176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9512" y="44624"/>
            <a:ext cx="7632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/>
              <a:t>http://www.pbs.plymouth.ac.uk/solon/journal.htm</a:t>
            </a:r>
          </a:p>
        </p:txBody>
      </p:sp>
      <p:sp>
        <p:nvSpPr>
          <p:cNvPr id="3" name="Rectangle 2"/>
          <p:cNvSpPr/>
          <p:nvPr/>
        </p:nvSpPr>
        <p:spPr>
          <a:xfrm>
            <a:off x="2843808" y="6396335"/>
            <a:ext cx="44838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/>
              <a:t>http://digitalhumanitiesnow.org/</a:t>
            </a:r>
          </a:p>
        </p:txBody>
      </p:sp>
    </p:spTree>
    <p:extLst>
      <p:ext uri="{BB962C8B-B14F-4D97-AF65-F5344CB8AC3E}">
        <p14:creationId xmlns:p14="http://schemas.microsoft.com/office/powerpoint/2010/main" val="357124851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7920880" cy="634082"/>
          </a:xfrm>
        </p:spPr>
        <p:txBody>
          <a:bodyPr/>
          <a:lstStyle/>
          <a:p>
            <a:r>
              <a:rPr lang="en-GB" sz="2400" b="1" dirty="0"/>
              <a:t>http://hrionline.ac.uk/digipan/ob_pun_treemap_v2.html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442" y="764704"/>
            <a:ext cx="1522512" cy="330051"/>
          </a:xfrm>
        </p:spPr>
        <p:txBody>
          <a:bodyPr/>
          <a:lstStyle/>
          <a:p>
            <a:r>
              <a:rPr lang="en-GB" dirty="0" smtClean="0"/>
              <a:t>1674-1709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12944" y="2653021"/>
            <a:ext cx="1583159" cy="402058"/>
          </a:xfrm>
        </p:spPr>
        <p:txBody>
          <a:bodyPr/>
          <a:lstStyle/>
          <a:p>
            <a:r>
              <a:rPr lang="en-GB" dirty="0" smtClean="0"/>
              <a:t>1900-1913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21" y="1052736"/>
            <a:ext cx="5272976" cy="3602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574" y="2996952"/>
            <a:ext cx="5338529" cy="3647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5652120" y="1052736"/>
            <a:ext cx="39038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The Distribution of </a:t>
            </a:r>
          </a:p>
          <a:p>
            <a:r>
              <a:rPr lang="en-GB" sz="2400" b="1" dirty="0" smtClean="0"/>
              <a:t>Punishment Sentences, </a:t>
            </a:r>
          </a:p>
          <a:p>
            <a:r>
              <a:rPr lang="en-GB" sz="2400" b="1" dirty="0" smtClean="0"/>
              <a:t>1674- 1709 vs 1850-1913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42559599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724128" y="1628800"/>
            <a:ext cx="3032616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/>
              <a:t>Sarah </a:t>
            </a:r>
            <a:r>
              <a:rPr lang="en-GB" sz="3200" b="1" dirty="0" err="1" smtClean="0"/>
              <a:t>Durrant</a:t>
            </a:r>
            <a:r>
              <a:rPr lang="en-GB" sz="3200" b="1" dirty="0" smtClean="0"/>
              <a:t>  </a:t>
            </a:r>
            <a:r>
              <a:rPr lang="en-GB" b="1" dirty="0" smtClean="0"/>
              <a:t>Convicted to two years imprisonment at </a:t>
            </a:r>
            <a:r>
              <a:rPr lang="en-GB" b="1" dirty="0" err="1" smtClean="0"/>
              <a:t>Wandsworth</a:t>
            </a:r>
            <a:r>
              <a:rPr lang="en-GB" b="1" dirty="0" smtClean="0"/>
              <a:t> Gaol, for the theft of £2000 worth of banknotes on 9 January 1871.</a:t>
            </a:r>
            <a:endParaRPr lang="en-GB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16632"/>
            <a:ext cx="4816257" cy="6652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75558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208912" cy="634082"/>
          </a:xfrm>
        </p:spPr>
        <p:txBody>
          <a:bodyPr/>
          <a:lstStyle/>
          <a:p>
            <a:r>
              <a:rPr lang="en-GB" sz="2400" b="1" dirty="0"/>
              <a:t>http://hrionline.ac.uk/digipan/ob_pun_treemap_v2.html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442" y="764704"/>
            <a:ext cx="1522512" cy="330051"/>
          </a:xfrm>
        </p:spPr>
        <p:txBody>
          <a:bodyPr/>
          <a:lstStyle/>
          <a:p>
            <a:r>
              <a:rPr lang="en-GB" dirty="0" smtClean="0"/>
              <a:t>1674-1709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12944" y="2653021"/>
            <a:ext cx="1583159" cy="402058"/>
          </a:xfrm>
        </p:spPr>
        <p:txBody>
          <a:bodyPr/>
          <a:lstStyle/>
          <a:p>
            <a:r>
              <a:rPr lang="en-GB" dirty="0" smtClean="0"/>
              <a:t>1900-1913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21" y="1052736"/>
            <a:ext cx="5272976" cy="3602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574" y="2996952"/>
            <a:ext cx="5338529" cy="3647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5652120" y="1052736"/>
            <a:ext cx="39038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The Distribution of </a:t>
            </a:r>
          </a:p>
          <a:p>
            <a:r>
              <a:rPr lang="en-GB" sz="2400" b="1" dirty="0" smtClean="0"/>
              <a:t>Punishment Sentences, </a:t>
            </a:r>
          </a:p>
          <a:p>
            <a:r>
              <a:rPr lang="en-GB" sz="2400" b="1" dirty="0" smtClean="0"/>
              <a:t>1674- 1709 vs 1850-1913</a:t>
            </a:r>
            <a:endParaRPr lang="en-GB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07504" y="5517232"/>
            <a:ext cx="19636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/>
              <a:t>Sarah </a:t>
            </a:r>
            <a:r>
              <a:rPr lang="en-GB" sz="2400" b="1" dirty="0" err="1" smtClean="0"/>
              <a:t>Durrant</a:t>
            </a:r>
            <a:endParaRPr lang="en-GB" sz="2400" b="1" dirty="0"/>
          </a:p>
        </p:txBody>
      </p:sp>
      <p:cxnSp>
        <p:nvCxnSpPr>
          <p:cNvPr id="11" name="Straight Arrow Connector 10"/>
          <p:cNvCxnSpPr>
            <a:stCxn id="10" idx="3"/>
          </p:cNvCxnSpPr>
          <p:nvPr/>
        </p:nvCxnSpPr>
        <p:spPr>
          <a:xfrm flipV="1">
            <a:off x="2071183" y="4221088"/>
            <a:ext cx="3796961" cy="1526977"/>
          </a:xfrm>
          <a:prstGeom prst="straightConnector1">
            <a:avLst/>
          </a:prstGeom>
          <a:ln w="857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48401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en-GB" sz="3600" b="1" dirty="0" smtClean="0"/>
              <a:t>Destinations of </a:t>
            </a:r>
            <a:r>
              <a:rPr lang="en-GB" sz="3600" b="1" dirty="0" err="1" smtClean="0"/>
              <a:t>transportees</a:t>
            </a:r>
            <a:r>
              <a:rPr lang="en-GB" sz="3600" b="1" dirty="0" smtClean="0"/>
              <a:t> by decade </a:t>
            </a:r>
            <a:endParaRPr lang="en-GB" sz="3600" b="1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4" t="8614" r="11847" b="40516"/>
          <a:stretch/>
        </p:blipFill>
        <p:spPr bwMode="auto">
          <a:xfrm>
            <a:off x="338738" y="1052736"/>
            <a:ext cx="8466524" cy="5411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17856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008112"/>
          </a:xfrm>
        </p:spPr>
        <p:txBody>
          <a:bodyPr/>
          <a:lstStyle/>
          <a:p>
            <a:r>
              <a:rPr lang="en-GB" sz="4000" b="1" dirty="0" err="1"/>
              <a:t>Société</a:t>
            </a:r>
            <a:r>
              <a:rPr lang="en-GB" sz="4000" b="1" dirty="0"/>
              <a:t> </a:t>
            </a:r>
            <a:r>
              <a:rPr lang="en-GB" sz="4000" b="1" dirty="0" err="1"/>
              <a:t>Typographique</a:t>
            </a:r>
            <a:r>
              <a:rPr lang="en-GB" sz="4000" b="1" dirty="0"/>
              <a:t> de </a:t>
            </a:r>
            <a:r>
              <a:rPr lang="en-GB" sz="4000" b="1" dirty="0" smtClean="0"/>
              <a:t>Neuchâtel</a:t>
            </a:r>
            <a:r>
              <a:rPr lang="en-GB" sz="4000" b="1" dirty="0"/>
              <a:t/>
            </a:r>
            <a:br>
              <a:rPr lang="en-GB" sz="4000" b="1" dirty="0"/>
            </a:br>
            <a:r>
              <a:rPr lang="en-GB" sz="2800" b="1" dirty="0"/>
              <a:t>http://fbtee.uws.edu.au/stn/interface/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945" b="5710"/>
          <a:stretch/>
        </p:blipFill>
        <p:spPr bwMode="auto">
          <a:xfrm>
            <a:off x="683568" y="1412776"/>
            <a:ext cx="7556860" cy="52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01726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50106"/>
          </a:xfrm>
        </p:spPr>
        <p:txBody>
          <a:bodyPr/>
          <a:lstStyle/>
          <a:p>
            <a:r>
              <a:rPr lang="en-GB" sz="3200" b="1" dirty="0" smtClean="0"/>
              <a:t>Sales destinations for the </a:t>
            </a:r>
            <a:r>
              <a:rPr lang="en-GB" sz="3200" b="1" dirty="0" err="1" smtClean="0"/>
              <a:t>Encyclop</a:t>
            </a:r>
            <a:r>
              <a:rPr lang="en-GB" sz="3200" b="1" dirty="0" err="1"/>
              <a:t>é</a:t>
            </a:r>
            <a:r>
              <a:rPr lang="en-GB" sz="3200" b="1" dirty="0" err="1" smtClean="0"/>
              <a:t>die</a:t>
            </a:r>
            <a:endParaRPr lang="en-GB" sz="3200" b="1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5" t="37062" r="15730" b="4036"/>
          <a:stretch/>
        </p:blipFill>
        <p:spPr bwMode="auto">
          <a:xfrm>
            <a:off x="377266" y="836712"/>
            <a:ext cx="8309534" cy="58555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44847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753469" y="2132856"/>
            <a:ext cx="3032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/>
              <a:t>Questions?</a:t>
            </a:r>
            <a:endParaRPr lang="en-GB" sz="4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16632"/>
            <a:ext cx="4816257" cy="6652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89755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8207" y="1628800"/>
            <a:ext cx="3215085" cy="49518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1477" y="764704"/>
            <a:ext cx="3402097" cy="5239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800" y="260648"/>
            <a:ext cx="3000869" cy="4536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908504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 l="17344" r="18437" b="20000"/>
          <a:stretch>
            <a:fillRect/>
          </a:stretch>
        </p:blipFill>
        <p:spPr bwMode="auto">
          <a:xfrm>
            <a:off x="140012" y="332656"/>
            <a:ext cx="8798464" cy="6165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Oval 2"/>
          <p:cNvSpPr/>
          <p:nvPr/>
        </p:nvSpPr>
        <p:spPr>
          <a:xfrm>
            <a:off x="2339752" y="2780928"/>
            <a:ext cx="2304256" cy="714380"/>
          </a:xfrm>
          <a:prstGeom prst="ellipse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96451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 r="45625" b="27500"/>
          <a:stretch>
            <a:fillRect/>
          </a:stretch>
        </p:blipFill>
        <p:spPr bwMode="auto">
          <a:xfrm>
            <a:off x="428596" y="214290"/>
            <a:ext cx="8286776" cy="6215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Oval 2"/>
          <p:cNvSpPr/>
          <p:nvPr/>
        </p:nvSpPr>
        <p:spPr>
          <a:xfrm>
            <a:off x="2843808" y="1268760"/>
            <a:ext cx="2304256" cy="714380"/>
          </a:xfrm>
          <a:prstGeom prst="ellipse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86556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r="42344" b="20000"/>
          <a:stretch>
            <a:fillRect/>
          </a:stretch>
        </p:blipFill>
        <p:spPr bwMode="auto">
          <a:xfrm>
            <a:off x="395536" y="260648"/>
            <a:ext cx="8146161" cy="6357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Oval 2"/>
          <p:cNvSpPr/>
          <p:nvPr/>
        </p:nvSpPr>
        <p:spPr>
          <a:xfrm>
            <a:off x="5148064" y="5733256"/>
            <a:ext cx="1928826" cy="714380"/>
          </a:xfrm>
          <a:prstGeom prst="ellipse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" name="Straight Connector 4"/>
          <p:cNvCxnSpPr>
            <a:endCxn id="3" idx="1"/>
          </p:cNvCxnSpPr>
          <p:nvPr/>
        </p:nvCxnSpPr>
        <p:spPr>
          <a:xfrm>
            <a:off x="1643042" y="3071810"/>
            <a:ext cx="3787492" cy="2766065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14282" y="2643182"/>
            <a:ext cx="21127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/>
              <a:t>Sarah </a:t>
            </a:r>
            <a:r>
              <a:rPr lang="en-GB" sz="2400" b="1" dirty="0" err="1" smtClean="0"/>
              <a:t>Durrant</a:t>
            </a:r>
            <a:r>
              <a:rPr lang="en-GB" sz="2400" b="1" dirty="0" smtClean="0"/>
              <a:t>, </a:t>
            </a:r>
          </a:p>
          <a:p>
            <a:r>
              <a:rPr lang="en-GB" sz="2400" b="1" dirty="0" smtClean="0"/>
              <a:t>63, widow...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12529270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625475"/>
            <a:ext cx="8343900" cy="5607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0050" y="6381328"/>
            <a:ext cx="75570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/>
              <a:t>Census </a:t>
            </a:r>
            <a:r>
              <a:rPr lang="en-GB" sz="2000" b="1" dirty="0" smtClean="0"/>
              <a:t>enumeration page for </a:t>
            </a:r>
            <a:r>
              <a:rPr lang="en-GB" sz="2000" b="1" dirty="0" err="1" smtClean="0"/>
              <a:t>Wandsworth</a:t>
            </a:r>
            <a:r>
              <a:rPr lang="en-GB" sz="2000" b="1" dirty="0" smtClean="0"/>
              <a:t> </a:t>
            </a:r>
            <a:r>
              <a:rPr lang="en-GB" sz="2000" b="1" dirty="0" smtClean="0"/>
              <a:t>House of Correction, </a:t>
            </a:r>
            <a:r>
              <a:rPr lang="en-GB" sz="2000" b="1" dirty="0" smtClean="0"/>
              <a:t>1871.</a:t>
            </a:r>
            <a:endParaRPr lang="en-GB" sz="2000" b="1" dirty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2267744" y="2492896"/>
            <a:ext cx="792088" cy="432048"/>
          </a:xfrm>
          <a:prstGeom prst="straightConnector1">
            <a:avLst/>
          </a:prstGeom>
          <a:ln w="666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16865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60" y="1115655"/>
            <a:ext cx="8892480" cy="5298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264915" y="586332"/>
            <a:ext cx="2861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No. 1 London Road</a:t>
            </a:r>
            <a:endParaRPr lang="en-GB" sz="2400" b="1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3851920" y="836712"/>
            <a:ext cx="2376264" cy="2736304"/>
          </a:xfrm>
          <a:prstGeom prst="straightConnector1">
            <a:avLst/>
          </a:prstGeom>
          <a:ln w="857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07474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939</TotalTime>
  <Words>417</Words>
  <Application>Microsoft Office PowerPoint</Application>
  <PresentationFormat>On-screen Show (4:3)</PresentationFormat>
  <Paragraphs>70</Paragraphs>
  <Slides>34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ＭＳ Ｐゴシック</vt:lpstr>
      <vt:lpstr>ＭＳ Ｐゴシック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http://hrionline.ac.uk/digipan/ob_pun_treemap_v2.html</vt:lpstr>
      <vt:lpstr>http://hrionline.ac.uk/digipan/ob_pun_treemap_v2.html</vt:lpstr>
      <vt:lpstr>Destinations of transportees by decade </vt:lpstr>
      <vt:lpstr>Société Typographique de Neuchâtel http://fbtee.uws.edu.au/stn/interface/</vt:lpstr>
      <vt:lpstr>Sales destinations for the Encyclopédie</vt:lpstr>
      <vt:lpstr>PowerPoint Presentation</vt:lpstr>
    </vt:vector>
  </TitlesOfParts>
  <Company>RM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humqth</dc:creator>
  <cp:lastModifiedBy>Tim Hitchcock</cp:lastModifiedBy>
  <cp:revision>166</cp:revision>
  <dcterms:created xsi:type="dcterms:W3CDTF">2012-01-17T12:10:14Z</dcterms:created>
  <dcterms:modified xsi:type="dcterms:W3CDTF">2014-11-09T16:25:41Z</dcterms:modified>
</cp:coreProperties>
</file>