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48" r:id="rId2"/>
    <p:sldId id="349" r:id="rId3"/>
    <p:sldId id="351" r:id="rId4"/>
    <p:sldId id="353" r:id="rId5"/>
    <p:sldId id="354" r:id="rId6"/>
    <p:sldId id="350" r:id="rId7"/>
    <p:sldId id="356" r:id="rId8"/>
    <p:sldId id="355" r:id="rId9"/>
    <p:sldId id="358" r:id="rId10"/>
    <p:sldId id="360" r:id="rId11"/>
    <p:sldId id="361" r:id="rId12"/>
    <p:sldId id="362" r:id="rId13"/>
    <p:sldId id="363" r:id="rId14"/>
    <p:sldId id="366" r:id="rId15"/>
    <p:sldId id="320" r:id="rId16"/>
    <p:sldId id="321" r:id="rId17"/>
    <p:sldId id="341" r:id="rId18"/>
    <p:sldId id="377" r:id="rId19"/>
    <p:sldId id="378" r:id="rId20"/>
    <p:sldId id="373" r:id="rId21"/>
    <p:sldId id="379" r:id="rId22"/>
    <p:sldId id="380" r:id="rId23"/>
    <p:sldId id="383" r:id="rId24"/>
    <p:sldId id="413" r:id="rId25"/>
    <p:sldId id="385" r:id="rId26"/>
    <p:sldId id="384" r:id="rId27"/>
    <p:sldId id="276" r:id="rId28"/>
    <p:sldId id="388" r:id="rId29"/>
    <p:sldId id="391" r:id="rId30"/>
    <p:sldId id="374" r:id="rId31"/>
    <p:sldId id="289" r:id="rId32"/>
    <p:sldId id="375" r:id="rId33"/>
    <p:sldId id="404" r:id="rId34"/>
    <p:sldId id="389" r:id="rId35"/>
    <p:sldId id="393" r:id="rId36"/>
    <p:sldId id="405" r:id="rId37"/>
    <p:sldId id="277" r:id="rId38"/>
    <p:sldId id="395" r:id="rId39"/>
    <p:sldId id="406" r:id="rId40"/>
    <p:sldId id="284" r:id="rId41"/>
    <p:sldId id="280" r:id="rId42"/>
    <p:sldId id="279" r:id="rId43"/>
    <p:sldId id="283" r:id="rId44"/>
    <p:sldId id="411" r:id="rId45"/>
    <p:sldId id="410" r:id="rId46"/>
    <p:sldId id="398" r:id="rId47"/>
    <p:sldId id="407" r:id="rId48"/>
    <p:sldId id="403" r:id="rId49"/>
    <p:sldId id="412" r:id="rId50"/>
    <p:sldId id="397" r:id="rId51"/>
    <p:sldId id="265" r:id="rId52"/>
    <p:sldId id="396" r:id="rId53"/>
    <p:sldId id="414" r:id="rId54"/>
    <p:sldId id="400" r:id="rId55"/>
    <p:sldId id="408" r:id="rId56"/>
    <p:sldId id="40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00FFFF"/>
    <a:srgbClr val="33CCFF"/>
    <a:srgbClr val="FF5050"/>
    <a:srgbClr val="9966FF"/>
    <a:srgbClr val="6666FF"/>
    <a:srgbClr val="FF00FF"/>
    <a:srgbClr val="0066FF"/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6633" autoAdjust="0"/>
  </p:normalViewPr>
  <p:slideViewPr>
    <p:cSldViewPr>
      <p:cViewPr varScale="1">
        <p:scale>
          <a:sx n="63" d="100"/>
          <a:sy n="63" d="100"/>
        </p:scale>
        <p:origin x="-158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4.6 % ordinary matter</c:v>
                </c:pt>
                <c:pt idx="1">
                  <c:v>24 % dark matter</c:v>
                </c:pt>
                <c:pt idx="2">
                  <c:v>71.4 % dark energy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4.5999999999999996</c:v>
                </c:pt>
                <c:pt idx="1">
                  <c:v>24</c:v>
                </c:pt>
                <c:pt idx="2">
                  <c:v>71.400000000000006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4.6 % ordinary matter</c:v>
                </c:pt>
                <c:pt idx="1">
                  <c:v>24 % dark matter</c:v>
                </c:pt>
                <c:pt idx="2">
                  <c:v>71.4 % dark energy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4.5999999999999996</c:v>
                </c:pt>
                <c:pt idx="1">
                  <c:v>24</c:v>
                </c:pt>
                <c:pt idx="2">
                  <c:v>71.400000000000006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4.9 % ordinary matter</c:v>
                </c:pt>
                <c:pt idx="1">
                  <c:v>26.8 % dark matter</c:v>
                </c:pt>
                <c:pt idx="2">
                  <c:v>69 % dark energy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4.9000000000000004</c:v>
                </c:pt>
                <c:pt idx="1">
                  <c:v>26.8</c:v>
                </c:pt>
                <c:pt idx="2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C4CF8-30D3-4573-9A9B-63ABB0F6AEC2}" type="datetimeFigureOut">
              <a:rPr lang="en-GB" smtClean="0"/>
              <a:t>05/03/2014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71F45-1C0D-4506-9572-A17D096D2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8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Planck/ESA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80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 image </a:t>
            </a:r>
          </a:p>
          <a:p>
            <a:r>
              <a:rPr lang="es-ES" b="0" dirty="0" err="1" smtClean="0"/>
              <a:t>Credit</a:t>
            </a:r>
            <a:r>
              <a:rPr lang="es-ES" b="0" dirty="0" smtClean="0"/>
              <a:t>: </a:t>
            </a:r>
            <a:r>
              <a:rPr lang="es-ES" dirty="0" smtClean="0"/>
              <a:t>NASA, ESA, Hubble, HPOW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98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Earth</a:t>
            </a:r>
            <a:r>
              <a:rPr lang="en-GB" baseline="0" dirty="0" smtClean="0"/>
              <a:t> image: </a:t>
            </a:r>
            <a:r>
              <a:rPr lang="en-GB" dirty="0" smtClean="0">
                <a:solidFill>
                  <a:srgbClr val="47A3FF"/>
                </a:solidFill>
                <a:latin typeface="Maiandra GD" panose="020E0502030308020204" pitchFamily="34" charset="0"/>
              </a:rPr>
              <a:t>NASA/NOAA/GSFC/</a:t>
            </a:r>
            <a:r>
              <a:rPr lang="en-GB" dirty="0" err="1" smtClean="0">
                <a:solidFill>
                  <a:srgbClr val="47A3FF"/>
                </a:solidFill>
                <a:latin typeface="Maiandra GD" panose="020E0502030308020204" pitchFamily="34" charset="0"/>
              </a:rPr>
              <a:t>Suomi</a:t>
            </a:r>
            <a:r>
              <a:rPr lang="en-GB" dirty="0" smtClean="0">
                <a:solidFill>
                  <a:srgbClr val="47A3FF"/>
                </a:solidFill>
                <a:latin typeface="Maiandra GD" panose="020E0502030308020204" pitchFamily="34" charset="0"/>
              </a:rPr>
              <a:t> NPP/VIIRS/Norman </a:t>
            </a:r>
            <a:r>
              <a:rPr lang="en-GB" dirty="0" err="1" smtClean="0">
                <a:solidFill>
                  <a:srgbClr val="47A3FF"/>
                </a:solidFill>
                <a:latin typeface="Maiandra GD" panose="020E0502030308020204" pitchFamily="34" charset="0"/>
              </a:rPr>
              <a:t>Kuring</a:t>
            </a:r>
            <a:endParaRPr lang="en-GB" dirty="0" smtClean="0">
              <a:solidFill>
                <a:srgbClr val="47A3FF"/>
              </a:solidFill>
              <a:latin typeface="Maiandra GD" panose="020E0502030308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49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Credit: for quasar</a:t>
            </a:r>
            <a:r>
              <a:rPr lang="en-GB" baseline="0" dirty="0" smtClean="0"/>
              <a:t> drawing</a:t>
            </a:r>
            <a:r>
              <a:rPr lang="en-GB" dirty="0" smtClean="0"/>
              <a:t> ESO/M. </a:t>
            </a:r>
            <a:r>
              <a:rPr lang="en-GB" dirty="0" err="1" smtClean="0"/>
              <a:t>Kornmesser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23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Credit</a:t>
            </a:r>
            <a:r>
              <a:rPr lang="es-ES" dirty="0" smtClean="0"/>
              <a:t>: NASA, ESA and A. Nota (</a:t>
            </a:r>
            <a:r>
              <a:rPr lang="es-ES" dirty="0" err="1" smtClean="0"/>
              <a:t>STScI</a:t>
            </a:r>
            <a:r>
              <a:rPr lang="es-ES" dirty="0" smtClean="0"/>
              <a:t>/ESA) </a:t>
            </a:r>
            <a:r>
              <a:rPr lang="es-ES" dirty="0" err="1" smtClean="0"/>
              <a:t>background</a:t>
            </a:r>
            <a:r>
              <a:rPr lang="es-ES" dirty="0" smtClean="0"/>
              <a:t> </a:t>
            </a:r>
            <a:r>
              <a:rPr lang="es-ES" dirty="0" err="1" smtClean="0"/>
              <a:t>image</a:t>
            </a:r>
            <a:endParaRPr lang="es-ES" dirty="0" smtClean="0"/>
          </a:p>
          <a:p>
            <a:r>
              <a:rPr lang="es-ES" dirty="0" err="1" smtClean="0"/>
              <a:t>Plot</a:t>
            </a:r>
            <a:r>
              <a:rPr lang="es-ES" dirty="0" smtClean="0"/>
              <a:t> of </a:t>
            </a:r>
            <a:r>
              <a:rPr lang="es-ES" dirty="0" err="1" smtClean="0"/>
              <a:t>estimated</a:t>
            </a:r>
            <a:r>
              <a:rPr lang="es-ES" dirty="0" smtClean="0"/>
              <a:t> </a:t>
            </a:r>
            <a:r>
              <a:rPr lang="es-ES" dirty="0" err="1" smtClean="0"/>
              <a:t>abundances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chemical</a:t>
            </a:r>
            <a:r>
              <a:rPr lang="es-ES" dirty="0" smtClean="0"/>
              <a:t> </a:t>
            </a:r>
            <a:r>
              <a:rPr lang="es-ES" dirty="0" err="1" smtClean="0"/>
              <a:t>elements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solar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Wikipedia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12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Credit: NASA, ESA, and The Hubble Heritage Team (</a:t>
            </a:r>
            <a:r>
              <a:rPr lang="en-GB" dirty="0" err="1" smtClean="0"/>
              <a:t>STScI</a:t>
            </a:r>
            <a:r>
              <a:rPr lang="en-GB" dirty="0" smtClean="0"/>
              <a:t>/AURA)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210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28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nasa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12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Provenance</a:t>
            </a:r>
            <a:r>
              <a:rPr lang="en-GB" baseline="0" dirty="0" smtClean="0"/>
              <a:t> of plot unknown, apologies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15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12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Provenance</a:t>
            </a:r>
            <a:r>
              <a:rPr lang="en-GB" baseline="0" dirty="0" smtClean="0"/>
              <a:t> of plot unknown, apologies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1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Credit </a:t>
            </a:r>
            <a:r>
              <a:rPr lang="en-GB" dirty="0" smtClean="0"/>
              <a:t>Stephen </a:t>
            </a:r>
            <a:r>
              <a:rPr lang="en-GB" dirty="0" err="1" smtClean="0"/>
              <a:t>Leshin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20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nasaIntensity</a:t>
            </a:r>
            <a:r>
              <a:rPr lang="en-GB" dirty="0" smtClean="0"/>
              <a:t> of CMB radiation measured by various techniques</a:t>
            </a:r>
          </a:p>
          <a:p>
            <a:r>
              <a:rPr lang="en-GB" dirty="0" smtClean="0"/>
              <a:t>Both x and y axes plotted logarithmically</a:t>
            </a:r>
          </a:p>
          <a:p>
            <a:r>
              <a:rPr lang="en-GB" dirty="0" smtClean="0"/>
              <a:t>Shallow slope at LHS is RJ regime</a:t>
            </a:r>
          </a:p>
          <a:p>
            <a:r>
              <a:rPr lang="en-GB" dirty="0" smtClean="0"/>
              <a:t>Steeper slope at shorter </a:t>
            </a:r>
            <a:r>
              <a:rPr lang="en-GB" dirty="0" err="1" smtClean="0"/>
              <a:t>wvelengths</a:t>
            </a:r>
            <a:r>
              <a:rPr lang="en-GB" dirty="0" smtClean="0"/>
              <a:t> is the Wien regime</a:t>
            </a:r>
          </a:p>
          <a:p>
            <a:r>
              <a:rPr lang="en-GB" dirty="0" smtClean="0"/>
              <a:t>Deviation from a perfect black body is less than 50 parts per million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12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nasa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113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COBE science working group / NASA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1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Credit </a:t>
            </a:r>
            <a:r>
              <a:rPr lang="en-GB" dirty="0" err="1" smtClean="0"/>
              <a:t>Fermilab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971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mage credit: Ned Wright's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04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Addison Wesley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418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Addison Wesley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418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Credit </a:t>
            </a:r>
            <a:r>
              <a:rPr lang="en-GB" dirty="0" err="1" smtClean="0"/>
              <a:t>Fermilab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971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ECB7F-2E8D-448E-82B8-AE3923E72541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Apologies, provenance</a:t>
            </a:r>
            <a:r>
              <a:rPr lang="en-GB" altLang="en-US" baseline="0" dirty="0" smtClean="0"/>
              <a:t> of plot unknown</a:t>
            </a:r>
            <a:endParaRPr lang="en-GB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Credit </a:t>
            </a:r>
            <a:r>
              <a:rPr lang="en-GB" dirty="0" err="1" smtClean="0"/>
              <a:t>Fermilab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97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Credit</a:t>
            </a:r>
            <a:r>
              <a:rPr lang="en-GB" b="0" baseline="0" dirty="0" smtClean="0"/>
              <a:t> for background image : Stephen </a:t>
            </a:r>
            <a:r>
              <a:rPr lang="en-GB" b="0" baseline="0" dirty="0" err="1" smtClean="0"/>
              <a:t>Leshin</a:t>
            </a:r>
            <a:r>
              <a:rPr lang="en-GB" b="0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241B-0BDD-4578-9174-E0C2CEA933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7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99FDE-97E3-4031-AEF2-F27986040304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Hinshaw</a:t>
            </a:r>
            <a:r>
              <a:rPr lang="en-GB" dirty="0" smtClean="0"/>
              <a:t> et al </a:t>
            </a:r>
          </a:p>
          <a:p>
            <a:r>
              <a:rPr lang="en-GB" dirty="0" smtClean="0"/>
              <a:t>Final</a:t>
            </a:r>
            <a:r>
              <a:rPr lang="en-GB" baseline="30000" dirty="0" smtClean="0"/>
              <a:t> </a:t>
            </a:r>
            <a:r>
              <a:rPr lang="en-GB" dirty="0" smtClean="0"/>
              <a:t>angular power spectrum</a:t>
            </a:r>
            <a:r>
              <a:rPr lang="en-GB" baseline="0" dirty="0" smtClean="0"/>
              <a:t> from WMAP</a:t>
            </a:r>
            <a:endParaRPr lang="en-GB" dirty="0" smtClean="0"/>
          </a:p>
          <a:p>
            <a:r>
              <a:rPr lang="en-GB" dirty="0" smtClean="0"/>
              <a:t>solid line shows</a:t>
            </a:r>
            <a:r>
              <a:rPr lang="en-GB" baseline="30000" dirty="0" smtClean="0"/>
              <a:t> </a:t>
            </a:r>
            <a:r>
              <a:rPr lang="en-GB" dirty="0" smtClean="0"/>
              <a:t>the best-fit CDM model</a:t>
            </a:r>
            <a:r>
              <a:rPr lang="en-GB" baseline="30000" dirty="0" smtClean="0"/>
              <a:t> </a:t>
            </a:r>
            <a:r>
              <a:rPr lang="en-GB" dirty="0" smtClean="0"/>
              <a:t>from </a:t>
            </a:r>
            <a:r>
              <a:rPr lang="en-GB" dirty="0" err="1" smtClean="0"/>
              <a:t>Spergel</a:t>
            </a:r>
            <a:r>
              <a:rPr lang="en-GB" dirty="0" smtClean="0"/>
              <a:t> et al.</a:t>
            </a:r>
          </a:p>
          <a:p>
            <a:r>
              <a:rPr lang="en-GB" dirty="0" err="1" smtClean="0"/>
              <a:t>gray</a:t>
            </a:r>
            <a:r>
              <a:rPr lang="en-GB" dirty="0" smtClean="0"/>
              <a:t> band</a:t>
            </a:r>
            <a:r>
              <a:rPr lang="en-GB" baseline="30000" dirty="0" smtClean="0"/>
              <a:t> </a:t>
            </a:r>
            <a:r>
              <a:rPr lang="en-GB" dirty="0" smtClean="0"/>
              <a:t>around the model is</a:t>
            </a:r>
            <a:r>
              <a:rPr lang="en-GB" baseline="30000" dirty="0" smtClean="0"/>
              <a:t> </a:t>
            </a:r>
            <a:r>
              <a:rPr lang="en-GB" dirty="0" smtClean="0"/>
              <a:t>the 1 uncertainty</a:t>
            </a:r>
            <a:r>
              <a:rPr lang="en-GB" baseline="30000" dirty="0" smtClean="0"/>
              <a:t> </a:t>
            </a:r>
            <a:r>
              <a:rPr lang="en-GB" dirty="0" smtClean="0"/>
              <a:t>due to cosmic variance</a:t>
            </a:r>
            <a:r>
              <a:rPr lang="en-GB" baseline="30000" dirty="0" smtClean="0"/>
              <a:t> </a:t>
            </a:r>
            <a:r>
              <a:rPr lang="en-GB" dirty="0" smtClean="0"/>
              <a:t>on the cut sky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2601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Hinshaw</a:t>
            </a:r>
            <a:r>
              <a:rPr lang="en-GB" dirty="0" smtClean="0"/>
              <a:t> et 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260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Hu &amp; </a:t>
            </a:r>
            <a:r>
              <a:rPr lang="en-GB" dirty="0" err="1" smtClean="0"/>
              <a:t>Dodelson</a:t>
            </a:r>
            <a:r>
              <a:rPr lang="en-GB" dirty="0" smtClean="0"/>
              <a:t> 2002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0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57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Image credit: NASA/JPL-Caltech/ESA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055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ESA and the Planck Collaboration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83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Credit: NASA / WMAP Science Team</a:t>
            </a:r>
          </a:p>
          <a:p>
            <a:endParaRPr lang="en-GB" dirty="0" smtClean="0"/>
          </a:p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smtClean="0">
                <a:effectLst/>
              </a:rPr>
              <a:t>The WMAP 7-year total-intensity image of the CMB after subtraction of the dipole anisotropy and the radio-source foreground. The intensity range is only 200K </a:t>
            </a:r>
            <a:r>
              <a:rPr lang="en-GB" i="1" dirty="0" err="1" smtClean="0">
                <a:effectLst/>
              </a:rPr>
              <a:t>centered</a:t>
            </a:r>
            <a:r>
              <a:rPr lang="en-GB" i="1" dirty="0" smtClean="0">
                <a:effectLst/>
              </a:rPr>
              <a:t> on the mean brightness T0=2725 K.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009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(Image: NASA/WMAP Science Team)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6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smtClean="0"/>
              <a:t>Credit</a:t>
            </a:r>
            <a:r>
              <a:rPr lang="en-GB" b="0" baseline="0" dirty="0" smtClean="0"/>
              <a:t> for background image : Stephen </a:t>
            </a:r>
            <a:r>
              <a:rPr lang="en-GB" b="0" baseline="0" dirty="0" err="1" smtClean="0"/>
              <a:t>Leshin</a:t>
            </a:r>
            <a:r>
              <a:rPr lang="en-GB" b="0" baseline="0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01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DB16A-D540-4E56-AB30-81E63BB48D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http://space-exploratorium.com/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5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 image: NASA, ESA, G. Illingworth (University of California, Santa Cruz), R. </a:t>
            </a:r>
            <a:r>
              <a:rPr lang="en-GB" dirty="0" err="1" smtClean="0"/>
              <a:t>Bouwens</a:t>
            </a:r>
            <a:r>
              <a:rPr lang="en-GB" dirty="0" smtClean="0"/>
              <a:t> (University of California, Santa Cruz, and Leiden University)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81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APM Galaxy Survey</a:t>
            </a:r>
            <a:r>
              <a:rPr lang="en-GB" baseline="0" dirty="0" smtClean="0"/>
              <a:t> Maddox et 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560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i="0" dirty="0" smtClean="0"/>
              <a:t>Credit: M. Blanton and the Sloan Digital Sky Survey.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71F45-1C0D-4506-9572-A17D096D25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4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C51D-18AB-4F70-BC10-8CD580218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5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defRPr>
            </a:lvl1pPr>
            <a:lvl2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defRPr>
            </a:lvl2pPr>
            <a:lvl3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defRPr>
            </a:lvl3pPr>
            <a:lvl4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defRPr>
            </a:lvl4pPr>
            <a:lvl5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www.esa.int/var/esa/storage/images/esa_multimedia/images/2013/04/planck_cmb_black_background/12645851-5-eng-GB/Planck_CMB_black_backgrou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11470" r="19804" b="11275"/>
          <a:stretch/>
        </p:blipFill>
        <p:spPr bwMode="auto">
          <a:xfrm>
            <a:off x="-844445" y="9000"/>
            <a:ext cx="1083289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9612" y="1018264"/>
            <a:ext cx="6336000" cy="720000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Echoes of the Big Bang</a:t>
            </a:r>
            <a:endParaRPr lang="en-GB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62200" y="4696121"/>
            <a:ext cx="6120000" cy="1044000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GB" cap="small" dirty="0" err="1" smtClean="0">
                <a:solidFill>
                  <a:srgbClr val="FF6600"/>
                </a:solidFill>
              </a:rPr>
              <a:t>Carolin</a:t>
            </a:r>
            <a:r>
              <a:rPr lang="en-GB" cap="small" dirty="0" smtClean="0">
                <a:solidFill>
                  <a:srgbClr val="FF6600"/>
                </a:solidFill>
              </a:rPr>
              <a:t> Crawford</a:t>
            </a:r>
          </a:p>
          <a:p>
            <a:pPr marL="0" indent="0" algn="r">
              <a:buFont typeface="Arial" pitchFamily="34" charset="0"/>
              <a:buNone/>
            </a:pPr>
            <a:r>
              <a:rPr lang="en-GB" cap="small" dirty="0" smtClean="0">
                <a:solidFill>
                  <a:srgbClr val="FF6600"/>
                </a:solidFill>
              </a:rPr>
              <a:t>Gresham Professor of Astronomy </a:t>
            </a:r>
            <a:endParaRPr lang="en-GB" cap="small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1800" y="6400800"/>
            <a:ext cx="1296000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solidFill>
                  <a:srgbClr val="FF6600"/>
                </a:solidFill>
                <a:latin typeface="Maiandra GD" panose="020E0502030308020204" pitchFamily="34" charset="0"/>
              </a:rPr>
              <a:t>NASA, ESA</a:t>
            </a:r>
            <a:endParaRPr lang="en-GB" dirty="0">
              <a:solidFill>
                <a:srgbClr val="FF6600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6" name="Picture 4" descr="The SDSS's 3-dimensional map of galax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22" y="9000"/>
            <a:ext cx="687855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FF6600"/>
                </a:solidFill>
                <a:latin typeface="Maiandra GD" panose="020E0502030308020204" pitchFamily="34" charset="0"/>
              </a:rPr>
              <a:t>SDSS / Blanton </a:t>
            </a:r>
            <a:endParaRPr lang="en-GB" dirty="0">
              <a:solidFill>
                <a:srgbClr val="FF6600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30040" y="685800"/>
            <a:ext cx="1800000" cy="180000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886200" y="4191000"/>
            <a:ext cx="1800000" cy="180000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4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pod.nasa.gov/apod/image/1208/m72_hst_4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Hubbl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79525"/>
            <a:ext cx="5114925" cy="5426075"/>
          </a:xfrm>
          <a:prstGeom prst="rect">
            <a:avLst/>
          </a:prstGeom>
          <a:noFill/>
        </p:spPr>
      </p:pic>
      <p:pic>
        <p:nvPicPr>
          <p:cNvPr id="5" name="Picture 4" descr="hubble's original plo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76200"/>
            <a:ext cx="4317999" cy="25908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aiandra GD" panose="020E0502030308020204" pitchFamily="34" charset="0"/>
              </a:rPr>
              <a:t>NASA/ESA 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266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1.8 billion years </a:t>
            </a:r>
            <a:endParaRPr lang="en-GB" sz="280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apod.nasa.gov/apod/image/1208/m72_hst_4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pod.nasa.gov/apod/image/1201/bluemarbleearth_npp_8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0" y="2375967"/>
            <a:ext cx="4020600" cy="402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 smtClean="0">
                <a:solidFill>
                  <a:srgbClr val="47A3FF"/>
                </a:solidFill>
                <a:latin typeface="Maiandra GD" panose="020E0502030308020204" pitchFamily="34" charset="0"/>
              </a:rPr>
              <a:t>NASA/NOAA/GSFC/</a:t>
            </a:r>
            <a:r>
              <a:rPr lang="en-GB" dirty="0" err="1" smtClean="0">
                <a:solidFill>
                  <a:srgbClr val="47A3FF"/>
                </a:solidFill>
                <a:latin typeface="Maiandra GD" panose="020E0502030308020204" pitchFamily="34" charset="0"/>
              </a:rPr>
              <a:t>Suomi</a:t>
            </a:r>
            <a:r>
              <a:rPr lang="en-GB" dirty="0" smtClean="0">
                <a:solidFill>
                  <a:srgbClr val="47A3FF"/>
                </a:solidFill>
                <a:latin typeface="Maiandra GD" panose="020E0502030308020204" pitchFamily="34" charset="0"/>
              </a:rPr>
              <a:t> NPP/VIIRS/Norman </a:t>
            </a:r>
            <a:r>
              <a:rPr lang="en-GB" dirty="0" err="1" smtClean="0">
                <a:solidFill>
                  <a:srgbClr val="47A3FF"/>
                </a:solidFill>
                <a:latin typeface="Maiandra GD" panose="020E0502030308020204" pitchFamily="34" charset="0"/>
              </a:rPr>
              <a:t>Kuring</a:t>
            </a:r>
            <a:endParaRPr lang="en-GB" dirty="0">
              <a:solidFill>
                <a:srgbClr val="47A3FF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Picture 2" descr="Picture of an exceptional Chondrite Meteor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94124"/>
            <a:ext cx="3467100" cy="24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ubble's original plo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76200"/>
            <a:ext cx="4317999" cy="25908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266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1.8 billion years </a:t>
            </a:r>
            <a:endParaRPr lang="en-GB" sz="280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14400" y="3344333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3-4 billion years</a:t>
            </a:r>
            <a:endParaRPr lang="en-GB" sz="280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DF H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59343"/>
            <a:ext cx="9144000" cy="9176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NASA/ESA/Illingworth et al 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-609600"/>
            <a:ext cx="8534400" cy="55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i="1" dirty="0" smtClean="0"/>
          </a:p>
          <a:p>
            <a:pPr>
              <a:buFont typeface="Arial" pitchFamily="34" charset="0"/>
              <a:buNone/>
            </a:pPr>
            <a:endParaRPr lang="en-GB" i="1" dirty="0" smtClean="0"/>
          </a:p>
          <a:p>
            <a:pPr>
              <a:buFont typeface="Arial" pitchFamily="34" charset="0"/>
              <a:buNone/>
            </a:pPr>
            <a:r>
              <a:rPr lang="en-GB" sz="3600" cap="small" dirty="0" smtClean="0">
                <a:solidFill>
                  <a:srgbClr val="FF6600"/>
                </a:solidFill>
              </a:rPr>
              <a:t>Cosmological principle</a:t>
            </a:r>
          </a:p>
          <a:p>
            <a:pPr lvl="1">
              <a:buFont typeface="Arial" pitchFamily="34" charset="0"/>
              <a:buNone/>
            </a:pPr>
            <a:r>
              <a:rPr lang="en-GB" sz="3200" dirty="0" smtClean="0"/>
              <a:t>The Universe is isotropic and homogeneous</a:t>
            </a:r>
          </a:p>
          <a:p>
            <a:pPr lvl="1" algn="r">
              <a:buNone/>
            </a:pPr>
            <a:r>
              <a:rPr lang="en-GB" sz="3200" i="1" dirty="0" smtClean="0">
                <a:solidFill>
                  <a:srgbClr val="FF9966"/>
                </a:solidFill>
              </a:rPr>
              <a:t>…in </a:t>
            </a:r>
            <a:r>
              <a:rPr lang="en-GB" sz="3200" i="1" dirty="0">
                <a:solidFill>
                  <a:srgbClr val="FF9966"/>
                </a:solidFill>
              </a:rPr>
              <a:t>time as well as space </a:t>
            </a:r>
          </a:p>
          <a:p>
            <a:pPr lvl="1">
              <a:buFont typeface="Arial" pitchFamily="34" charset="0"/>
              <a:buNone/>
            </a:pPr>
            <a:r>
              <a:rPr lang="en-GB" sz="3200" dirty="0" smtClean="0"/>
              <a:t> </a:t>
            </a:r>
          </a:p>
          <a:p>
            <a:pPr>
              <a:buFont typeface="Arial" pitchFamily="34" charset="0"/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Content Placeholder 3" descr="bg1948.jpg"/>
          <p:cNvPicPr>
            <a:picLocks noGrp="1" noChangeAspect="1"/>
          </p:cNvPicPr>
          <p:nvPr>
            <p:ph idx="1"/>
          </p:nvPr>
        </p:nvPicPr>
        <p:blipFill>
          <a:blip r:embed="rId3"/>
          <a:srcRect l="10797" r="6879"/>
          <a:stretch>
            <a:fillRect/>
          </a:stretch>
        </p:blipFill>
        <p:spPr>
          <a:xfrm>
            <a:off x="4495800" y="-76200"/>
            <a:ext cx="4648200" cy="7010400"/>
          </a:xfrm>
        </p:spPr>
      </p:pic>
      <p:pic>
        <p:nvPicPr>
          <p:cNvPr id="7" name="Content Placeholder 3" descr="hoyless.jpg"/>
          <p:cNvPicPr>
            <a:picLocks noChangeAspect="1"/>
          </p:cNvPicPr>
          <p:nvPr/>
        </p:nvPicPr>
        <p:blipFill>
          <a:blip r:embed="rId4"/>
          <a:srcRect l="9589" r="9589"/>
          <a:stretch>
            <a:fillRect/>
          </a:stretch>
        </p:blipFill>
        <p:spPr bwMode="auto">
          <a:xfrm>
            <a:off x="0" y="-85254"/>
            <a:ext cx="4495800" cy="702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" y="838200"/>
            <a:ext cx="3581400" cy="533400"/>
          </a:xfrm>
          <a:prstGeom prst="rect">
            <a:avLst/>
          </a:prstGeom>
          <a:solidFill>
            <a:srgbClr val="FF33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105400" y="1752600"/>
            <a:ext cx="3429000" cy="457200"/>
          </a:xfrm>
          <a:prstGeom prst="rect">
            <a:avLst/>
          </a:prstGeom>
          <a:solidFill>
            <a:srgbClr val="FF33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95800" y="42672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1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apod.nasa.gov/apod/image/1310/NGC5982_LRGB_lesh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8169" r="35522" b="42563"/>
          <a:stretch/>
        </p:blipFill>
        <p:spPr bwMode="auto">
          <a:xfrm>
            <a:off x="3086100" y="2000250"/>
            <a:ext cx="2809733" cy="21574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Users\carolin\Pictures\picture and animations of use\galaxies\ic342.jpg"/>
          <p:cNvPicPr>
            <a:picLocks noChangeAspect="1" noChangeArrowheads="1"/>
          </p:cNvPicPr>
          <p:nvPr/>
        </p:nvPicPr>
        <p:blipFill>
          <a:blip r:embed="rId3" cstate="print"/>
          <a:srcRect l="21167" t="12815" r="23800" b="18836"/>
          <a:stretch>
            <a:fillRect/>
          </a:stretch>
        </p:blipFill>
        <p:spPr bwMode="auto">
          <a:xfrm>
            <a:off x="7467600" y="4771386"/>
            <a:ext cx="1143000" cy="140676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3" descr="E:\Users\carolin\Pictures\picture and animations of use\galaxies\ngc1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748722"/>
            <a:ext cx="1313964" cy="9429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4" descr="E:\Users\carolin\Pictures\picture and animations of use\galaxies\ngc1309friends_hst_f.jpg"/>
          <p:cNvPicPr>
            <a:picLocks noChangeAspect="1" noChangeArrowheads="1"/>
          </p:cNvPicPr>
          <p:nvPr/>
        </p:nvPicPr>
        <p:blipFill>
          <a:blip r:embed="rId5" cstate="print"/>
          <a:srcRect l="13636" t="22727" r="22727" b="13636"/>
          <a:stretch>
            <a:fillRect/>
          </a:stretch>
        </p:blipFill>
        <p:spPr bwMode="auto">
          <a:xfrm>
            <a:off x="4829033" y="3978630"/>
            <a:ext cx="1066800" cy="1066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6" descr="E:\Users\carolin\Pictures\picture and animations of use\galaxies\m96.jpg"/>
          <p:cNvPicPr>
            <a:picLocks noChangeAspect="1" noChangeArrowheads="1"/>
          </p:cNvPicPr>
          <p:nvPr/>
        </p:nvPicPr>
        <p:blipFill rotWithShape="1">
          <a:blip r:embed="rId6" cstate="print"/>
          <a:srcRect l="17582" t="9482" r="18292"/>
          <a:stretch/>
        </p:blipFill>
        <p:spPr bwMode="auto">
          <a:xfrm>
            <a:off x="6477000" y="533400"/>
            <a:ext cx="1326391" cy="179190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7" descr="E:\Users\carolin\Pictures\picture and animations of use\galaxies\m33_hammar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9972" y="5263200"/>
            <a:ext cx="2209800" cy="148889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8" descr="E:\Users\carolin\Pictures\picture and animations of use\galaxies\eso510 HS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902380">
            <a:off x="4377332" y="444845"/>
            <a:ext cx="1591192" cy="8042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9" descr="E:\Users\carolin\Pictures\picture and animations of use\galaxies\m83.jpg"/>
          <p:cNvPicPr>
            <a:picLocks noChangeAspect="1" noChangeArrowheads="1"/>
          </p:cNvPicPr>
          <p:nvPr/>
        </p:nvPicPr>
        <p:blipFill>
          <a:blip r:embed="rId9" cstate="print"/>
          <a:srcRect l="28571" t="13915" r="21429" b="11870"/>
          <a:stretch>
            <a:fillRect/>
          </a:stretch>
        </p:blipFill>
        <p:spPr bwMode="auto">
          <a:xfrm>
            <a:off x="1524000" y="3276600"/>
            <a:ext cx="1066800" cy="1219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10" descr="E:\Users\carolin\Pictures\picture and animations of use\galaxies\ngc1097.jpg"/>
          <p:cNvPicPr>
            <a:picLocks noChangeAspect="1" noChangeArrowheads="1"/>
          </p:cNvPicPr>
          <p:nvPr/>
        </p:nvPicPr>
        <p:blipFill>
          <a:blip r:embed="rId10" cstate="print"/>
          <a:srcRect l="11924" r="20508"/>
          <a:stretch>
            <a:fillRect/>
          </a:stretch>
        </p:blipFill>
        <p:spPr bwMode="auto">
          <a:xfrm>
            <a:off x="2438400" y="4495800"/>
            <a:ext cx="1295400" cy="1224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12" descr="E:\Users\carolin\Pictures\picture and animations of use\galaxies\ngc4414_hubble_herit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115" y="5263200"/>
            <a:ext cx="1558867" cy="11160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http://apod.nasa.gov/apod/image/1310/NGC5982_LRGB_leshi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38404" r="14661" b="27837"/>
          <a:stretch/>
        </p:blipFill>
        <p:spPr bwMode="auto">
          <a:xfrm>
            <a:off x="6164316" y="2774731"/>
            <a:ext cx="1639075" cy="248846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apod.nasa.gov/apod/image/1310/NGC5982_LRGB_leshi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30976" r="66250" b="57261"/>
          <a:stretch/>
        </p:blipFill>
        <p:spPr bwMode="auto">
          <a:xfrm>
            <a:off x="1401548" y="2207171"/>
            <a:ext cx="1684552" cy="8671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9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875 0.07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39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10521 -0.133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66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1354 0.197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98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0.1191 -0.119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-597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021 0.246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3438 -0.12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61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-0.15 0.06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3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-0.0875 0.166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83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0.06997 0.0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36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18628 0.11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6" y="56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12864 -0.062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-3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FFCC"/>
                </a:solidFill>
              </a:rPr>
              <a:t>Radio source number counts</a:t>
            </a:r>
            <a:endParaRPr lang="en-GB" dirty="0">
              <a:solidFill>
                <a:srgbClr val="99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i="1" dirty="0" smtClean="0"/>
              <a:t>Steady State Universe</a:t>
            </a:r>
          </a:p>
          <a:p>
            <a:pPr lvl="1">
              <a:buNone/>
            </a:pPr>
            <a:r>
              <a:rPr lang="en-GB" sz="2400" dirty="0" smtClean="0">
                <a:solidFill>
                  <a:srgbClr val="99FFCC"/>
                </a:solidFill>
              </a:rPr>
              <a:t>Time and place are </a:t>
            </a:r>
            <a:r>
              <a:rPr lang="en-GB" sz="2400" i="1" dirty="0" smtClean="0">
                <a:solidFill>
                  <a:srgbClr val="99FFCC"/>
                </a:solidFill>
              </a:rPr>
              <a:t>unimportant</a:t>
            </a:r>
          </a:p>
          <a:p>
            <a:pPr lvl="1">
              <a:buNone/>
            </a:pPr>
            <a:r>
              <a:rPr lang="en-GB" sz="2400" dirty="0" smtClean="0">
                <a:solidFill>
                  <a:srgbClr val="99FFCC"/>
                </a:solidFill>
              </a:rPr>
              <a:t>The distant Universe </a:t>
            </a:r>
            <a:r>
              <a:rPr lang="en-GB" sz="2400" i="1" dirty="0" smtClean="0">
                <a:solidFill>
                  <a:srgbClr val="99FFCC"/>
                </a:solidFill>
              </a:rPr>
              <a:t>resembles</a:t>
            </a:r>
            <a:r>
              <a:rPr lang="en-GB" sz="2400" dirty="0" smtClean="0">
                <a:solidFill>
                  <a:srgbClr val="99FFCC"/>
                </a:solidFill>
              </a:rPr>
              <a:t> the local</a:t>
            </a:r>
          </a:p>
          <a:p>
            <a:pPr>
              <a:buNone/>
            </a:pPr>
            <a:r>
              <a:rPr lang="en-GB" i="1" dirty="0" smtClean="0"/>
              <a:t>Big Bang Universe</a:t>
            </a:r>
          </a:p>
          <a:p>
            <a:pPr lvl="1">
              <a:buNone/>
            </a:pPr>
            <a:r>
              <a:rPr lang="en-GB" sz="2400" dirty="0" smtClean="0">
                <a:solidFill>
                  <a:srgbClr val="99FFCC"/>
                </a:solidFill>
              </a:rPr>
              <a:t>Time is </a:t>
            </a:r>
            <a:r>
              <a:rPr lang="en-GB" sz="2400" i="1" dirty="0" smtClean="0">
                <a:solidFill>
                  <a:srgbClr val="99FFCC"/>
                </a:solidFill>
              </a:rPr>
              <a:t>important</a:t>
            </a:r>
            <a:r>
              <a:rPr lang="en-GB" sz="2400" dirty="0" smtClean="0">
                <a:solidFill>
                  <a:srgbClr val="99FFCC"/>
                </a:solidFill>
              </a:rPr>
              <a:t>; the Universe changes and evolves</a:t>
            </a:r>
          </a:p>
          <a:p>
            <a:pPr lvl="1">
              <a:buNone/>
            </a:pPr>
            <a:r>
              <a:rPr lang="en-GB" sz="2400" dirty="0" smtClean="0">
                <a:solidFill>
                  <a:srgbClr val="99FFCC"/>
                </a:solidFill>
              </a:rPr>
              <a:t>The distant Universe </a:t>
            </a:r>
            <a:r>
              <a:rPr lang="en-GB" sz="2400" i="1" dirty="0" smtClean="0">
                <a:solidFill>
                  <a:srgbClr val="99FFCC"/>
                </a:solidFill>
              </a:rPr>
              <a:t>is younger </a:t>
            </a:r>
            <a:r>
              <a:rPr lang="en-GB" sz="2400" dirty="0" smtClean="0">
                <a:solidFill>
                  <a:srgbClr val="99FFCC"/>
                </a:solidFill>
              </a:rPr>
              <a:t>than the local</a:t>
            </a:r>
          </a:p>
          <a:p>
            <a:pPr lvl="1">
              <a:buNone/>
            </a:pPr>
            <a:endParaRPr lang="en-GB" sz="2400" dirty="0">
              <a:solidFill>
                <a:srgbClr val="FF9966"/>
              </a:solidFill>
            </a:endParaRPr>
          </a:p>
          <a:p>
            <a:pPr lvl="1">
              <a:buNone/>
            </a:pPr>
            <a:r>
              <a:rPr lang="en-GB" sz="2400" dirty="0" smtClean="0">
                <a:solidFill>
                  <a:srgbClr val="FF9966"/>
                </a:solidFill>
              </a:rPr>
              <a:t>Observed </a:t>
            </a:r>
            <a:r>
              <a:rPr lang="en-GB" sz="2400" i="1" dirty="0" smtClean="0">
                <a:solidFill>
                  <a:srgbClr val="FF9966"/>
                </a:solidFill>
              </a:rPr>
              <a:t>distant</a:t>
            </a:r>
            <a:r>
              <a:rPr lang="en-GB" sz="2400" dirty="0" smtClean="0">
                <a:solidFill>
                  <a:srgbClr val="FF9966"/>
                </a:solidFill>
              </a:rPr>
              <a:t> radio sources as they were in the </a:t>
            </a:r>
            <a:r>
              <a:rPr lang="en-GB" sz="2400" i="1" dirty="0" smtClean="0">
                <a:solidFill>
                  <a:srgbClr val="FF9966"/>
                </a:solidFill>
              </a:rPr>
              <a:t>past</a:t>
            </a:r>
            <a:endParaRPr lang="en-GB" sz="2400" i="1" dirty="0" smtClean="0"/>
          </a:p>
          <a:p>
            <a:pPr algn="ctr">
              <a:buNone/>
            </a:pPr>
            <a:r>
              <a:rPr lang="en-GB" sz="2400" dirty="0" smtClean="0"/>
              <a:t>  count numbers of radio sources at different </a:t>
            </a:r>
            <a:r>
              <a:rPr lang="en-GB" sz="2400" dirty="0" err="1" smtClean="0"/>
              <a:t>brightnesses</a:t>
            </a:r>
            <a:endParaRPr lang="en-GB" dirty="0" smtClean="0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r1968a.jpg"/>
          <p:cNvPicPr>
            <a:picLocks noGrp="1" noChangeAspect="1"/>
          </p:cNvPicPr>
          <p:nvPr>
            <p:ph idx="1"/>
          </p:nvPr>
        </p:nvPicPr>
        <p:blipFill>
          <a:blip r:embed="rId3"/>
          <a:srcRect l="6905"/>
          <a:stretch>
            <a:fillRect/>
          </a:stretch>
        </p:blipFill>
        <p:spPr>
          <a:xfrm>
            <a:off x="4876800" y="2332037"/>
            <a:ext cx="3886200" cy="4525963"/>
          </a:xfrm>
        </p:spPr>
      </p:pic>
      <p:pic>
        <p:nvPicPr>
          <p:cNvPr id="5" name="Picture 4" descr="pr1968.jpg"/>
          <p:cNvPicPr>
            <a:picLocks noChangeAspect="1"/>
          </p:cNvPicPr>
          <p:nvPr/>
        </p:nvPicPr>
        <p:blipFill>
          <a:blip r:embed="rId4"/>
          <a:srcRect l="8965" r="7362"/>
          <a:stretch>
            <a:fillRect/>
          </a:stretch>
        </p:blipFill>
        <p:spPr>
          <a:xfrm>
            <a:off x="457200" y="0"/>
            <a:ext cx="42672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86600" y="762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srgbClr val="99FFCC"/>
                </a:solidFill>
                <a:latin typeface="Maiandra GD" panose="020E0502030308020204" pitchFamily="34" charset="0"/>
              </a:rPr>
              <a:t>Martin Ryle 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99FFCC"/>
              </a:solidFill>
              <a:effectLst/>
              <a:uLnTx/>
              <a:uFillTx/>
              <a:latin typeface="Maiandra GD" panose="020E0502030308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743200"/>
            <a:ext cx="3276600" cy="304800"/>
          </a:xfrm>
          <a:prstGeom prst="rect">
            <a:avLst/>
          </a:prstGeom>
          <a:solidFill>
            <a:srgbClr val="FF3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media-2.web.britannica.com/eb-media/56/20956-004-D02939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8113"/>
            <a:ext cx="1828800" cy="2379863"/>
          </a:xfrm>
          <a:prstGeom prst="rect">
            <a:avLst/>
          </a:prstGeom>
          <a:noFill/>
          <a:ln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3/38/Artist%27s_rendering_ULAS_J1120%2B0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29" y="2705100"/>
            <a:ext cx="6745671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 smtClean="0">
                <a:solidFill>
                  <a:srgbClr val="47A3FF"/>
                </a:solidFill>
                <a:latin typeface="Maiandra GD" panose="020E0502030308020204" pitchFamily="34" charset="0"/>
              </a:rPr>
              <a:t>ESO/M </a:t>
            </a:r>
            <a:r>
              <a:rPr lang="en-GB" dirty="0" err="1" smtClean="0">
                <a:solidFill>
                  <a:srgbClr val="47A3FF"/>
                </a:solidFill>
                <a:latin typeface="Maiandra GD" panose="020E0502030308020204" pitchFamily="34" charset="0"/>
              </a:rPr>
              <a:t>Kornmesser</a:t>
            </a:r>
            <a:endParaRPr lang="en-GB" dirty="0">
              <a:solidFill>
                <a:srgbClr val="47A3FF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Users\carolin\Pictures\picture and animations of use\nebulae\ngc346 wide again.jpg"/>
          <p:cNvPicPr>
            <a:picLocks noChangeAspect="1" noChangeArrowheads="1"/>
          </p:cNvPicPr>
          <p:nvPr/>
        </p:nvPicPr>
        <p:blipFill>
          <a:blip r:embed="rId3"/>
          <a:srcRect l="14765" t="16667" r="13729" b="11111"/>
          <a:stretch>
            <a:fillRect/>
          </a:stretch>
        </p:blipFill>
        <p:spPr bwMode="auto">
          <a:xfrm>
            <a:off x="-19050" y="-304800"/>
            <a:ext cx="9144000" cy="8613913"/>
          </a:xfrm>
          <a:prstGeom prst="rect">
            <a:avLst/>
          </a:prstGeom>
          <a:noFill/>
        </p:spPr>
      </p:pic>
      <p:pic>
        <p:nvPicPr>
          <p:cNvPr id="15362" name="Picture 2" descr="http://upload.wikimedia.org/wikipedia/commons/e/e6/SolarSystemAbundanc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6200"/>
            <a:ext cx="9000000" cy="40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62800" y="6096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64" name="Picture 4" descr="http://phys.colorado.edu/sites/default/files/Gamow_Profile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309868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7000" y="3731400"/>
            <a:ext cx="2340000" cy="360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aiandra GD" panose="020E0502030308020204" pitchFamily="34" charset="0"/>
              </a:rPr>
              <a:t>George Gamow</a:t>
            </a:r>
            <a:endParaRPr lang="en-GB" sz="2400" dirty="0">
              <a:solidFill>
                <a:schemeClr val="accent1">
                  <a:lumMod val="60000"/>
                  <a:lumOff val="40000"/>
                </a:schemeClr>
              </a:solidFill>
              <a:latin typeface="Maiandra GD" panose="020E0502030308020204" pitchFamily="34" charset="0"/>
            </a:endParaRPr>
          </a:p>
        </p:txBody>
      </p:sp>
      <p:pic>
        <p:nvPicPr>
          <p:cNvPr id="11" name="Picture 4" descr="http://www.astroblogs.nl/wp-content/uploads/2012/06/alpher-bethe-gam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89192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0812" y="5715000"/>
            <a:ext cx="7920000" cy="612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The origin of the chemical elements</a:t>
            </a:r>
            <a:endParaRPr lang="en-GB" sz="4000" cap="small" dirty="0">
              <a:solidFill>
                <a:schemeClr val="accent1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1440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6666FF"/>
                </a:solidFill>
                <a:latin typeface="Maiandra GD" panose="020E0502030308020204" pitchFamily="34" charset="0"/>
              </a:rPr>
              <a:t>NASA/ESA/Nota</a:t>
            </a:r>
            <a:endParaRPr lang="en-GB" dirty="0">
              <a:solidFill>
                <a:srgbClr val="6666FF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src.hubblesite.org/hu/db/images/hs-2007-08-a-xlarge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0827"/>
            <a:ext cx="9144000" cy="101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5" descr="wfh.jpeg"/>
          <p:cNvPicPr>
            <a:picLocks noChangeAspect="1"/>
          </p:cNvPicPr>
          <p:nvPr/>
        </p:nvPicPr>
        <p:blipFill rotWithShape="1">
          <a:blip r:embed="rId4"/>
          <a:srcRect b="58954"/>
          <a:stretch/>
        </p:blipFill>
        <p:spPr bwMode="auto">
          <a:xfrm>
            <a:off x="228600" y="1828800"/>
            <a:ext cx="7441121" cy="441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NASA/ESA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  <p:pic>
        <p:nvPicPr>
          <p:cNvPr id="9" name="Picture 2" descr="http://upload.wikimedia.org/wikipedia/commons/e/e6/SolarSystemAbundanc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6200"/>
            <a:ext cx="9000000" cy="40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cap="smal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aiandra GD" panose="020E0502030308020204" pitchFamily="34" charset="0"/>
              </a:rPr>
              <a:t>The Helium problem</a:t>
            </a:r>
            <a:endParaRPr lang="en-GB" sz="4000" cap="small" dirty="0">
              <a:solidFill>
                <a:schemeClr val="accent1">
                  <a:lumMod val="60000"/>
                  <a:lumOff val="40000"/>
                </a:schemeClr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2800" y="533400"/>
            <a:ext cx="1371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7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http://blogs.cccb.org/lab/wp-content/uploads/Blog_Bild3_Ku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9000"/>
            <a:ext cx="9180000" cy="69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cap="small" dirty="0" smtClean="0">
                <a:solidFill>
                  <a:schemeClr val="accent2">
                    <a:lumMod val="75000"/>
                  </a:schemeClr>
                </a:solidFill>
                <a:latin typeface="Maiandra GD" panose="020E0502030308020204" pitchFamily="34" charset="0"/>
              </a:rPr>
              <a:t>The discovery of the </a:t>
            </a:r>
          </a:p>
          <a:p>
            <a:pPr algn="l"/>
            <a:r>
              <a:rPr lang="en-GB" sz="4000" cap="small" dirty="0" smtClean="0">
                <a:solidFill>
                  <a:schemeClr val="accent2">
                    <a:lumMod val="75000"/>
                  </a:schemeClr>
                </a:solidFill>
                <a:latin typeface="Maiandra GD" panose="020E0502030308020204" pitchFamily="34" charset="0"/>
              </a:rPr>
              <a:t>cosmic microwave </a:t>
            </a:r>
          </a:p>
          <a:p>
            <a:pPr algn="l"/>
            <a:r>
              <a:rPr lang="en-GB" sz="4000" cap="small" dirty="0" smtClean="0">
                <a:solidFill>
                  <a:schemeClr val="accent2">
                    <a:lumMod val="75000"/>
                  </a:schemeClr>
                </a:solidFill>
                <a:latin typeface="Maiandra GD" panose="020E0502030308020204" pitchFamily="34" charset="0"/>
              </a:rPr>
              <a:t>background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76800" y="6426200"/>
            <a:ext cx="421200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2400" dirty="0" smtClean="0">
                <a:latin typeface="Maiandra GD" panose="020E0502030308020204" pitchFamily="34" charset="0"/>
              </a:rPr>
              <a:t>Arno Penzias &amp; Robert Wilson </a:t>
            </a:r>
            <a:endParaRPr lang="en-GB" sz="24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apod.nasa.gov/apod/image/1310/NGC5982_LRGB_lesh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3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FFCC99"/>
                </a:solidFill>
                <a:latin typeface="Maiandra GD" panose="020E0502030308020204" pitchFamily="34" charset="0"/>
              </a:rPr>
              <a:t>Stephen </a:t>
            </a:r>
            <a:r>
              <a:rPr lang="en-GB" dirty="0" err="1" smtClean="0">
                <a:solidFill>
                  <a:srgbClr val="FFCC99"/>
                </a:solidFill>
                <a:latin typeface="Maiandra GD" panose="020E0502030308020204" pitchFamily="34" charset="0"/>
              </a:rPr>
              <a:t>Leshin</a:t>
            </a:r>
            <a:endParaRPr lang="en-GB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http://upload.wikimedia.org/wikipedia/commons/thumb/f/f7/Horn_Antenna-in_Holmdel,_New_Jersey.jpeg/1280px-Horn_Antenna-in_Holmdel,_New_Jersey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878"/>
            <a:ext cx="9144000" cy="71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http://www.cv.nrao.edu/course/astr534/images/cmbspectru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8398"/>
          <a:stretch/>
        </p:blipFill>
        <p:spPr bwMode="auto">
          <a:xfrm flipH="1">
            <a:off x="384497" y="228601"/>
            <a:ext cx="8568000" cy="60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334000"/>
            <a:ext cx="8568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Wavelength (cm)</a:t>
            </a:r>
            <a:endParaRPr lang="en-GB" sz="32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60312" y="2412713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aiandra GD" panose="020E0502030308020204" pitchFamily="34" charset="0"/>
              </a:rPr>
              <a:t>Intensity</a:t>
            </a:r>
            <a:endParaRPr lang="en-GB" sz="3200" dirty="0">
              <a:latin typeface="Maiandra GD" panose="020E0502030308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4800600"/>
            <a:ext cx="210274" cy="42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66800" y="4876800"/>
            <a:ext cx="807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aiandra GD" panose="020E0502030308020204" pitchFamily="34" charset="0"/>
              </a:rPr>
              <a:t>0.03              0.3                  3                  30              300</a:t>
            </a:r>
            <a:endParaRPr lang="en-GB" sz="2400" dirty="0">
              <a:latin typeface="Maiandra GD" panose="020E0502030308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2286000"/>
            <a:ext cx="2895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964403" y="4641056"/>
            <a:ext cx="191503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447800" y="457200"/>
            <a:ext cx="35814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638800" y="676198"/>
            <a:ext cx="3055375" cy="3940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97219" y="2879005"/>
            <a:ext cx="399326" cy="53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598913" y="389929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633506" y="413864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astro.virginia.edu/class/whittle/astr553/Topic16/t16_CMB_redshif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942"/>
            <a:ext cx="9144000" cy="621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520000">
            <a:off x="2863791" y="2374858"/>
            <a:ext cx="3345544" cy="6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2520000">
            <a:off x="3001103" y="1544630"/>
            <a:ext cx="702320" cy="3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rot="2520000">
            <a:off x="5233130" y="3443958"/>
            <a:ext cx="702320" cy="3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http://www.astro.virginia.edu/class/whittle/astr553/Topic16/t16_CMB_redshif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38960" r="65833" b="45094"/>
          <a:stretch/>
        </p:blipFill>
        <p:spPr bwMode="auto">
          <a:xfrm>
            <a:off x="2818860" y="1528726"/>
            <a:ext cx="304800" cy="4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13350" y="1503787"/>
            <a:ext cx="2559050" cy="4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92277" y="1387551"/>
            <a:ext cx="838200" cy="1163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2400000">
            <a:off x="5039807" y="2595505"/>
            <a:ext cx="254302" cy="19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rot="2400000">
            <a:off x="5262473" y="2508273"/>
            <a:ext cx="140713" cy="13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http://www.cv.nrao.edu/course/astr534/images/cmbspectru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8398"/>
          <a:stretch/>
        </p:blipFill>
        <p:spPr bwMode="auto">
          <a:xfrm flipH="1">
            <a:off x="384497" y="228601"/>
            <a:ext cx="8568000" cy="60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334000"/>
            <a:ext cx="8568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Wavelength (cm)</a:t>
            </a:r>
            <a:endParaRPr lang="en-GB" sz="32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60312" y="2412713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aiandra GD" panose="020E0502030308020204" pitchFamily="34" charset="0"/>
              </a:rPr>
              <a:t>Intensity</a:t>
            </a:r>
            <a:endParaRPr lang="en-GB" sz="3200" dirty="0">
              <a:latin typeface="Maiandra GD" panose="020E0502030308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4800600"/>
            <a:ext cx="210274" cy="42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66800" y="4876800"/>
            <a:ext cx="807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aiandra GD" panose="020E0502030308020204" pitchFamily="34" charset="0"/>
              </a:rPr>
              <a:t>0.03              0.3                  3                  30              300</a:t>
            </a:r>
            <a:endParaRPr lang="en-GB" sz="2400" dirty="0">
              <a:latin typeface="Maiandra GD" panose="020E0502030308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2286000"/>
            <a:ext cx="2895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964403" y="4641056"/>
            <a:ext cx="191503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447800" y="457200"/>
            <a:ext cx="3810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97219" y="2879005"/>
            <a:ext cx="399326" cy="53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598913" y="389929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633506" y="413864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astro.virginia.edu/class/whittle/astr553/Topic16/t16_CMB_redshif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942"/>
            <a:ext cx="9144000" cy="621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520000">
            <a:off x="2863791" y="2374858"/>
            <a:ext cx="3345544" cy="6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2520000">
            <a:off x="3001103" y="1544630"/>
            <a:ext cx="702320" cy="3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rot="2520000">
            <a:off x="5233130" y="3443958"/>
            <a:ext cx="702320" cy="3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http://www.astro.virginia.edu/class/whittle/astr553/Topic16/t16_CMB_redshif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38960" r="65833" b="45094"/>
          <a:stretch/>
        </p:blipFill>
        <p:spPr bwMode="auto">
          <a:xfrm>
            <a:off x="2818860" y="1528726"/>
            <a:ext cx="304800" cy="4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13350" y="1503787"/>
            <a:ext cx="2559050" cy="4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92277" y="1387551"/>
            <a:ext cx="838200" cy="1163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2400000">
            <a:off x="5039807" y="2595505"/>
            <a:ext cx="254302" cy="19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rot="2400000">
            <a:off x="5262473" y="2508273"/>
            <a:ext cx="140713" cy="13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COBE  </a:t>
            </a:r>
            <a:r>
              <a:rPr lang="en-GB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1989</a:t>
            </a:r>
            <a:endParaRPr lang="en-GB" sz="2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600200"/>
            <a:ext cx="2590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FIRAS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http://scienceblogs.com/startswithabang/files/2010/07/hires_COBE_Sa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558165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http://www.cv.nrao.edu/course/astr534/images/cmbspectru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8398"/>
          <a:stretch/>
        </p:blipFill>
        <p:spPr bwMode="auto">
          <a:xfrm flipH="1">
            <a:off x="384497" y="228601"/>
            <a:ext cx="8568000" cy="60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334000"/>
            <a:ext cx="8568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Wavelength (cm)</a:t>
            </a:r>
            <a:endParaRPr lang="en-GB" sz="32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60312" y="2412713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aiandra GD" panose="020E0502030308020204" pitchFamily="34" charset="0"/>
              </a:rPr>
              <a:t>Intensity</a:t>
            </a:r>
            <a:endParaRPr lang="en-GB" sz="3200" dirty="0">
              <a:latin typeface="Maiandra GD" panose="020E0502030308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4800600"/>
            <a:ext cx="210274" cy="42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66800" y="4876800"/>
            <a:ext cx="807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aiandra GD" panose="020E0502030308020204" pitchFamily="34" charset="0"/>
              </a:rPr>
              <a:t>0.03              0.3                  3                  30              300</a:t>
            </a:r>
            <a:endParaRPr lang="en-GB" sz="2400" dirty="0">
              <a:latin typeface="Maiandra GD" panose="020E0502030308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64403" y="4641056"/>
            <a:ext cx="191503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97219" y="2879005"/>
            <a:ext cx="399326" cy="53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598913" y="389929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633506" y="413864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819400" y="2133600"/>
            <a:ext cx="2667000" cy="2005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0" y="1600200"/>
            <a:ext cx="2590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66FF"/>
                </a:solidFill>
              </a:rPr>
              <a:t>FIRAS</a:t>
            </a:r>
            <a:endParaRPr lang="en-GB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upload.wikimedia.org/wikipedia/commons/thumb/c/cd/Cmbr.svg/2000px-Cmb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" y="9000"/>
            <a:ext cx="855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39484" y="1139125"/>
            <a:ext cx="8896027" cy="449450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80" t="-5428" r="-2492" b="-56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3766" y="1194517"/>
            <a:ext cx="8892000" cy="4428000"/>
          </a:xfrm>
          <a:prstGeom prst="ellipse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http://aether.lbl.gov/www/projects/cobe/COBE_Home/phys_today_cover_big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3"/>
          <a:stretch/>
        </p:blipFill>
        <p:spPr bwMode="auto">
          <a:xfrm>
            <a:off x="-417812" y="934781"/>
            <a:ext cx="10024686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ether.lbl.gov/www/projects/cobe/COBE_Home/phys_today_cover_big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7" b="33242"/>
          <a:stretch/>
        </p:blipFill>
        <p:spPr bwMode="auto">
          <a:xfrm>
            <a:off x="-432619" y="943895"/>
            <a:ext cx="10035691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ether.lbl.gov/www/projects/cobe/COBE_Home/phys_today_cover_big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3"/>
          <a:stretch/>
        </p:blipFill>
        <p:spPr bwMode="auto">
          <a:xfrm>
            <a:off x="-417811" y="855000"/>
            <a:ext cx="998909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4966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4000" dirty="0" smtClean="0">
                <a:solidFill>
                  <a:srgbClr val="0066FF"/>
                </a:solidFill>
              </a:rPr>
              <a:t>Anisotropies</a:t>
            </a:r>
            <a:endParaRPr lang="en-GB" sz="4000" dirty="0">
              <a:solidFill>
                <a:srgbClr val="0066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40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COBE</a:t>
            </a:r>
            <a:endParaRPr lang="en-GB" sz="40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0" y="1600200"/>
            <a:ext cx="25908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 algn="r">
              <a:buNone/>
            </a:pP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DMR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1938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rgbClr val="FF00FF"/>
                </a:solidFill>
              </a:rPr>
              <a:t>Temperature variations = density fluctuations</a:t>
            </a:r>
            <a:endParaRPr lang="en-GB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COBE</a:t>
            </a:r>
            <a:endParaRPr lang="en-GB" sz="40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http://scienceblogs.com/startswithabang/files/2010/07/hires_COBE_Sa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558165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00600" y="2862026"/>
            <a:ext cx="6531655" cy="83820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John Mather   George Smoot</a:t>
            </a:r>
            <a:endParaRPr lang="en-GB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4" descr="http://www.wetenschap24.nl/.imaging/stk/wetenschap/zoom/media/wetenschap/noorderlicht/artikelen/2006/October/30471661/original/3047166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89" y="244522"/>
            <a:ext cx="3766911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480654" y="9000"/>
            <a:ext cx="10105308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9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3043123" cy="2484000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FFCC99"/>
                </a:solidFill>
                <a:latin typeface="Maiandra GD" panose="020E0502030308020204" pitchFamily="34" charset="0"/>
              </a:rPr>
              <a:t>Stephen </a:t>
            </a:r>
            <a:r>
              <a:rPr lang="en-GB" dirty="0" err="1" smtClean="0">
                <a:solidFill>
                  <a:srgbClr val="FFCC99"/>
                </a:solidFill>
                <a:latin typeface="Maiandra GD" panose="020E0502030308020204" pitchFamily="34" charset="0"/>
              </a:rPr>
              <a:t>Leshin</a:t>
            </a:r>
            <a:endParaRPr lang="en-GB" dirty="0">
              <a:latin typeface="Maiandra GD" panose="020E0502030308020204" pitchFamily="34" charset="0"/>
            </a:endParaRPr>
          </a:p>
        </p:txBody>
      </p:sp>
      <p:pic>
        <p:nvPicPr>
          <p:cNvPr id="10" name="Picture 4" descr="hubble's original plo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971800"/>
            <a:ext cx="5587999" cy="33528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92000" y="2895600"/>
            <a:ext cx="2268000" cy="504000"/>
          </a:xfrm>
          <a:prstGeom prst="rect">
            <a:avLst/>
          </a:prstGeom>
          <a:solidFill>
            <a:srgbClr val="000000">
              <a:alpha val="58824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algn="just"/>
            <a:r>
              <a:rPr lang="en-GB" sz="2800" dirty="0" smtClean="0">
                <a:solidFill>
                  <a:srgbClr val="FFCC99"/>
                </a:solidFill>
                <a:latin typeface="Maiandra GD" panose="020E0502030308020204" pitchFamily="34" charset="0"/>
              </a:rPr>
              <a:t>Edwin </a:t>
            </a:r>
            <a:r>
              <a:rPr lang="en-GB" sz="2400" dirty="0" smtClean="0">
                <a:solidFill>
                  <a:srgbClr val="FFCC99"/>
                </a:solidFill>
                <a:latin typeface="Maiandra GD" panose="020E0502030308020204" pitchFamily="34" charset="0"/>
              </a:rPr>
              <a:t>Hubble</a:t>
            </a:r>
            <a:endParaRPr lang="en-GB" sz="28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55" y="-9000"/>
            <a:ext cx="65460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443163">
            <a:off x="4948898" y="5136478"/>
            <a:ext cx="914400" cy="2475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-Point Star 7"/>
          <p:cNvSpPr/>
          <p:nvPr/>
        </p:nvSpPr>
        <p:spPr>
          <a:xfrm>
            <a:off x="4004400" y="5071200"/>
            <a:ext cx="720000" cy="720000"/>
          </a:xfrm>
          <a:prstGeom prst="star7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8" t="4669" r="3504" b="89645"/>
          <a:stretch/>
        </p:blipFill>
        <p:spPr bwMode="auto">
          <a:xfrm>
            <a:off x="5943600" y="74377"/>
            <a:ext cx="1752600" cy="3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7744"/>
          <a:stretch/>
        </p:blipFill>
        <p:spPr bwMode="auto">
          <a:xfrm rot="21000000">
            <a:off x="4405711" y="4257352"/>
            <a:ext cx="2822483" cy="1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5962389" y="4250673"/>
            <a:ext cx="1576726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6606059" y="4041675"/>
            <a:ext cx="705457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7744"/>
          <a:stretch/>
        </p:blipFill>
        <p:spPr bwMode="auto">
          <a:xfrm rot="21240000">
            <a:off x="4558112" y="4566608"/>
            <a:ext cx="2822483" cy="18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6114789" y="4591764"/>
            <a:ext cx="1576726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580000">
            <a:off x="4360870" y="3691569"/>
            <a:ext cx="2822483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6" t="70556" r="8250" b="28094"/>
          <a:stretch/>
        </p:blipFill>
        <p:spPr bwMode="auto">
          <a:xfrm rot="20940000">
            <a:off x="5357697" y="3951390"/>
            <a:ext cx="1719024" cy="1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6" t="70556" r="8249" b="28118"/>
          <a:stretch/>
        </p:blipFill>
        <p:spPr bwMode="auto">
          <a:xfrm rot="20220000">
            <a:off x="5051883" y="2755888"/>
            <a:ext cx="2019186" cy="3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580000">
            <a:off x="4379921" y="3748719"/>
            <a:ext cx="2822483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220000">
            <a:off x="4275811" y="3700524"/>
            <a:ext cx="1484148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220000">
            <a:off x="4199611" y="3460494"/>
            <a:ext cx="1484148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19800000">
            <a:off x="3967234" y="3180061"/>
            <a:ext cx="1624920" cy="1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6" t="70556" r="8249" b="28118"/>
          <a:stretch/>
        </p:blipFill>
        <p:spPr bwMode="auto">
          <a:xfrm rot="19740000">
            <a:off x="5240999" y="2347359"/>
            <a:ext cx="1524422" cy="3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 rot="20940000">
            <a:off x="4403338" y="4207508"/>
            <a:ext cx="914400" cy="14288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286774" y="4988599"/>
            <a:ext cx="2982529" cy="112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660000">
            <a:off x="6270258" y="5719933"/>
            <a:ext cx="1576726" cy="1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  <a:latin typeface="Maiandra GD" panose="020E0502030308020204" pitchFamily="34" charset="0"/>
              </a:rPr>
              <a:t>Fermilab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6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8" grpId="2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</a:rPr>
              <a:t>The </a:t>
            </a:r>
            <a:r>
              <a:rPr lang="en-GB" sz="4000" i="1" dirty="0" smtClean="0">
                <a:solidFill>
                  <a:schemeClr val="bg1"/>
                </a:solidFill>
              </a:rPr>
              <a:t>flatness</a:t>
            </a:r>
            <a:r>
              <a:rPr lang="en-GB" sz="4000" dirty="0" smtClean="0">
                <a:solidFill>
                  <a:schemeClr val="bg1"/>
                </a:solidFill>
              </a:rPr>
              <a:t> problem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http://scienceblogs.com/startswithabang/files/2012/07/Inflation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9" t="53072" r="1219" b="1203"/>
          <a:stretch/>
        </p:blipFill>
        <p:spPr bwMode="auto">
          <a:xfrm>
            <a:off x="6547800" y="426180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cienceblogs.com/startswithabang/files/2012/07/Inflation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52943" r="53659" b="1332"/>
          <a:stretch/>
        </p:blipFill>
        <p:spPr bwMode="auto">
          <a:xfrm>
            <a:off x="4191000" y="3124200"/>
            <a:ext cx="2520000" cy="25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cienceblogs.com/startswithabang/files/2012/07/Inflation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1203" r="1355" b="53072"/>
          <a:stretch/>
        </p:blipFill>
        <p:spPr bwMode="auto">
          <a:xfrm>
            <a:off x="1981200" y="1981195"/>
            <a:ext cx="2520000" cy="25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cienceblogs.com/startswithabang/files/2012/07/Inflation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1203" r="53659" b="53072"/>
          <a:stretch/>
        </p:blipFill>
        <p:spPr bwMode="auto">
          <a:xfrm>
            <a:off x="63000" y="76195"/>
            <a:ext cx="2520000" cy="25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9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cap="small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The </a:t>
            </a:r>
            <a:r>
              <a:rPr lang="en-GB" sz="4000" i="1" cap="small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horizon</a:t>
            </a:r>
            <a:r>
              <a:rPr lang="en-GB" sz="4000" cap="small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 problem</a:t>
            </a:r>
            <a:endParaRPr lang="en-GB" sz="4000" cap="small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026" name="Picture 2" descr="http://cse.ssl.berkeley.edu/bmendez/ay10/2002/notes/pics/bt2lf2212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"/>
          <a:stretch/>
        </p:blipFill>
        <p:spPr bwMode="auto">
          <a:xfrm>
            <a:off x="180000" y="1370535"/>
            <a:ext cx="8784000" cy="41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Addison Wesley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200" y="1905000"/>
            <a:ext cx="2667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cap="small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The </a:t>
            </a:r>
            <a:r>
              <a:rPr lang="en-GB" sz="4000" i="1" cap="small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horizon</a:t>
            </a:r>
            <a:r>
              <a:rPr lang="en-GB" sz="4000" cap="small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 problem</a:t>
            </a:r>
            <a:endParaRPr lang="en-GB" sz="4000" cap="small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028" name="Picture 4" descr="http://cse.ssl.berkeley.edu/bmendez/ay10/2002/notes/pics/bt2lf2213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1430344" y="1176600"/>
            <a:ext cx="6283313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Addison Wesley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55" y="-9000"/>
            <a:ext cx="65460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8" t="4669" r="3504" b="89645"/>
          <a:stretch/>
        </p:blipFill>
        <p:spPr bwMode="auto">
          <a:xfrm>
            <a:off x="5943600" y="74377"/>
            <a:ext cx="1752600" cy="3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7744"/>
          <a:stretch/>
        </p:blipFill>
        <p:spPr bwMode="auto">
          <a:xfrm rot="21000000">
            <a:off x="4405711" y="4257352"/>
            <a:ext cx="2822483" cy="1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5962389" y="4250673"/>
            <a:ext cx="1576726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6606059" y="4041675"/>
            <a:ext cx="705457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7744"/>
          <a:stretch/>
        </p:blipFill>
        <p:spPr bwMode="auto">
          <a:xfrm rot="21240000">
            <a:off x="4558112" y="4566608"/>
            <a:ext cx="2822483" cy="1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6114789" y="4591764"/>
            <a:ext cx="1576726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580000">
            <a:off x="4360870" y="3691569"/>
            <a:ext cx="2822483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6" t="70556" r="8250" b="28094"/>
          <a:stretch/>
        </p:blipFill>
        <p:spPr bwMode="auto">
          <a:xfrm rot="20940000">
            <a:off x="5357697" y="3951390"/>
            <a:ext cx="1719024" cy="1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6" t="70556" r="8249" b="28118"/>
          <a:stretch/>
        </p:blipFill>
        <p:spPr bwMode="auto">
          <a:xfrm rot="20220000">
            <a:off x="5051883" y="2755888"/>
            <a:ext cx="2019186" cy="3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580000">
            <a:off x="4379921" y="3748719"/>
            <a:ext cx="2822483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220000">
            <a:off x="4275811" y="3700524"/>
            <a:ext cx="1484148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220000">
            <a:off x="4199611" y="3460494"/>
            <a:ext cx="1484148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19800000">
            <a:off x="3967234" y="3180061"/>
            <a:ext cx="1624920" cy="1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6" t="70556" r="8249" b="28118"/>
          <a:stretch/>
        </p:blipFill>
        <p:spPr bwMode="auto">
          <a:xfrm rot="19740000">
            <a:off x="5240999" y="2347359"/>
            <a:ext cx="1524422" cy="3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0940000">
            <a:off x="4403338" y="4207508"/>
            <a:ext cx="914400" cy="14288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 rot="19500000">
            <a:off x="3954086" y="2786035"/>
            <a:ext cx="1008000" cy="19515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44531" y="1105048"/>
            <a:ext cx="2496065" cy="229835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18840000">
            <a:off x="3533785" y="2007152"/>
            <a:ext cx="1008000" cy="19515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 rot="19740000">
            <a:off x="4017455" y="3072619"/>
            <a:ext cx="1462528" cy="13902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660000">
            <a:off x="6270258" y="5719933"/>
            <a:ext cx="1576726" cy="1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  <a:latin typeface="Maiandra GD" panose="020E0502030308020204" pitchFamily="34" charset="0"/>
              </a:rPr>
              <a:t>Fermilab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Flowchart: Manual Operation 6"/>
          <p:cNvSpPr/>
          <p:nvPr/>
        </p:nvSpPr>
        <p:spPr>
          <a:xfrm rot="3833559">
            <a:off x="3766933" y="2060240"/>
            <a:ext cx="4240117" cy="3638107"/>
          </a:xfrm>
          <a:prstGeom prst="flowChartManualOperation">
            <a:avLst/>
          </a:prstGeom>
          <a:solidFill>
            <a:srgbClr val="00CC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9458" y="3609419"/>
            <a:ext cx="2200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Radiation-dominated era</a:t>
            </a:r>
            <a:endParaRPr lang="en-GB" sz="24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rot="18960000">
            <a:off x="4947064" y="1057485"/>
            <a:ext cx="864000" cy="195158"/>
          </a:xfrm>
          <a:prstGeom prst="rect">
            <a:avLst/>
          </a:prstGeom>
          <a:solidFill>
            <a:srgbClr val="6666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CMBR</a:t>
            </a:r>
            <a:endParaRPr lang="en-GB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36" name="Flowchart: Manual Operation 35"/>
          <p:cNvSpPr/>
          <p:nvPr/>
        </p:nvSpPr>
        <p:spPr>
          <a:xfrm rot="2820000">
            <a:off x="4661979" y="-24864"/>
            <a:ext cx="559411" cy="3638107"/>
          </a:xfrm>
          <a:prstGeom prst="flowChartManualOperation">
            <a:avLst/>
          </a:prstGeom>
          <a:solidFill>
            <a:srgbClr val="66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8" grpId="0" animBg="1"/>
      <p:bldP spid="29" grpId="0" animBg="1"/>
      <p:bldP spid="30" grpId="0" animBg="1"/>
      <p:bldP spid="30" grpId="1" animBg="1"/>
      <p:bldP spid="7" grpId="0" animBg="1"/>
      <p:bldP spid="8" grpId="0"/>
      <p:bldP spid="34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cloudcm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-74613"/>
            <a:ext cx="7345362" cy="6932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4572000"/>
            <a:ext cx="1828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71600" y="5943600"/>
            <a:ext cx="3276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9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55" y="-9000"/>
            <a:ext cx="65460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8" t="4669" r="3504" b="89645"/>
          <a:stretch/>
        </p:blipFill>
        <p:spPr bwMode="auto">
          <a:xfrm>
            <a:off x="5943600" y="74377"/>
            <a:ext cx="1752600" cy="3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7744"/>
          <a:stretch/>
        </p:blipFill>
        <p:spPr bwMode="auto">
          <a:xfrm rot="21000000">
            <a:off x="4405711" y="4257352"/>
            <a:ext cx="2822483" cy="1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5962389" y="4250673"/>
            <a:ext cx="1576726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6606059" y="4041675"/>
            <a:ext cx="705457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7744"/>
          <a:stretch/>
        </p:blipFill>
        <p:spPr bwMode="auto">
          <a:xfrm rot="21240000">
            <a:off x="4558112" y="4566608"/>
            <a:ext cx="2822483" cy="1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21000000">
            <a:off x="6114789" y="4591764"/>
            <a:ext cx="1576726" cy="1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580000">
            <a:off x="4360870" y="3691569"/>
            <a:ext cx="2822483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6" t="70556" r="8250" b="28094"/>
          <a:stretch/>
        </p:blipFill>
        <p:spPr bwMode="auto">
          <a:xfrm rot="20940000">
            <a:off x="5357697" y="3951390"/>
            <a:ext cx="1719024" cy="1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6" t="70556" r="8249" b="28118"/>
          <a:stretch/>
        </p:blipFill>
        <p:spPr bwMode="auto">
          <a:xfrm rot="20220000">
            <a:off x="5051883" y="2755888"/>
            <a:ext cx="2019186" cy="3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580000">
            <a:off x="4379921" y="3748719"/>
            <a:ext cx="2822483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220000">
            <a:off x="4275811" y="3700524"/>
            <a:ext cx="1484148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20220000">
            <a:off x="4199611" y="3460494"/>
            <a:ext cx="1484148" cy="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4" t="70556" r="8250" b="28006"/>
          <a:stretch/>
        </p:blipFill>
        <p:spPr bwMode="auto">
          <a:xfrm rot="19800000">
            <a:off x="3967234" y="3180061"/>
            <a:ext cx="1624920" cy="1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6" t="70556" r="8249" b="28118"/>
          <a:stretch/>
        </p:blipFill>
        <p:spPr bwMode="auto">
          <a:xfrm rot="19740000">
            <a:off x="5240999" y="2347359"/>
            <a:ext cx="1524422" cy="3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3244531" y="1105048"/>
            <a:ext cx="2496065" cy="229835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ircamera.as.arizona.edu/NatSci102/NatSci102/images/historyofunive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3" t="70556" r="8251" b="28206"/>
          <a:stretch/>
        </p:blipFill>
        <p:spPr bwMode="auto">
          <a:xfrm rot="660000">
            <a:off x="6270258" y="5719933"/>
            <a:ext cx="1576726" cy="1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  <a:latin typeface="Maiandra GD" panose="020E0502030308020204" pitchFamily="34" charset="0"/>
              </a:rPr>
              <a:t>Fermilab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Flowchart: Manual Operation 6"/>
          <p:cNvSpPr/>
          <p:nvPr/>
        </p:nvSpPr>
        <p:spPr>
          <a:xfrm rot="3833559">
            <a:off x="3766933" y="2060240"/>
            <a:ext cx="4240117" cy="3638107"/>
          </a:xfrm>
          <a:prstGeom prst="flowChartManualOperation">
            <a:avLst/>
          </a:prstGeom>
          <a:solidFill>
            <a:srgbClr val="00CC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9458" y="3609419"/>
            <a:ext cx="2200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Radiation-dominated era</a:t>
            </a:r>
            <a:endParaRPr lang="en-GB" sz="24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rot="18960000">
            <a:off x="4947064" y="1057485"/>
            <a:ext cx="864000" cy="195158"/>
          </a:xfrm>
          <a:prstGeom prst="rect">
            <a:avLst/>
          </a:prstGeom>
          <a:solidFill>
            <a:srgbClr val="6666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CMBR</a:t>
            </a:r>
            <a:endParaRPr lang="en-GB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36" name="Flowchart: Manual Operation 35"/>
          <p:cNvSpPr/>
          <p:nvPr/>
        </p:nvSpPr>
        <p:spPr>
          <a:xfrm rot="2820000">
            <a:off x="4661979" y="-24864"/>
            <a:ext cx="559411" cy="3638107"/>
          </a:xfrm>
          <a:prstGeom prst="flowChartManualOperation">
            <a:avLst/>
          </a:prstGeom>
          <a:solidFill>
            <a:srgbClr val="66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33" name="Flowchart: Manual Operation 32"/>
          <p:cNvSpPr/>
          <p:nvPr/>
        </p:nvSpPr>
        <p:spPr>
          <a:xfrm rot="3213759">
            <a:off x="4715206" y="245587"/>
            <a:ext cx="978882" cy="3638107"/>
          </a:xfrm>
          <a:prstGeom prst="flowChartManualOperation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5000" y="1155064"/>
            <a:ext cx="3257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F0"/>
                </a:solidFill>
                <a:latin typeface="Maiandra GD" panose="020E0502030308020204" pitchFamily="34" charset="0"/>
              </a:rPr>
              <a:t>baryon-radiation fluid</a:t>
            </a:r>
            <a:endParaRPr lang="en-GB" sz="2400" dirty="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1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6" grpId="0" animBg="1"/>
      <p:bldP spid="33" grpId="0" animBg="1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http://aether.lbl.gov/www/projects/cobe/COBE_Home/phys_today_cover_bi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3"/>
          <a:stretch/>
        </p:blipFill>
        <p:spPr bwMode="auto">
          <a:xfrm>
            <a:off x="-417811" y="685800"/>
            <a:ext cx="998909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38" y="556260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FF00FF"/>
                </a:solidFill>
              </a:rPr>
              <a:t>Temperature variations = density fluctuations</a:t>
            </a:r>
            <a:endParaRPr lang="en-GB" sz="2800" dirty="0">
              <a:solidFill>
                <a:srgbClr val="FF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4038600" cy="58213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u="sng" dirty="0" smtClean="0">
                <a:solidFill>
                  <a:srgbClr val="00B0F0"/>
                </a:solidFill>
                <a:latin typeface="Maiandra GD" panose="020E0502030308020204" pitchFamily="34" charset="0"/>
              </a:rPr>
              <a:t>ordinary matter</a:t>
            </a:r>
            <a:r>
              <a:rPr lang="en-US" altLang="en-US" sz="2800" dirty="0" smtClean="0">
                <a:solidFill>
                  <a:srgbClr val="00B0F0"/>
                </a:solidFill>
                <a:latin typeface="Maiandra GD" panose="020E0502030308020204" pitchFamily="34" charset="0"/>
              </a:rPr>
              <a:t> pulls together under </a:t>
            </a:r>
            <a:r>
              <a:rPr lang="en-US" altLang="en-US" sz="2800" i="1" dirty="0" smtClean="0">
                <a:solidFill>
                  <a:srgbClr val="00B0F0"/>
                </a:solidFill>
                <a:latin typeface="Maiandra GD" panose="020E0502030308020204" pitchFamily="34" charset="0"/>
              </a:rPr>
              <a:t>gravity</a:t>
            </a:r>
          </a:p>
          <a:p>
            <a:pPr>
              <a:buFontTx/>
              <a:buNone/>
            </a:pPr>
            <a:r>
              <a:rPr lang="en-US" altLang="en-US" sz="2800" i="1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radiation pressure </a:t>
            </a:r>
            <a:r>
              <a:rPr lang="en-US" altLang="en-US" sz="2800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of </a:t>
            </a:r>
            <a:r>
              <a:rPr lang="en-US" altLang="en-US" sz="2800" u="sng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photons</a:t>
            </a:r>
            <a:r>
              <a:rPr lang="en-US" altLang="en-US" sz="2800" i="1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 </a:t>
            </a:r>
            <a:r>
              <a:rPr lang="en-US" altLang="en-US" sz="2800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pushes outwards</a:t>
            </a:r>
          </a:p>
          <a:p>
            <a:pPr>
              <a:buFontTx/>
              <a:buNone/>
            </a:pPr>
            <a:endParaRPr lang="en-US" altLang="en-US" sz="2800" dirty="0">
              <a:solidFill>
                <a:srgbClr val="00CC99"/>
              </a:solidFill>
              <a:latin typeface="Maiandra GD" panose="020E0502030308020204" pitchFamily="34" charset="0"/>
            </a:endParaRPr>
          </a:p>
          <a:p>
            <a:pPr>
              <a:buFontTx/>
              <a:buNone/>
            </a:pPr>
            <a:r>
              <a:rPr lang="en-US" altLang="en-US" sz="2800" u="sng" dirty="0">
                <a:solidFill>
                  <a:srgbClr val="9966FF"/>
                </a:solidFill>
                <a:latin typeface="Maiandra GD" panose="020E0502030308020204" pitchFamily="34" charset="0"/>
              </a:rPr>
              <a:t>d</a:t>
            </a:r>
            <a:r>
              <a:rPr lang="en-US" altLang="en-US" sz="2800" u="sng" dirty="0" smtClean="0">
                <a:solidFill>
                  <a:srgbClr val="9966FF"/>
                </a:solidFill>
                <a:latin typeface="Maiandra GD" panose="020E0502030308020204" pitchFamily="34" charset="0"/>
              </a:rPr>
              <a:t>ark matter</a:t>
            </a:r>
            <a:r>
              <a:rPr lang="en-US" altLang="en-US" sz="2800" dirty="0" smtClean="0">
                <a:solidFill>
                  <a:srgbClr val="9966FF"/>
                </a:solidFill>
                <a:latin typeface="Maiandra GD" panose="020E0502030308020204" pitchFamily="34" charset="0"/>
              </a:rPr>
              <a:t> clusters under gravity </a:t>
            </a:r>
          </a:p>
          <a:p>
            <a:pPr>
              <a:buFontTx/>
              <a:buNone/>
            </a:pPr>
            <a:endParaRPr lang="en-US" altLang="en-US" sz="2800" dirty="0" smtClean="0">
              <a:solidFill>
                <a:srgbClr val="9966FF"/>
              </a:solidFill>
              <a:latin typeface="Maiandra GD" panose="020E0502030308020204" pitchFamily="34" charset="0"/>
            </a:endParaRPr>
          </a:p>
        </p:txBody>
      </p:sp>
      <p:pic>
        <p:nvPicPr>
          <p:cNvPr id="45063" name="Picture 7" descr="whuosc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59773" r="4478"/>
          <a:stretch/>
        </p:blipFill>
        <p:spPr>
          <a:xfrm>
            <a:off x="3733800" y="1692300"/>
            <a:ext cx="5257800" cy="295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808038" y="625633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W Hu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4800600"/>
            <a:ext cx="8534400" cy="14557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US" altLang="en-US" sz="2800" dirty="0" smtClean="0">
              <a:solidFill>
                <a:srgbClr val="9966FF"/>
              </a:solidFill>
              <a:latin typeface="Maiandra GD" panose="020E0502030308020204" pitchFamily="34" charset="0"/>
            </a:endParaRPr>
          </a:p>
          <a:p>
            <a:pPr algn="ctr"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the ordinary (baryonic) matter bounces to create </a:t>
            </a:r>
            <a:r>
              <a:rPr lang="en-US" altLang="en-US" sz="2800" i="1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oscillations </a:t>
            </a:r>
            <a:r>
              <a:rPr lang="en-US" altLang="en-US" sz="2800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in the density</a:t>
            </a:r>
            <a:endParaRPr lang="en-US" altLang="en-US" sz="2800" i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http://aether.lbl.gov/www/projects/cobe/COBE_Home/phys_today_cover_bi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3"/>
          <a:stretch/>
        </p:blipFill>
        <p:spPr bwMode="auto">
          <a:xfrm>
            <a:off x="-417811" y="685800"/>
            <a:ext cx="998909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38" y="556260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FF00FF"/>
                </a:solidFill>
              </a:rPr>
              <a:t>Temperature variations = density fluctuations</a:t>
            </a:r>
            <a:endParaRPr lang="en-GB" sz="2800" dirty="0">
              <a:solidFill>
                <a:srgbClr val="FF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480654" y="9000"/>
            <a:ext cx="10105308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457201" y="533400"/>
            <a:ext cx="4176000" cy="1481466"/>
          </a:xfrm>
          <a:custGeom>
            <a:avLst/>
            <a:gdLst>
              <a:gd name="connsiteX0" fmla="*/ 0 w 5768788"/>
              <a:gd name="connsiteY0" fmla="*/ 739598 h 1490850"/>
              <a:gd name="connsiteX1" fmla="*/ 726141 w 5768788"/>
              <a:gd name="connsiteY1" fmla="*/ 1465739 h 1490850"/>
              <a:gd name="connsiteX2" fmla="*/ 1452283 w 5768788"/>
              <a:gd name="connsiteY2" fmla="*/ 10 h 1490850"/>
              <a:gd name="connsiteX3" fmla="*/ 2178424 w 5768788"/>
              <a:gd name="connsiteY3" fmla="*/ 1465739 h 1490850"/>
              <a:gd name="connsiteX4" fmla="*/ 2877671 w 5768788"/>
              <a:gd name="connsiteY4" fmla="*/ 10 h 1490850"/>
              <a:gd name="connsiteX5" fmla="*/ 3603812 w 5768788"/>
              <a:gd name="connsiteY5" fmla="*/ 1438845 h 1490850"/>
              <a:gd name="connsiteX6" fmla="*/ 4329953 w 5768788"/>
              <a:gd name="connsiteY6" fmla="*/ 13457 h 1490850"/>
              <a:gd name="connsiteX7" fmla="*/ 5042647 w 5768788"/>
              <a:gd name="connsiteY7" fmla="*/ 1479186 h 1490850"/>
              <a:gd name="connsiteX8" fmla="*/ 5768788 w 5768788"/>
              <a:gd name="connsiteY8" fmla="*/ 739598 h 1490850"/>
              <a:gd name="connsiteX9" fmla="*/ 5768788 w 5768788"/>
              <a:gd name="connsiteY9" fmla="*/ 739598 h 1490850"/>
              <a:gd name="connsiteX0" fmla="*/ 0 w 5499847"/>
              <a:gd name="connsiteY0" fmla="*/ 739598 h 1490850"/>
              <a:gd name="connsiteX1" fmla="*/ 457200 w 5499847"/>
              <a:gd name="connsiteY1" fmla="*/ 1465739 h 1490850"/>
              <a:gd name="connsiteX2" fmla="*/ 1183342 w 5499847"/>
              <a:gd name="connsiteY2" fmla="*/ 10 h 1490850"/>
              <a:gd name="connsiteX3" fmla="*/ 1909483 w 5499847"/>
              <a:gd name="connsiteY3" fmla="*/ 1465739 h 1490850"/>
              <a:gd name="connsiteX4" fmla="*/ 2608730 w 5499847"/>
              <a:gd name="connsiteY4" fmla="*/ 10 h 1490850"/>
              <a:gd name="connsiteX5" fmla="*/ 3334871 w 5499847"/>
              <a:gd name="connsiteY5" fmla="*/ 1438845 h 1490850"/>
              <a:gd name="connsiteX6" fmla="*/ 4061012 w 5499847"/>
              <a:gd name="connsiteY6" fmla="*/ 13457 h 1490850"/>
              <a:gd name="connsiteX7" fmla="*/ 4773706 w 5499847"/>
              <a:gd name="connsiteY7" fmla="*/ 1479186 h 1490850"/>
              <a:gd name="connsiteX8" fmla="*/ 5499847 w 5499847"/>
              <a:gd name="connsiteY8" fmla="*/ 739598 h 1490850"/>
              <a:gd name="connsiteX9" fmla="*/ 5499847 w 5499847"/>
              <a:gd name="connsiteY9" fmla="*/ 739598 h 1490850"/>
              <a:gd name="connsiteX0" fmla="*/ 0 w 5511851"/>
              <a:gd name="connsiteY0" fmla="*/ 739598 h 1492552"/>
              <a:gd name="connsiteX1" fmla="*/ 457200 w 5511851"/>
              <a:gd name="connsiteY1" fmla="*/ 1465739 h 1492552"/>
              <a:gd name="connsiteX2" fmla="*/ 1183342 w 5511851"/>
              <a:gd name="connsiteY2" fmla="*/ 10 h 1492552"/>
              <a:gd name="connsiteX3" fmla="*/ 1909483 w 5511851"/>
              <a:gd name="connsiteY3" fmla="*/ 1465739 h 1492552"/>
              <a:gd name="connsiteX4" fmla="*/ 2608730 w 5511851"/>
              <a:gd name="connsiteY4" fmla="*/ 10 h 1492552"/>
              <a:gd name="connsiteX5" fmla="*/ 3334871 w 5511851"/>
              <a:gd name="connsiteY5" fmla="*/ 1438845 h 1492552"/>
              <a:gd name="connsiteX6" fmla="*/ 4061012 w 5511851"/>
              <a:gd name="connsiteY6" fmla="*/ 13457 h 1492552"/>
              <a:gd name="connsiteX7" fmla="*/ 4773706 w 5511851"/>
              <a:gd name="connsiteY7" fmla="*/ 1479186 h 1492552"/>
              <a:gd name="connsiteX8" fmla="*/ 5499847 w 5511851"/>
              <a:gd name="connsiteY8" fmla="*/ 739598 h 1492552"/>
              <a:gd name="connsiteX9" fmla="*/ 5204012 w 5511851"/>
              <a:gd name="connsiteY9" fmla="*/ 739598 h 1492552"/>
              <a:gd name="connsiteX0" fmla="*/ 0 w 5417721"/>
              <a:gd name="connsiteY0" fmla="*/ 739598 h 1492552"/>
              <a:gd name="connsiteX1" fmla="*/ 363070 w 5417721"/>
              <a:gd name="connsiteY1" fmla="*/ 1465739 h 1492552"/>
              <a:gd name="connsiteX2" fmla="*/ 1089212 w 5417721"/>
              <a:gd name="connsiteY2" fmla="*/ 10 h 1492552"/>
              <a:gd name="connsiteX3" fmla="*/ 1815353 w 5417721"/>
              <a:gd name="connsiteY3" fmla="*/ 1465739 h 1492552"/>
              <a:gd name="connsiteX4" fmla="*/ 2514600 w 5417721"/>
              <a:gd name="connsiteY4" fmla="*/ 10 h 1492552"/>
              <a:gd name="connsiteX5" fmla="*/ 3240741 w 5417721"/>
              <a:gd name="connsiteY5" fmla="*/ 1438845 h 1492552"/>
              <a:gd name="connsiteX6" fmla="*/ 3966882 w 5417721"/>
              <a:gd name="connsiteY6" fmla="*/ 13457 h 1492552"/>
              <a:gd name="connsiteX7" fmla="*/ 4679576 w 5417721"/>
              <a:gd name="connsiteY7" fmla="*/ 1479186 h 1492552"/>
              <a:gd name="connsiteX8" fmla="*/ 5405717 w 5417721"/>
              <a:gd name="connsiteY8" fmla="*/ 739598 h 1492552"/>
              <a:gd name="connsiteX9" fmla="*/ 5109882 w 5417721"/>
              <a:gd name="connsiteY9" fmla="*/ 739598 h 1492552"/>
              <a:gd name="connsiteX0" fmla="*/ 0 w 5322831"/>
              <a:gd name="connsiteY0" fmla="*/ 989764 h 1521170"/>
              <a:gd name="connsiteX1" fmla="*/ 268180 w 5322831"/>
              <a:gd name="connsiteY1" fmla="*/ 1465739 h 1521170"/>
              <a:gd name="connsiteX2" fmla="*/ 994322 w 5322831"/>
              <a:gd name="connsiteY2" fmla="*/ 10 h 1521170"/>
              <a:gd name="connsiteX3" fmla="*/ 1720463 w 5322831"/>
              <a:gd name="connsiteY3" fmla="*/ 1465739 h 1521170"/>
              <a:gd name="connsiteX4" fmla="*/ 2419710 w 5322831"/>
              <a:gd name="connsiteY4" fmla="*/ 10 h 1521170"/>
              <a:gd name="connsiteX5" fmla="*/ 3145851 w 5322831"/>
              <a:gd name="connsiteY5" fmla="*/ 1438845 h 1521170"/>
              <a:gd name="connsiteX6" fmla="*/ 3871992 w 5322831"/>
              <a:gd name="connsiteY6" fmla="*/ 13457 h 1521170"/>
              <a:gd name="connsiteX7" fmla="*/ 4584686 w 5322831"/>
              <a:gd name="connsiteY7" fmla="*/ 1479186 h 1521170"/>
              <a:gd name="connsiteX8" fmla="*/ 5310827 w 5322831"/>
              <a:gd name="connsiteY8" fmla="*/ 739598 h 1521170"/>
              <a:gd name="connsiteX9" fmla="*/ 5014992 w 5322831"/>
              <a:gd name="connsiteY9" fmla="*/ 739598 h 1521170"/>
              <a:gd name="connsiteX0" fmla="*/ 0 w 5780031"/>
              <a:gd name="connsiteY0" fmla="*/ 0 h 1494826"/>
              <a:gd name="connsiteX1" fmla="*/ 725380 w 5780031"/>
              <a:gd name="connsiteY1" fmla="*/ 1468013 h 1494826"/>
              <a:gd name="connsiteX2" fmla="*/ 1451522 w 5780031"/>
              <a:gd name="connsiteY2" fmla="*/ 2284 h 1494826"/>
              <a:gd name="connsiteX3" fmla="*/ 2177663 w 5780031"/>
              <a:gd name="connsiteY3" fmla="*/ 1468013 h 1494826"/>
              <a:gd name="connsiteX4" fmla="*/ 2876910 w 5780031"/>
              <a:gd name="connsiteY4" fmla="*/ 2284 h 1494826"/>
              <a:gd name="connsiteX5" fmla="*/ 3603051 w 5780031"/>
              <a:gd name="connsiteY5" fmla="*/ 1441119 h 1494826"/>
              <a:gd name="connsiteX6" fmla="*/ 4329192 w 5780031"/>
              <a:gd name="connsiteY6" fmla="*/ 15731 h 1494826"/>
              <a:gd name="connsiteX7" fmla="*/ 5041886 w 5780031"/>
              <a:gd name="connsiteY7" fmla="*/ 1481460 h 1494826"/>
              <a:gd name="connsiteX8" fmla="*/ 5768027 w 5780031"/>
              <a:gd name="connsiteY8" fmla="*/ 741872 h 1494826"/>
              <a:gd name="connsiteX9" fmla="*/ 5472192 w 5780031"/>
              <a:gd name="connsiteY9" fmla="*/ 741872 h 1494826"/>
              <a:gd name="connsiteX0" fmla="*/ 0 w 5844892"/>
              <a:gd name="connsiteY0" fmla="*/ 0 h 1496970"/>
              <a:gd name="connsiteX1" fmla="*/ 725380 w 5844892"/>
              <a:gd name="connsiteY1" fmla="*/ 1468013 h 1496970"/>
              <a:gd name="connsiteX2" fmla="*/ 1451522 w 5844892"/>
              <a:gd name="connsiteY2" fmla="*/ 2284 h 1496970"/>
              <a:gd name="connsiteX3" fmla="*/ 2177663 w 5844892"/>
              <a:gd name="connsiteY3" fmla="*/ 1468013 h 1496970"/>
              <a:gd name="connsiteX4" fmla="*/ 2876910 w 5844892"/>
              <a:gd name="connsiteY4" fmla="*/ 2284 h 1496970"/>
              <a:gd name="connsiteX5" fmla="*/ 3603051 w 5844892"/>
              <a:gd name="connsiteY5" fmla="*/ 1441119 h 1496970"/>
              <a:gd name="connsiteX6" fmla="*/ 4329192 w 5844892"/>
              <a:gd name="connsiteY6" fmla="*/ 15731 h 1496970"/>
              <a:gd name="connsiteX7" fmla="*/ 5041886 w 5844892"/>
              <a:gd name="connsiteY7" fmla="*/ 1481460 h 1496970"/>
              <a:gd name="connsiteX8" fmla="*/ 5768027 w 5844892"/>
              <a:gd name="connsiteY8" fmla="*/ 741872 h 1496970"/>
              <a:gd name="connsiteX9" fmla="*/ 5756863 w 5844892"/>
              <a:gd name="connsiteY9" fmla="*/ 34506 h 1496970"/>
              <a:gd name="connsiteX0" fmla="*/ 0 w 5780396"/>
              <a:gd name="connsiteY0" fmla="*/ 0 h 1495524"/>
              <a:gd name="connsiteX1" fmla="*/ 725380 w 5780396"/>
              <a:gd name="connsiteY1" fmla="*/ 1468013 h 1495524"/>
              <a:gd name="connsiteX2" fmla="*/ 1451522 w 5780396"/>
              <a:gd name="connsiteY2" fmla="*/ 2284 h 1495524"/>
              <a:gd name="connsiteX3" fmla="*/ 2177663 w 5780396"/>
              <a:gd name="connsiteY3" fmla="*/ 1468013 h 1495524"/>
              <a:gd name="connsiteX4" fmla="*/ 2876910 w 5780396"/>
              <a:gd name="connsiteY4" fmla="*/ 2284 h 1495524"/>
              <a:gd name="connsiteX5" fmla="*/ 3603051 w 5780396"/>
              <a:gd name="connsiteY5" fmla="*/ 1441119 h 1495524"/>
              <a:gd name="connsiteX6" fmla="*/ 4329192 w 5780396"/>
              <a:gd name="connsiteY6" fmla="*/ 15731 h 1495524"/>
              <a:gd name="connsiteX7" fmla="*/ 5041886 w 5780396"/>
              <a:gd name="connsiteY7" fmla="*/ 1481460 h 1495524"/>
              <a:gd name="connsiteX8" fmla="*/ 5500608 w 5780396"/>
              <a:gd name="connsiteY8" fmla="*/ 715993 h 1495524"/>
              <a:gd name="connsiteX9" fmla="*/ 5756863 w 5780396"/>
              <a:gd name="connsiteY9" fmla="*/ 34506 h 1495524"/>
              <a:gd name="connsiteX0" fmla="*/ 0 w 5756863"/>
              <a:gd name="connsiteY0" fmla="*/ 0 h 1481466"/>
              <a:gd name="connsiteX1" fmla="*/ 725380 w 5756863"/>
              <a:gd name="connsiteY1" fmla="*/ 1468013 h 1481466"/>
              <a:gd name="connsiteX2" fmla="*/ 1451522 w 5756863"/>
              <a:gd name="connsiteY2" fmla="*/ 2284 h 1481466"/>
              <a:gd name="connsiteX3" fmla="*/ 2177663 w 5756863"/>
              <a:gd name="connsiteY3" fmla="*/ 1468013 h 1481466"/>
              <a:gd name="connsiteX4" fmla="*/ 2876910 w 5756863"/>
              <a:gd name="connsiteY4" fmla="*/ 2284 h 1481466"/>
              <a:gd name="connsiteX5" fmla="*/ 3603051 w 5756863"/>
              <a:gd name="connsiteY5" fmla="*/ 1441119 h 1481466"/>
              <a:gd name="connsiteX6" fmla="*/ 4329192 w 5756863"/>
              <a:gd name="connsiteY6" fmla="*/ 15731 h 1481466"/>
              <a:gd name="connsiteX7" fmla="*/ 5041886 w 5756863"/>
              <a:gd name="connsiteY7" fmla="*/ 1481460 h 1481466"/>
              <a:gd name="connsiteX8" fmla="*/ 5756863 w 5756863"/>
              <a:gd name="connsiteY8" fmla="*/ 34506 h 148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6863" h="1481466">
                <a:moveTo>
                  <a:pt x="0" y="0"/>
                </a:moveTo>
                <a:cubicBezTo>
                  <a:pt x="242047" y="424703"/>
                  <a:pt x="483460" y="1467632"/>
                  <a:pt x="725380" y="1468013"/>
                </a:cubicBezTo>
                <a:cubicBezTo>
                  <a:pt x="967300" y="1468394"/>
                  <a:pt x="1209475" y="2284"/>
                  <a:pt x="1451522" y="2284"/>
                </a:cubicBezTo>
                <a:cubicBezTo>
                  <a:pt x="1693569" y="2284"/>
                  <a:pt x="1940098" y="1468013"/>
                  <a:pt x="2177663" y="1468013"/>
                </a:cubicBezTo>
                <a:cubicBezTo>
                  <a:pt x="2415228" y="1468013"/>
                  <a:pt x="2639345" y="6766"/>
                  <a:pt x="2876910" y="2284"/>
                </a:cubicBezTo>
                <a:cubicBezTo>
                  <a:pt x="3114475" y="-2198"/>
                  <a:pt x="3361004" y="1438878"/>
                  <a:pt x="3603051" y="1441119"/>
                </a:cubicBezTo>
                <a:cubicBezTo>
                  <a:pt x="3845098" y="1443360"/>
                  <a:pt x="4089386" y="9008"/>
                  <a:pt x="4329192" y="15731"/>
                </a:cubicBezTo>
                <a:cubicBezTo>
                  <a:pt x="4568998" y="22454"/>
                  <a:pt x="4803941" y="1478331"/>
                  <a:pt x="5041886" y="1481460"/>
                </a:cubicBezTo>
                <a:cubicBezTo>
                  <a:pt x="5279831" y="1484589"/>
                  <a:pt x="5607910" y="335955"/>
                  <a:pt x="5756863" y="34506"/>
                </a:cubicBezTo>
              </a:path>
            </a:pathLst>
          </a:custGeom>
          <a:noFill/>
          <a:ln w="53975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457200" y="3429000"/>
            <a:ext cx="7848000" cy="1481466"/>
          </a:xfrm>
          <a:custGeom>
            <a:avLst/>
            <a:gdLst>
              <a:gd name="connsiteX0" fmla="*/ 0 w 5768788"/>
              <a:gd name="connsiteY0" fmla="*/ 739598 h 1490850"/>
              <a:gd name="connsiteX1" fmla="*/ 726141 w 5768788"/>
              <a:gd name="connsiteY1" fmla="*/ 1465739 h 1490850"/>
              <a:gd name="connsiteX2" fmla="*/ 1452283 w 5768788"/>
              <a:gd name="connsiteY2" fmla="*/ 10 h 1490850"/>
              <a:gd name="connsiteX3" fmla="*/ 2178424 w 5768788"/>
              <a:gd name="connsiteY3" fmla="*/ 1465739 h 1490850"/>
              <a:gd name="connsiteX4" fmla="*/ 2877671 w 5768788"/>
              <a:gd name="connsiteY4" fmla="*/ 10 h 1490850"/>
              <a:gd name="connsiteX5" fmla="*/ 3603812 w 5768788"/>
              <a:gd name="connsiteY5" fmla="*/ 1438845 h 1490850"/>
              <a:gd name="connsiteX6" fmla="*/ 4329953 w 5768788"/>
              <a:gd name="connsiteY6" fmla="*/ 13457 h 1490850"/>
              <a:gd name="connsiteX7" fmla="*/ 5042647 w 5768788"/>
              <a:gd name="connsiteY7" fmla="*/ 1479186 h 1490850"/>
              <a:gd name="connsiteX8" fmla="*/ 5768788 w 5768788"/>
              <a:gd name="connsiteY8" fmla="*/ 739598 h 1490850"/>
              <a:gd name="connsiteX9" fmla="*/ 5768788 w 5768788"/>
              <a:gd name="connsiteY9" fmla="*/ 739598 h 1490850"/>
              <a:gd name="connsiteX0" fmla="*/ 0 w 5499847"/>
              <a:gd name="connsiteY0" fmla="*/ 739598 h 1490850"/>
              <a:gd name="connsiteX1" fmla="*/ 457200 w 5499847"/>
              <a:gd name="connsiteY1" fmla="*/ 1465739 h 1490850"/>
              <a:gd name="connsiteX2" fmla="*/ 1183342 w 5499847"/>
              <a:gd name="connsiteY2" fmla="*/ 10 h 1490850"/>
              <a:gd name="connsiteX3" fmla="*/ 1909483 w 5499847"/>
              <a:gd name="connsiteY3" fmla="*/ 1465739 h 1490850"/>
              <a:gd name="connsiteX4" fmla="*/ 2608730 w 5499847"/>
              <a:gd name="connsiteY4" fmla="*/ 10 h 1490850"/>
              <a:gd name="connsiteX5" fmla="*/ 3334871 w 5499847"/>
              <a:gd name="connsiteY5" fmla="*/ 1438845 h 1490850"/>
              <a:gd name="connsiteX6" fmla="*/ 4061012 w 5499847"/>
              <a:gd name="connsiteY6" fmla="*/ 13457 h 1490850"/>
              <a:gd name="connsiteX7" fmla="*/ 4773706 w 5499847"/>
              <a:gd name="connsiteY7" fmla="*/ 1479186 h 1490850"/>
              <a:gd name="connsiteX8" fmla="*/ 5499847 w 5499847"/>
              <a:gd name="connsiteY8" fmla="*/ 739598 h 1490850"/>
              <a:gd name="connsiteX9" fmla="*/ 5499847 w 5499847"/>
              <a:gd name="connsiteY9" fmla="*/ 739598 h 1490850"/>
              <a:gd name="connsiteX0" fmla="*/ 0 w 5511851"/>
              <a:gd name="connsiteY0" fmla="*/ 739598 h 1492552"/>
              <a:gd name="connsiteX1" fmla="*/ 457200 w 5511851"/>
              <a:gd name="connsiteY1" fmla="*/ 1465739 h 1492552"/>
              <a:gd name="connsiteX2" fmla="*/ 1183342 w 5511851"/>
              <a:gd name="connsiteY2" fmla="*/ 10 h 1492552"/>
              <a:gd name="connsiteX3" fmla="*/ 1909483 w 5511851"/>
              <a:gd name="connsiteY3" fmla="*/ 1465739 h 1492552"/>
              <a:gd name="connsiteX4" fmla="*/ 2608730 w 5511851"/>
              <a:gd name="connsiteY4" fmla="*/ 10 h 1492552"/>
              <a:gd name="connsiteX5" fmla="*/ 3334871 w 5511851"/>
              <a:gd name="connsiteY5" fmla="*/ 1438845 h 1492552"/>
              <a:gd name="connsiteX6" fmla="*/ 4061012 w 5511851"/>
              <a:gd name="connsiteY6" fmla="*/ 13457 h 1492552"/>
              <a:gd name="connsiteX7" fmla="*/ 4773706 w 5511851"/>
              <a:gd name="connsiteY7" fmla="*/ 1479186 h 1492552"/>
              <a:gd name="connsiteX8" fmla="*/ 5499847 w 5511851"/>
              <a:gd name="connsiteY8" fmla="*/ 739598 h 1492552"/>
              <a:gd name="connsiteX9" fmla="*/ 5204012 w 5511851"/>
              <a:gd name="connsiteY9" fmla="*/ 739598 h 1492552"/>
              <a:gd name="connsiteX0" fmla="*/ 0 w 5417721"/>
              <a:gd name="connsiteY0" fmla="*/ 739598 h 1492552"/>
              <a:gd name="connsiteX1" fmla="*/ 363070 w 5417721"/>
              <a:gd name="connsiteY1" fmla="*/ 1465739 h 1492552"/>
              <a:gd name="connsiteX2" fmla="*/ 1089212 w 5417721"/>
              <a:gd name="connsiteY2" fmla="*/ 10 h 1492552"/>
              <a:gd name="connsiteX3" fmla="*/ 1815353 w 5417721"/>
              <a:gd name="connsiteY3" fmla="*/ 1465739 h 1492552"/>
              <a:gd name="connsiteX4" fmla="*/ 2514600 w 5417721"/>
              <a:gd name="connsiteY4" fmla="*/ 10 h 1492552"/>
              <a:gd name="connsiteX5" fmla="*/ 3240741 w 5417721"/>
              <a:gd name="connsiteY5" fmla="*/ 1438845 h 1492552"/>
              <a:gd name="connsiteX6" fmla="*/ 3966882 w 5417721"/>
              <a:gd name="connsiteY6" fmla="*/ 13457 h 1492552"/>
              <a:gd name="connsiteX7" fmla="*/ 4679576 w 5417721"/>
              <a:gd name="connsiteY7" fmla="*/ 1479186 h 1492552"/>
              <a:gd name="connsiteX8" fmla="*/ 5405717 w 5417721"/>
              <a:gd name="connsiteY8" fmla="*/ 739598 h 1492552"/>
              <a:gd name="connsiteX9" fmla="*/ 5109882 w 5417721"/>
              <a:gd name="connsiteY9" fmla="*/ 739598 h 1492552"/>
              <a:gd name="connsiteX0" fmla="*/ 0 w 5322831"/>
              <a:gd name="connsiteY0" fmla="*/ 989764 h 1521170"/>
              <a:gd name="connsiteX1" fmla="*/ 268180 w 5322831"/>
              <a:gd name="connsiteY1" fmla="*/ 1465739 h 1521170"/>
              <a:gd name="connsiteX2" fmla="*/ 994322 w 5322831"/>
              <a:gd name="connsiteY2" fmla="*/ 10 h 1521170"/>
              <a:gd name="connsiteX3" fmla="*/ 1720463 w 5322831"/>
              <a:gd name="connsiteY3" fmla="*/ 1465739 h 1521170"/>
              <a:gd name="connsiteX4" fmla="*/ 2419710 w 5322831"/>
              <a:gd name="connsiteY4" fmla="*/ 10 h 1521170"/>
              <a:gd name="connsiteX5" fmla="*/ 3145851 w 5322831"/>
              <a:gd name="connsiteY5" fmla="*/ 1438845 h 1521170"/>
              <a:gd name="connsiteX6" fmla="*/ 3871992 w 5322831"/>
              <a:gd name="connsiteY6" fmla="*/ 13457 h 1521170"/>
              <a:gd name="connsiteX7" fmla="*/ 4584686 w 5322831"/>
              <a:gd name="connsiteY7" fmla="*/ 1479186 h 1521170"/>
              <a:gd name="connsiteX8" fmla="*/ 5310827 w 5322831"/>
              <a:gd name="connsiteY8" fmla="*/ 739598 h 1521170"/>
              <a:gd name="connsiteX9" fmla="*/ 5014992 w 5322831"/>
              <a:gd name="connsiteY9" fmla="*/ 739598 h 1521170"/>
              <a:gd name="connsiteX0" fmla="*/ 0 w 5780031"/>
              <a:gd name="connsiteY0" fmla="*/ 0 h 1494826"/>
              <a:gd name="connsiteX1" fmla="*/ 725380 w 5780031"/>
              <a:gd name="connsiteY1" fmla="*/ 1468013 h 1494826"/>
              <a:gd name="connsiteX2" fmla="*/ 1451522 w 5780031"/>
              <a:gd name="connsiteY2" fmla="*/ 2284 h 1494826"/>
              <a:gd name="connsiteX3" fmla="*/ 2177663 w 5780031"/>
              <a:gd name="connsiteY3" fmla="*/ 1468013 h 1494826"/>
              <a:gd name="connsiteX4" fmla="*/ 2876910 w 5780031"/>
              <a:gd name="connsiteY4" fmla="*/ 2284 h 1494826"/>
              <a:gd name="connsiteX5" fmla="*/ 3603051 w 5780031"/>
              <a:gd name="connsiteY5" fmla="*/ 1441119 h 1494826"/>
              <a:gd name="connsiteX6" fmla="*/ 4329192 w 5780031"/>
              <a:gd name="connsiteY6" fmla="*/ 15731 h 1494826"/>
              <a:gd name="connsiteX7" fmla="*/ 5041886 w 5780031"/>
              <a:gd name="connsiteY7" fmla="*/ 1481460 h 1494826"/>
              <a:gd name="connsiteX8" fmla="*/ 5768027 w 5780031"/>
              <a:gd name="connsiteY8" fmla="*/ 741872 h 1494826"/>
              <a:gd name="connsiteX9" fmla="*/ 5472192 w 5780031"/>
              <a:gd name="connsiteY9" fmla="*/ 741872 h 1494826"/>
              <a:gd name="connsiteX0" fmla="*/ 0 w 5844892"/>
              <a:gd name="connsiteY0" fmla="*/ 0 h 1496970"/>
              <a:gd name="connsiteX1" fmla="*/ 725380 w 5844892"/>
              <a:gd name="connsiteY1" fmla="*/ 1468013 h 1496970"/>
              <a:gd name="connsiteX2" fmla="*/ 1451522 w 5844892"/>
              <a:gd name="connsiteY2" fmla="*/ 2284 h 1496970"/>
              <a:gd name="connsiteX3" fmla="*/ 2177663 w 5844892"/>
              <a:gd name="connsiteY3" fmla="*/ 1468013 h 1496970"/>
              <a:gd name="connsiteX4" fmla="*/ 2876910 w 5844892"/>
              <a:gd name="connsiteY4" fmla="*/ 2284 h 1496970"/>
              <a:gd name="connsiteX5" fmla="*/ 3603051 w 5844892"/>
              <a:gd name="connsiteY5" fmla="*/ 1441119 h 1496970"/>
              <a:gd name="connsiteX6" fmla="*/ 4329192 w 5844892"/>
              <a:gd name="connsiteY6" fmla="*/ 15731 h 1496970"/>
              <a:gd name="connsiteX7" fmla="*/ 5041886 w 5844892"/>
              <a:gd name="connsiteY7" fmla="*/ 1481460 h 1496970"/>
              <a:gd name="connsiteX8" fmla="*/ 5768027 w 5844892"/>
              <a:gd name="connsiteY8" fmla="*/ 741872 h 1496970"/>
              <a:gd name="connsiteX9" fmla="*/ 5756863 w 5844892"/>
              <a:gd name="connsiteY9" fmla="*/ 34506 h 1496970"/>
              <a:gd name="connsiteX0" fmla="*/ 0 w 5780396"/>
              <a:gd name="connsiteY0" fmla="*/ 0 h 1495524"/>
              <a:gd name="connsiteX1" fmla="*/ 725380 w 5780396"/>
              <a:gd name="connsiteY1" fmla="*/ 1468013 h 1495524"/>
              <a:gd name="connsiteX2" fmla="*/ 1451522 w 5780396"/>
              <a:gd name="connsiteY2" fmla="*/ 2284 h 1495524"/>
              <a:gd name="connsiteX3" fmla="*/ 2177663 w 5780396"/>
              <a:gd name="connsiteY3" fmla="*/ 1468013 h 1495524"/>
              <a:gd name="connsiteX4" fmla="*/ 2876910 w 5780396"/>
              <a:gd name="connsiteY4" fmla="*/ 2284 h 1495524"/>
              <a:gd name="connsiteX5" fmla="*/ 3603051 w 5780396"/>
              <a:gd name="connsiteY5" fmla="*/ 1441119 h 1495524"/>
              <a:gd name="connsiteX6" fmla="*/ 4329192 w 5780396"/>
              <a:gd name="connsiteY6" fmla="*/ 15731 h 1495524"/>
              <a:gd name="connsiteX7" fmla="*/ 5041886 w 5780396"/>
              <a:gd name="connsiteY7" fmla="*/ 1481460 h 1495524"/>
              <a:gd name="connsiteX8" fmla="*/ 5500608 w 5780396"/>
              <a:gd name="connsiteY8" fmla="*/ 715993 h 1495524"/>
              <a:gd name="connsiteX9" fmla="*/ 5756863 w 5780396"/>
              <a:gd name="connsiteY9" fmla="*/ 34506 h 1495524"/>
              <a:gd name="connsiteX0" fmla="*/ 0 w 5756863"/>
              <a:gd name="connsiteY0" fmla="*/ 0 h 1481466"/>
              <a:gd name="connsiteX1" fmla="*/ 725380 w 5756863"/>
              <a:gd name="connsiteY1" fmla="*/ 1468013 h 1481466"/>
              <a:gd name="connsiteX2" fmla="*/ 1451522 w 5756863"/>
              <a:gd name="connsiteY2" fmla="*/ 2284 h 1481466"/>
              <a:gd name="connsiteX3" fmla="*/ 2177663 w 5756863"/>
              <a:gd name="connsiteY3" fmla="*/ 1468013 h 1481466"/>
              <a:gd name="connsiteX4" fmla="*/ 2876910 w 5756863"/>
              <a:gd name="connsiteY4" fmla="*/ 2284 h 1481466"/>
              <a:gd name="connsiteX5" fmla="*/ 3603051 w 5756863"/>
              <a:gd name="connsiteY5" fmla="*/ 1441119 h 1481466"/>
              <a:gd name="connsiteX6" fmla="*/ 4329192 w 5756863"/>
              <a:gd name="connsiteY6" fmla="*/ 15731 h 1481466"/>
              <a:gd name="connsiteX7" fmla="*/ 5041886 w 5756863"/>
              <a:gd name="connsiteY7" fmla="*/ 1481460 h 1481466"/>
              <a:gd name="connsiteX8" fmla="*/ 5756863 w 5756863"/>
              <a:gd name="connsiteY8" fmla="*/ 34506 h 148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6863" h="1481466">
                <a:moveTo>
                  <a:pt x="0" y="0"/>
                </a:moveTo>
                <a:cubicBezTo>
                  <a:pt x="242047" y="424703"/>
                  <a:pt x="483460" y="1467632"/>
                  <a:pt x="725380" y="1468013"/>
                </a:cubicBezTo>
                <a:cubicBezTo>
                  <a:pt x="967300" y="1468394"/>
                  <a:pt x="1209475" y="2284"/>
                  <a:pt x="1451522" y="2284"/>
                </a:cubicBezTo>
                <a:cubicBezTo>
                  <a:pt x="1693569" y="2284"/>
                  <a:pt x="1940098" y="1468013"/>
                  <a:pt x="2177663" y="1468013"/>
                </a:cubicBezTo>
                <a:cubicBezTo>
                  <a:pt x="2415228" y="1468013"/>
                  <a:pt x="2639345" y="6766"/>
                  <a:pt x="2876910" y="2284"/>
                </a:cubicBezTo>
                <a:cubicBezTo>
                  <a:pt x="3114475" y="-2198"/>
                  <a:pt x="3361004" y="1438878"/>
                  <a:pt x="3603051" y="1441119"/>
                </a:cubicBezTo>
                <a:cubicBezTo>
                  <a:pt x="3845098" y="1443360"/>
                  <a:pt x="4089386" y="9008"/>
                  <a:pt x="4329192" y="15731"/>
                </a:cubicBezTo>
                <a:cubicBezTo>
                  <a:pt x="4568998" y="22454"/>
                  <a:pt x="4803941" y="1478331"/>
                  <a:pt x="5041886" y="1481460"/>
                </a:cubicBezTo>
                <a:cubicBezTo>
                  <a:pt x="5279831" y="1484589"/>
                  <a:pt x="5607910" y="335955"/>
                  <a:pt x="5756863" y="34506"/>
                </a:cubicBezTo>
              </a:path>
            </a:pathLst>
          </a:custGeom>
          <a:noFill/>
          <a:ln w="53975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FFCC99"/>
                </a:solidFill>
                <a:latin typeface="Maiandra GD" panose="020E0502030308020204" pitchFamily="34" charset="0"/>
              </a:rPr>
              <a:t>Stephen </a:t>
            </a:r>
            <a:r>
              <a:rPr lang="en-GB" dirty="0" err="1" smtClean="0">
                <a:solidFill>
                  <a:srgbClr val="FFCC99"/>
                </a:solidFill>
                <a:latin typeface="Maiandra GD" panose="020E0502030308020204" pitchFamily="34" charset="0"/>
              </a:rPr>
              <a:t>Leshin</a:t>
            </a:r>
            <a:endParaRPr lang="en-GB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://iopscience.iop.org/0067-0049/148/1/135/fulltext/fg8.h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/>
          <a:stretch/>
        </p:blipFill>
        <p:spPr bwMode="auto">
          <a:xfrm>
            <a:off x="768626" y="9000"/>
            <a:ext cx="796913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6666FF"/>
                </a:solidFill>
                <a:latin typeface="Maiandra GD" panose="020E0502030308020204" pitchFamily="34" charset="0"/>
              </a:rPr>
              <a:t>WMAP </a:t>
            </a:r>
            <a:r>
              <a:rPr lang="en-GB" dirty="0" err="1" smtClean="0">
                <a:solidFill>
                  <a:srgbClr val="6666FF"/>
                </a:solidFill>
                <a:latin typeface="Maiandra GD" panose="020E0502030308020204" pitchFamily="34" charset="0"/>
              </a:rPr>
              <a:t>Hinshaw</a:t>
            </a:r>
            <a:r>
              <a:rPr lang="en-GB" dirty="0" smtClean="0">
                <a:solidFill>
                  <a:srgbClr val="6666FF"/>
                </a:solidFill>
                <a:latin typeface="Maiandra GD" panose="020E0502030308020204" pitchFamily="34" charset="0"/>
              </a:rPr>
              <a:t> et al</a:t>
            </a:r>
            <a:endParaRPr lang="en-GB" dirty="0">
              <a:solidFill>
                <a:srgbClr val="6666FF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0"/>
            <a:ext cx="1981200" cy="304800"/>
          </a:xfrm>
          <a:prstGeom prst="rect">
            <a:avLst/>
          </a:prstGeom>
          <a:solidFill>
            <a:srgbClr val="6666FF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601050" y="838200"/>
            <a:ext cx="936000" cy="936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17" t="-7470" r="-6248" b="-60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7400" y="5029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rgbClr val="6666FF"/>
                </a:solidFill>
              </a:rPr>
              <a:t>The Power Spectrum</a:t>
            </a:r>
            <a:endParaRPr lang="en-GB" sz="4000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3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upload.wikimedia.org/wikipedia/commons/0/0c/Boomerang_Telescop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  <a:latin typeface="Maiandra GD" panose="020E0502030308020204" pitchFamily="34" charset="0"/>
              </a:rPr>
              <a:t>BOOMERanG</a:t>
            </a:r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 experiment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7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upload.wikimedia.org/wikipedia/commons/9/92/Boomerang_CM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614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9/92/Boomerang_CM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5" t="90338" r="10245" b="5945"/>
          <a:stretch/>
        </p:blipFill>
        <p:spPr bwMode="auto">
          <a:xfrm>
            <a:off x="7526085" y="6294817"/>
            <a:ext cx="1077588" cy="41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err="1" smtClean="0">
                <a:solidFill>
                  <a:srgbClr val="00CC99"/>
                </a:solidFill>
                <a:latin typeface="Maiandra GD" panose="020E0502030308020204" pitchFamily="34" charset="0"/>
              </a:rPr>
              <a:t>BOOMERanG</a:t>
            </a:r>
            <a:r>
              <a:rPr lang="en-GB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 experiment</a:t>
            </a:r>
            <a:endParaRPr lang="en-GB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http://cmb.phys.cwru.edu/boomerang/press_images/raw_images/model_ma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/>
          <a:stretch/>
        </p:blipFill>
        <p:spPr bwMode="auto">
          <a:xfrm>
            <a:off x="152400" y="152400"/>
            <a:ext cx="664801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060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  <a:latin typeface="Maiandra GD" panose="020E0502030308020204" pitchFamily="34" charset="0"/>
              </a:rPr>
              <a:t>BOOMERanG</a:t>
            </a:r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 experiment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 descr="http://upload.wikimedia.org/wikipedia/commons/d/d4/WMAP_Leaving_the_Earth_or_Moon_toward_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28800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GB" sz="40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WMAP </a:t>
            </a:r>
            <a:r>
              <a:rPr lang="en-GB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2001</a:t>
            </a:r>
            <a:endParaRPr lang="en-GB" sz="2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 descr="http://preposterousuniverse.com/writings/cosmologyprimer/images/wmap-co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9858" y="1202907"/>
            <a:ext cx="8922686" cy="45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02944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3600" i="1" dirty="0" smtClean="0">
                <a:solidFill>
                  <a:srgbClr val="00CC99"/>
                </a:solidFill>
              </a:rPr>
              <a:t>COBE</a:t>
            </a:r>
            <a:endParaRPr lang="en-GB" sz="2400" i="1" dirty="0">
              <a:solidFill>
                <a:srgbClr val="00CC99"/>
              </a:solidFill>
            </a:endParaRPr>
          </a:p>
        </p:txBody>
      </p:sp>
      <p:pic>
        <p:nvPicPr>
          <p:cNvPr id="6" name="Picture 2" descr="http://map.gsfc.nasa.gov/media/101080/101080_7yrFullSky_WMAP_1600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54" y="-374072"/>
            <a:ext cx="10176000" cy="76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cap="sm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GB" sz="3600" i="1" dirty="0" smtClean="0">
                <a:solidFill>
                  <a:srgbClr val="00CC99"/>
                </a:solidFill>
              </a:rPr>
              <a:t>WMAP</a:t>
            </a:r>
            <a:endParaRPr lang="en-GB" sz="2400" i="1" dirty="0">
              <a:solidFill>
                <a:srgbClr val="00CC99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6400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NASA</a:t>
            </a:r>
            <a:endParaRPr lang="en-GB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0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://iopscience.iop.org/0067-0049/148/1/135/fulltext/fg8.h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/>
          <a:stretch/>
        </p:blipFill>
        <p:spPr bwMode="auto">
          <a:xfrm>
            <a:off x="768626" y="9000"/>
            <a:ext cx="796913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opscience.iop.org/0067-0049/148/1/135/fulltext/fg9.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/>
          <a:stretch/>
        </p:blipFill>
        <p:spPr bwMode="auto">
          <a:xfrm>
            <a:off x="748144" y="9000"/>
            <a:ext cx="7988701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6666FF"/>
                </a:solidFill>
                <a:latin typeface="Maiandra GD" panose="020E0502030308020204" pitchFamily="34" charset="0"/>
              </a:rPr>
              <a:t>WMAP </a:t>
            </a:r>
            <a:r>
              <a:rPr lang="en-GB" dirty="0" err="1" smtClean="0">
                <a:solidFill>
                  <a:srgbClr val="6666FF"/>
                </a:solidFill>
                <a:latin typeface="Maiandra GD" panose="020E0502030308020204" pitchFamily="34" charset="0"/>
              </a:rPr>
              <a:t>Hinshaw</a:t>
            </a:r>
            <a:r>
              <a:rPr lang="en-GB" dirty="0" smtClean="0">
                <a:solidFill>
                  <a:srgbClr val="6666FF"/>
                </a:solidFill>
                <a:latin typeface="Maiandra GD" panose="020E0502030308020204" pitchFamily="34" charset="0"/>
              </a:rPr>
              <a:t> et al</a:t>
            </a:r>
            <a:endParaRPr lang="en-GB" dirty="0">
              <a:solidFill>
                <a:srgbClr val="6666FF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0"/>
            <a:ext cx="1981200" cy="304800"/>
          </a:xfrm>
          <a:prstGeom prst="rect">
            <a:avLst/>
          </a:prstGeom>
          <a:solidFill>
            <a:srgbClr val="6666FF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715000" y="838200"/>
            <a:ext cx="684000" cy="684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17" t="-7470" r="-6248" b="-60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600200"/>
            <a:ext cx="4038600" cy="4525963"/>
          </a:xfrm>
        </p:spPr>
        <p:txBody>
          <a:bodyPr/>
          <a:lstStyle/>
          <a:p>
            <a:endParaRPr lang="en-GB"/>
          </a:p>
        </p:txBody>
      </p:sp>
      <p:pic>
        <p:nvPicPr>
          <p:cNvPr id="21506" name="Picture 2" descr="http://jila.colorado.edu/%7Eajsh/astr3740_14/cmb/0110414_plat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"/>
            <a:ext cx="6581775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6070" y="228600"/>
            <a:ext cx="2944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Maiandra GD" panose="020E0502030308020204" pitchFamily="34" charset="0"/>
              </a:rPr>
              <a:t>Total matter content  (curvature of space)</a:t>
            </a:r>
            <a:endParaRPr lang="en-GB" sz="1600" dirty="0">
              <a:latin typeface="Maiandra GD" panose="020E0502030308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071" y="3395093"/>
            <a:ext cx="15733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Maiandra GD" panose="020E0502030308020204" pitchFamily="34" charset="0"/>
              </a:rPr>
              <a:t>Ordinary matter</a:t>
            </a:r>
            <a:endParaRPr lang="en-GB" sz="1600" dirty="0">
              <a:latin typeface="Maiandra GD" panose="020E0502030308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2614" y="3390900"/>
            <a:ext cx="13923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Maiandra GD" panose="020E0502030308020204" pitchFamily="34" charset="0"/>
              </a:rPr>
              <a:t>Dark + ordinary matter</a:t>
            </a:r>
            <a:endParaRPr lang="en-GB" sz="1600" dirty="0">
              <a:latin typeface="Maiandra GD" panose="020E0502030308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8845" y="222307"/>
            <a:ext cx="25353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Maiandra GD" panose="020E0502030308020204" pitchFamily="34" charset="0"/>
              </a:rPr>
              <a:t>Dark energy</a:t>
            </a:r>
            <a:endParaRPr lang="en-GB" sz="1600" dirty="0">
              <a:latin typeface="Maiandra GD" panose="020E0502030308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157" y="815607"/>
            <a:ext cx="8787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Ω</a:t>
            </a:r>
            <a:r>
              <a:rPr lang="en-GB" sz="2400" baseline="-25000" dirty="0" smtClean="0">
                <a:solidFill>
                  <a:srgbClr val="9966FF"/>
                </a:solidFill>
                <a:latin typeface="Maiandra GD" panose="020E0502030308020204" pitchFamily="34" charset="0"/>
                <a:cs typeface="Times New Roman"/>
              </a:rPr>
              <a:t>total</a:t>
            </a:r>
            <a:r>
              <a:rPr lang="en-GB" sz="2400" baseline="-250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endParaRPr lang="en-GB" sz="2400" dirty="0">
              <a:solidFill>
                <a:srgbClr val="99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6572" y="3979868"/>
            <a:ext cx="11767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Ω</a:t>
            </a:r>
            <a:r>
              <a:rPr lang="en-GB" sz="2400" baseline="-25000" dirty="0" smtClean="0">
                <a:solidFill>
                  <a:srgbClr val="9966FF"/>
                </a:solidFill>
                <a:latin typeface="Maiandra GD" panose="020E0502030308020204" pitchFamily="34" charset="0"/>
                <a:cs typeface="Times New Roman"/>
              </a:rPr>
              <a:t>baryons</a:t>
            </a:r>
            <a:r>
              <a:rPr lang="en-GB" sz="2400" baseline="-250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endParaRPr lang="en-GB" sz="2400" dirty="0">
              <a:solidFill>
                <a:srgbClr val="99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6833" y="584774"/>
            <a:ext cx="6089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Ω</a:t>
            </a:r>
            <a:r>
              <a:rPr lang="el-GR" sz="2400" baseline="-250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Λ</a:t>
            </a:r>
            <a:r>
              <a:rPr lang="en-GB" sz="2400" baseline="-250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endParaRPr lang="en-GB" sz="2400" dirty="0">
              <a:solidFill>
                <a:srgbClr val="99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7679" y="4219089"/>
            <a:ext cx="883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Ω</a:t>
            </a:r>
            <a:r>
              <a:rPr lang="en-GB" sz="2400" baseline="-25000" dirty="0" smtClean="0">
                <a:solidFill>
                  <a:srgbClr val="9966FF"/>
                </a:solidFill>
                <a:latin typeface="Maiandra GD" panose="020E0502030308020204" pitchFamily="34" charset="0"/>
                <a:cs typeface="Rod" panose="02030509050101010101" pitchFamily="49" charset="-79"/>
              </a:rPr>
              <a:t>mass</a:t>
            </a:r>
            <a:r>
              <a:rPr lang="en-GB" sz="2400" baseline="-25000" dirty="0" smtClean="0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endParaRPr lang="en-GB" sz="2400" dirty="0">
              <a:solidFill>
                <a:srgbClr val="99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8230" y="2685030"/>
            <a:ext cx="43253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28273" y="5789697"/>
            <a:ext cx="43253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733199" y="5786048"/>
            <a:ext cx="43253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696558" y="2685030"/>
            <a:ext cx="43253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69845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6666FF"/>
                </a:solidFill>
                <a:latin typeface="Maiandra GD" panose="020E0502030308020204" pitchFamily="34" charset="0"/>
              </a:rPr>
              <a:t>Hu &amp; </a:t>
            </a:r>
            <a:r>
              <a:rPr lang="en-GB" dirty="0" err="1" smtClean="0">
                <a:solidFill>
                  <a:srgbClr val="6666FF"/>
                </a:solidFill>
                <a:latin typeface="Maiandra GD" panose="020E0502030308020204" pitchFamily="34" charset="0"/>
              </a:rPr>
              <a:t>Dodelson</a:t>
            </a:r>
            <a:endParaRPr lang="en-GB" dirty="0">
              <a:solidFill>
                <a:srgbClr val="6666FF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www.eso.org/public/archives/images/original/eso041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5455633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29200" y="1981200"/>
            <a:ext cx="990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507715" y="2861887"/>
            <a:ext cx="990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4052722" y="2482825"/>
            <a:ext cx="402771" cy="447492"/>
          </a:xfrm>
          <a:prstGeom prst="line">
            <a:avLst/>
          </a:prstGeom>
          <a:ln w="73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8507" y="1680519"/>
            <a:ext cx="338928" cy="39894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969845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ESO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i="1" dirty="0" smtClean="0">
                <a:solidFill>
                  <a:srgbClr val="FF5050"/>
                </a:solidFill>
              </a:rPr>
              <a:t>WMAP</a:t>
            </a:r>
            <a:endParaRPr lang="en-GB" sz="4000" i="1" dirty="0">
              <a:solidFill>
                <a:srgbClr val="FF5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8977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6172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latin typeface="Maiandra GD" panose="020E0502030308020204" pitchFamily="34" charset="0"/>
              </a:rPr>
              <a:t> age of Universe 13.772</a:t>
            </a:r>
            <a:r>
              <a:rPr lang="en-GB" sz="2400" dirty="0" smtClean="0">
                <a:latin typeface="Maiandra GD" panose="020E0502030308020204" pitchFamily="34" charset="0"/>
                <a:cs typeface="Times New Roman"/>
              </a:rPr>
              <a:t>±0.059 billion years</a:t>
            </a:r>
            <a:endParaRPr lang="en-GB" sz="24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3" descr="VisSpectrum"/>
          <p:cNvPicPr>
            <a:picLocks noChangeAspect="1" noChangeArrowheads="1"/>
          </p:cNvPicPr>
          <p:nvPr/>
        </p:nvPicPr>
        <p:blipFill>
          <a:blip r:embed="rId3" cstate="print"/>
          <a:srcRect l="6781" t="20956" r="35170" b="19261"/>
          <a:stretch>
            <a:fillRect/>
          </a:stretch>
        </p:blipFill>
        <p:spPr bwMode="auto">
          <a:xfrm flipH="1">
            <a:off x="3715100" y="2736000"/>
            <a:ext cx="1687512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371100" y="2736000"/>
            <a:ext cx="1079500" cy="125888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6451100" y="2736000"/>
            <a:ext cx="1079500" cy="125888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7531100" y="2736000"/>
            <a:ext cx="1079500" cy="125888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2635100" y="2736000"/>
            <a:ext cx="1079500" cy="125888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1555100" y="2736000"/>
            <a:ext cx="1079500" cy="125888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475100" y="2736000"/>
            <a:ext cx="1079500" cy="125888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887100" y="3132000"/>
            <a:ext cx="617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2400" dirty="0">
                <a:solidFill>
                  <a:srgbClr val="CCFFCC"/>
                </a:solidFill>
                <a:latin typeface="Maiandra GD" pitchFamily="34" charset="0"/>
              </a:rPr>
              <a:t>UV</a:t>
            </a:r>
            <a:endParaRPr lang="en-US" sz="2400" dirty="0">
              <a:solidFill>
                <a:srgbClr val="CCFFCC"/>
              </a:solidFill>
              <a:latin typeface="Maiandra GD" pitchFamily="34" charset="0"/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647316" y="3132000"/>
            <a:ext cx="10006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2400" dirty="0">
                <a:solidFill>
                  <a:srgbClr val="CCFFCC"/>
                </a:solidFill>
                <a:latin typeface="Maiandra GD" pitchFamily="34" charset="0"/>
              </a:rPr>
              <a:t>X-rays</a:t>
            </a:r>
            <a:endParaRPr lang="en-US" sz="2400" dirty="0">
              <a:solidFill>
                <a:srgbClr val="CCFFCC"/>
              </a:solidFill>
              <a:latin typeface="Maiandra GD" pitchFamily="34" charset="0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6489853" y="2982142"/>
            <a:ext cx="10407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n-GB" sz="2400" dirty="0">
                <a:solidFill>
                  <a:srgbClr val="CCFFCC"/>
                </a:solidFill>
                <a:latin typeface="Maiandra GD" pitchFamily="34" charset="0"/>
              </a:rPr>
              <a:t>m</a:t>
            </a:r>
            <a:r>
              <a:rPr lang="en-GB" sz="2400" dirty="0" smtClean="0">
                <a:solidFill>
                  <a:srgbClr val="CCFFCC"/>
                </a:solidFill>
                <a:latin typeface="Maiandra GD" pitchFamily="34" charset="0"/>
              </a:rPr>
              <a:t>icro-wave</a:t>
            </a:r>
            <a:endParaRPr lang="en-US" sz="2400" dirty="0">
              <a:solidFill>
                <a:srgbClr val="CCFFCC"/>
              </a:solidFill>
              <a:latin typeface="Maiandra GD" pitchFamily="34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7675100" y="3132000"/>
            <a:ext cx="888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2400" dirty="0">
                <a:solidFill>
                  <a:srgbClr val="CCFFCC"/>
                </a:solidFill>
                <a:latin typeface="Maiandra GD" pitchFamily="34" charset="0"/>
              </a:rPr>
              <a:t>radio</a:t>
            </a:r>
            <a:endParaRPr lang="en-US" sz="2400" dirty="0">
              <a:solidFill>
                <a:srgbClr val="CCFFCC"/>
              </a:solidFill>
              <a:latin typeface="Maiandra GD" pitchFamily="34" charset="0"/>
            </a:endParaRPr>
          </a:p>
        </p:txBody>
      </p:sp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5659100" y="3132000"/>
            <a:ext cx="471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2400" dirty="0" smtClean="0">
                <a:solidFill>
                  <a:srgbClr val="CCFFCC"/>
                </a:solidFill>
                <a:latin typeface="Maiandra GD" pitchFamily="34" charset="0"/>
              </a:rPr>
              <a:t>IR</a:t>
            </a:r>
            <a:endParaRPr lang="en-US" sz="2400" dirty="0">
              <a:solidFill>
                <a:srgbClr val="CCFFCC"/>
              </a:solidFill>
              <a:latin typeface="Maiandra GD" pitchFamily="34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5458056" y="4176000"/>
            <a:ext cx="4905144" cy="1600200"/>
          </a:xfrm>
        </p:spPr>
        <p:txBody>
          <a:bodyPr numCol="1">
            <a:normAutofit fontScale="92500" lnSpcReduction="10000"/>
          </a:bodyPr>
          <a:lstStyle/>
          <a:p>
            <a:pPr>
              <a:buNone/>
            </a:pPr>
            <a:r>
              <a:rPr lang="en-GB" sz="3500" dirty="0">
                <a:solidFill>
                  <a:srgbClr val="FF3300"/>
                </a:solidFill>
              </a:rPr>
              <a:t>l</a:t>
            </a:r>
            <a:r>
              <a:rPr lang="en-GB" sz="3500" dirty="0" smtClean="0">
                <a:solidFill>
                  <a:srgbClr val="FF3300"/>
                </a:solidFill>
                <a:latin typeface="Maiandra GD" pitchFamily="34" charset="0"/>
              </a:rPr>
              <a:t>ong wavelength            </a:t>
            </a:r>
          </a:p>
          <a:p>
            <a:pPr>
              <a:buNone/>
            </a:pPr>
            <a:endParaRPr lang="en-GB" dirty="0" smtClean="0">
              <a:solidFill>
                <a:srgbClr val="FF3300"/>
              </a:solidFill>
              <a:latin typeface="Maiandra GD" pitchFamily="34" charset="0"/>
            </a:endParaRPr>
          </a:p>
          <a:p>
            <a:pPr>
              <a:buNone/>
            </a:pPr>
            <a:r>
              <a:rPr lang="en-GB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 b="19101"/>
          <a:stretch>
            <a:fillRect/>
          </a:stretch>
        </p:blipFill>
        <p:spPr bwMode="auto">
          <a:xfrm>
            <a:off x="19200" y="7257"/>
            <a:ext cx="914400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47100" y="3132000"/>
            <a:ext cx="951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l-GR" sz="2400" dirty="0">
                <a:solidFill>
                  <a:srgbClr val="CCFF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400" dirty="0">
                <a:solidFill>
                  <a:srgbClr val="CCFFCC"/>
                </a:solidFill>
                <a:latin typeface="Maiandra GD" pitchFamily="34" charset="0"/>
                <a:cs typeface="Times New Roman" pitchFamily="18" charset="0"/>
              </a:rPr>
              <a:t>-rays</a:t>
            </a:r>
            <a:endParaRPr lang="el-GR" sz="2400" dirty="0">
              <a:solidFill>
                <a:srgbClr val="CCFFCC"/>
              </a:solidFill>
              <a:cs typeface="Times New Roman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-304800" y="4176000"/>
            <a:ext cx="4019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99CCFF"/>
                </a:solidFill>
                <a:latin typeface="Maiandra GD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CCFFCC"/>
                </a:solidFill>
                <a:latin typeface="Maiandra GD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CCFFCC"/>
                </a:solidFill>
                <a:latin typeface="Maiandra GD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FFCC"/>
                </a:solidFill>
                <a:latin typeface="Maiandra GD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CC"/>
                </a:solidFill>
                <a:latin typeface="Maiandra GD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CC"/>
                </a:solidFill>
                <a:latin typeface="+mn-lt"/>
              </a:defRPr>
            </a:lvl9pPr>
          </a:lstStyle>
          <a:p>
            <a:pPr algn="r">
              <a:buFontTx/>
              <a:buNone/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hort wavelength     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http://www.nasa.gov/images/content/735694main_pia16874-full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" y="666750"/>
            <a:ext cx="99441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69845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NASA/JPL-Caltech/ESA</a:t>
            </a:r>
            <a:endParaRPr lang="en-GB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www.esa.int/var/esa/storage/images/esa_multimedia/images/2013/04/planck_all-sky_frequency_maps/12645991-1-eng-GB/Planck_all-sky_frequency_map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15858" r="6274" b="3670"/>
          <a:stretch/>
        </p:blipFill>
        <p:spPr bwMode="auto">
          <a:xfrm>
            <a:off x="0" y="820270"/>
            <a:ext cx="9144000" cy="55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69845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ESA / </a:t>
            </a:r>
            <a:r>
              <a:rPr lang="en-GB" i="1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Planck </a:t>
            </a:r>
            <a:r>
              <a:rPr lang="en-GB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collaboration</a:t>
            </a:r>
            <a:endParaRPr lang="en-GB" dirty="0">
              <a:solidFill>
                <a:srgbClr val="33CCFF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ap.gsfc.nasa.gov/media/101080/101080_7yrFullSky_WMAP_1600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472" y="-401781"/>
            <a:ext cx="10224000" cy="7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i="1" dirty="0" smtClean="0">
                <a:solidFill>
                  <a:srgbClr val="00CC99"/>
                </a:solidFill>
                <a:latin typeface="Maiandra GD" panose="020E0502030308020204" pitchFamily="34" charset="0"/>
              </a:rPr>
              <a:t>WMAP</a:t>
            </a:r>
            <a:endParaRPr lang="en-GB" sz="4000" i="1" dirty="0">
              <a:solidFill>
                <a:srgbClr val="00CC99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i="1" cap="small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Planck</a:t>
            </a:r>
            <a:endParaRPr lang="en-GB" sz="4000" i="1" cap="small" dirty="0">
              <a:solidFill>
                <a:srgbClr val="33CCFF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Picture 2" descr="http://www.esa.int/var/esa/storage/images/esa_multimedia/images/2013/04/planck_cmb_black_background/12645851-5-eng-GB/Planck_CMB_black_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1202074"/>
            <a:ext cx="892800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69845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ESA / </a:t>
            </a:r>
            <a:r>
              <a:rPr lang="en-GB" i="1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Planck </a:t>
            </a:r>
            <a:r>
              <a:rPr lang="en-GB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collaboration</a:t>
            </a:r>
            <a:endParaRPr lang="en-GB" dirty="0">
              <a:solidFill>
                <a:srgbClr val="33CCFF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9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i="1" dirty="0" smtClean="0">
                <a:solidFill>
                  <a:srgbClr val="FF5050"/>
                </a:solidFill>
              </a:rPr>
              <a:t>WMAP</a:t>
            </a:r>
            <a:endParaRPr lang="en-GB" sz="4000" i="1" dirty="0">
              <a:solidFill>
                <a:srgbClr val="FF5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0955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6172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latin typeface="Maiandra GD" panose="020E0502030308020204" pitchFamily="34" charset="0"/>
              </a:rPr>
              <a:t> age of Universe 13.772</a:t>
            </a:r>
            <a:r>
              <a:rPr lang="en-GB" sz="2400" dirty="0" smtClean="0">
                <a:latin typeface="Maiandra GD" panose="020E0502030308020204" pitchFamily="34" charset="0"/>
                <a:cs typeface="Times New Roman"/>
              </a:rPr>
              <a:t>±0.059 billion years</a:t>
            </a:r>
            <a:endParaRPr lang="en-GB" sz="24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i="1" dirty="0" smtClean="0">
                <a:solidFill>
                  <a:srgbClr val="FF5050"/>
                </a:solidFill>
              </a:rPr>
              <a:t>Planck</a:t>
            </a:r>
            <a:endParaRPr lang="en-GB" sz="4000" i="1" dirty="0">
              <a:solidFill>
                <a:srgbClr val="FF5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24006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33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4" name="Picture 4" descr="http://www.newscientist.com/data/images/ns/cms/dn8862/dn8862-2_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7" y="1179134"/>
            <a:ext cx="8927999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69845" y="6477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rgbClr val="33CCFF"/>
                </a:solidFill>
                <a:latin typeface="Maiandra GD" panose="020E0502030308020204" pitchFamily="34" charset="0"/>
              </a:rPr>
              <a:t>NASA / WMAP Science team</a:t>
            </a:r>
            <a:endParaRPr lang="en-GB" dirty="0">
              <a:solidFill>
                <a:srgbClr val="33CCFF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bestfon.info/images/joomgallery/originals/espacio_11/blue_earth_and_moon_in_the_space_20130408_2028760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000" y="9000"/>
            <a:ext cx="1216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How the Earth Moves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cap="small" dirty="0" smtClean="0">
                <a:solidFill>
                  <a:srgbClr val="00B0F0"/>
                </a:solidFill>
              </a:rPr>
              <a:t>Wed 3rd April 1pm</a:t>
            </a:r>
            <a:endParaRPr lang="en-GB" cap="smal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480654" y="9000"/>
            <a:ext cx="10105308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http://space-exploratorium.com/images/redshi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s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pace-exploratorium.com</a:t>
            </a:r>
            <a:endParaRPr lang="en-GB" dirty="0">
              <a:solidFill>
                <a:schemeClr val="bg1">
                  <a:lumMod val="65000"/>
                </a:schemeClr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apod.nasa.gov/apod/image/1310/NGC5982_LRGB_lesh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3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Users\carolin\Pictures\picture and animations of use\galaxies\ic342.jpg"/>
          <p:cNvPicPr>
            <a:picLocks noChangeAspect="1" noChangeArrowheads="1"/>
          </p:cNvPicPr>
          <p:nvPr/>
        </p:nvPicPr>
        <p:blipFill>
          <a:blip r:embed="rId3" cstate="print"/>
          <a:srcRect l="21167" t="12815" r="23800" b="18836"/>
          <a:stretch>
            <a:fillRect/>
          </a:stretch>
        </p:blipFill>
        <p:spPr bwMode="auto">
          <a:xfrm>
            <a:off x="7467600" y="4771386"/>
            <a:ext cx="1143000" cy="140676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3" descr="E:\Users\carolin\Pictures\picture and animations of use\galaxies\ngc1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748722"/>
            <a:ext cx="1313964" cy="9429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4" descr="E:\Users\carolin\Pictures\picture and animations of use\galaxies\ngc1309friends_hst_f.jpg"/>
          <p:cNvPicPr>
            <a:picLocks noChangeAspect="1" noChangeArrowheads="1"/>
          </p:cNvPicPr>
          <p:nvPr/>
        </p:nvPicPr>
        <p:blipFill>
          <a:blip r:embed="rId5" cstate="print"/>
          <a:srcRect l="13636" t="22727" r="22727" b="13636"/>
          <a:stretch>
            <a:fillRect/>
          </a:stretch>
        </p:blipFill>
        <p:spPr bwMode="auto">
          <a:xfrm>
            <a:off x="4829033" y="3978630"/>
            <a:ext cx="1066800" cy="1066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6" descr="E:\Users\carolin\Pictures\picture and animations of use\galaxies\m96.jpg"/>
          <p:cNvPicPr>
            <a:picLocks noChangeAspect="1" noChangeArrowheads="1"/>
          </p:cNvPicPr>
          <p:nvPr/>
        </p:nvPicPr>
        <p:blipFill rotWithShape="1">
          <a:blip r:embed="rId6" cstate="print"/>
          <a:srcRect l="17582" t="9482" r="18292"/>
          <a:stretch/>
        </p:blipFill>
        <p:spPr bwMode="auto">
          <a:xfrm>
            <a:off x="6477000" y="533400"/>
            <a:ext cx="1326391" cy="179190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7" descr="E:\Users\carolin\Pictures\picture and animations of use\galaxies\m33_hammar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9972" y="5263200"/>
            <a:ext cx="2209800" cy="148889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8" descr="E:\Users\carolin\Pictures\picture and animations of use\galaxies\eso510 HS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902380">
            <a:off x="4377332" y="444845"/>
            <a:ext cx="1591192" cy="8042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9" descr="E:\Users\carolin\Pictures\picture and animations of use\galaxies\m83.jpg"/>
          <p:cNvPicPr>
            <a:picLocks noChangeAspect="1" noChangeArrowheads="1"/>
          </p:cNvPicPr>
          <p:nvPr/>
        </p:nvPicPr>
        <p:blipFill>
          <a:blip r:embed="rId9" cstate="print"/>
          <a:srcRect l="28571" t="13915" r="21429" b="11870"/>
          <a:stretch>
            <a:fillRect/>
          </a:stretch>
        </p:blipFill>
        <p:spPr bwMode="auto">
          <a:xfrm>
            <a:off x="1524000" y="3276600"/>
            <a:ext cx="1066800" cy="1219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10" descr="E:\Users\carolin\Pictures\picture and animations of use\galaxies\ngc1097.jpg"/>
          <p:cNvPicPr>
            <a:picLocks noChangeAspect="1" noChangeArrowheads="1"/>
          </p:cNvPicPr>
          <p:nvPr/>
        </p:nvPicPr>
        <p:blipFill>
          <a:blip r:embed="rId10" cstate="print"/>
          <a:srcRect l="11924" r="20508"/>
          <a:stretch>
            <a:fillRect/>
          </a:stretch>
        </p:blipFill>
        <p:spPr bwMode="auto">
          <a:xfrm>
            <a:off x="2438400" y="4495800"/>
            <a:ext cx="1295400" cy="1224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12" descr="E:\Users\carolin\Pictures\picture and animations of use\galaxies\ngc4414_hubble_herit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115" y="5263200"/>
            <a:ext cx="1558867" cy="11160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http://apod.nasa.gov/apod/image/1310/NGC5982_LRGB_leshi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38404" r="14661" b="27837"/>
          <a:stretch/>
        </p:blipFill>
        <p:spPr bwMode="auto">
          <a:xfrm>
            <a:off x="6164316" y="2774731"/>
            <a:ext cx="1639075" cy="248846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apod.nasa.gov/apod/image/1310/NGC5982_LRGB_leshi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30976" r="66250" b="57261"/>
          <a:stretch/>
        </p:blipFill>
        <p:spPr bwMode="auto">
          <a:xfrm>
            <a:off x="1401548" y="2207171"/>
            <a:ext cx="1684552" cy="8671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lemaitr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560" y="2940618"/>
            <a:ext cx="2387357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14233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9pPr>
          </a:lstStyle>
          <a:p>
            <a:pPr algn="l"/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aiandra GD" panose="020E0502030308020204" pitchFamily="34" charset="0"/>
              </a:rPr>
              <a:t>Georges Lemaitre</a:t>
            </a:r>
            <a:endParaRPr lang="en-US" sz="2000" dirty="0">
              <a:solidFill>
                <a:schemeClr val="accent5">
                  <a:lumMod val="60000"/>
                  <a:lumOff val="40000"/>
                </a:schemeClr>
              </a:solidFill>
              <a:latin typeface="Maiandra GD" panose="020E0502030308020204" pitchFamily="34" charset="0"/>
            </a:endParaRPr>
          </a:p>
        </p:txBody>
      </p:sp>
      <p:pic>
        <p:nvPicPr>
          <p:cNvPr id="19" name="Content Placeholder 3" descr="MW_Hoyle2.jpg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6553200" y="681764"/>
            <a:ext cx="1969273" cy="1833736"/>
          </a:xfrm>
        </p:spPr>
      </p:pic>
      <p:sp>
        <p:nvSpPr>
          <p:cNvPr id="2" name="Rounded Rectangular Callout 1"/>
          <p:cNvSpPr/>
          <p:nvPr/>
        </p:nvSpPr>
        <p:spPr>
          <a:xfrm>
            <a:off x="3304553" y="5240022"/>
            <a:ext cx="2988000" cy="504000"/>
          </a:xfrm>
          <a:prstGeom prst="wedgeRoundRectCallout">
            <a:avLst>
              <a:gd name="adj1" fmla="val -87118"/>
              <a:gd name="adj2" fmla="val -34225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cap="small" dirty="0">
                <a:solidFill>
                  <a:schemeClr val="tx1"/>
                </a:solidFill>
                <a:latin typeface="Maiandra GD" panose="020E0502030308020204" pitchFamily="34" charset="0"/>
              </a:rPr>
              <a:t>The ‘primeval atom</a:t>
            </a:r>
            <a:r>
              <a:rPr lang="en-GB" sz="2400" cap="small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’</a:t>
            </a:r>
            <a:endParaRPr lang="en-US" sz="2400" cap="small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663833" y="1524000"/>
            <a:ext cx="2232000" cy="504000"/>
          </a:xfrm>
          <a:prstGeom prst="wedgeRoundRectCallout">
            <a:avLst>
              <a:gd name="adj1" fmla="val 119194"/>
              <a:gd name="adj2" fmla="val -791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cap="small" dirty="0">
                <a:solidFill>
                  <a:schemeClr val="tx1"/>
                </a:solidFill>
                <a:latin typeface="Maiandra GD" panose="020E0502030308020204" pitchFamily="34" charset="0"/>
              </a:rPr>
              <a:t>The </a:t>
            </a:r>
            <a:r>
              <a:rPr lang="en-GB" sz="2400" cap="small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‘Big Bang’</a:t>
            </a:r>
            <a:endParaRPr lang="en-US" sz="2400" cap="small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04800" y="22783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9pPr>
          </a:lstStyle>
          <a:p>
            <a:pPr algn="r"/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Fred Hoyle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46068E-6 L 0.25833 -0.111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55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5097E-6 L 0.1375 -0.288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4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32413 -0.38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94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6633E-6 L -0.03368 -0.419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-209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9463E-6 L -0.11788 -0.207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03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07308E-6 L -0.40591 -0.342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-171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10546E-7 L -0.31041 0.246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123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0509E-6 L -0.09393 0.325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162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58834E-6 L 0.23438 0.274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7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28872 -0.130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-6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22969 0.070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35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ebu.uoregon.edu/hudf/hudf_15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65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-609600"/>
            <a:ext cx="8839200" cy="55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Maiandra GD" panose="020E0502030308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i="1" dirty="0" smtClean="0"/>
          </a:p>
          <a:p>
            <a:pPr>
              <a:buFont typeface="Arial" pitchFamily="34" charset="0"/>
              <a:buNone/>
            </a:pPr>
            <a:endParaRPr lang="en-GB" i="1" dirty="0" smtClean="0"/>
          </a:p>
          <a:p>
            <a:pPr>
              <a:buFont typeface="Arial" pitchFamily="34" charset="0"/>
              <a:buNone/>
            </a:pPr>
            <a:r>
              <a:rPr lang="en-GB" sz="3600" cap="small" dirty="0" smtClean="0">
                <a:solidFill>
                  <a:srgbClr val="FF6600"/>
                </a:solidFill>
              </a:rPr>
              <a:t>Cosmological principle</a:t>
            </a:r>
          </a:p>
          <a:p>
            <a:pPr lvl="1">
              <a:buFont typeface="Arial" pitchFamily="34" charset="0"/>
              <a:buNone/>
            </a:pPr>
            <a:r>
              <a:rPr lang="en-GB" sz="3200" dirty="0" smtClean="0"/>
              <a:t>The Universe is isotropic and homogeneous </a:t>
            </a:r>
          </a:p>
          <a:p>
            <a:pPr>
              <a:buFont typeface="Arial" pitchFamily="34" charset="0"/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8" name="Picture 5" descr="lemait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40618"/>
            <a:ext cx="2387357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14233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9pPr>
          </a:lstStyle>
          <a:p>
            <a:pPr algn="l"/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aiandra GD" panose="020E0502030308020204" pitchFamily="34" charset="0"/>
              </a:rPr>
              <a:t>Georges Lemaitre</a:t>
            </a:r>
            <a:endParaRPr lang="en-US" sz="2000" dirty="0">
              <a:solidFill>
                <a:schemeClr val="accent5">
                  <a:lumMod val="60000"/>
                  <a:lumOff val="40000"/>
                </a:schemeClr>
              </a:solidFill>
              <a:latin typeface="Maiandra GD" panose="020E0502030308020204" pitchFamily="34" charset="0"/>
            </a:endParaRPr>
          </a:p>
        </p:txBody>
      </p:sp>
      <p:pic>
        <p:nvPicPr>
          <p:cNvPr id="10" name="Content Placeholder 3" descr="MW_Hoyle2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53200" y="681764"/>
            <a:ext cx="1969273" cy="1833736"/>
          </a:xfr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04800" y="22783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Maiandra GD" pitchFamily="34" charset="0"/>
              </a:defRPr>
            </a:lvl9pPr>
          </a:lstStyle>
          <a:p>
            <a:pPr algn="r"/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Fred Hoyle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NASA/ESA/Illingworth et al 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9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8" name="Picture 4" descr="http://apod.nasa.gov/apod/image/0306/galaxies2_apm_b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49" y="9000"/>
            <a:ext cx="950369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79849" y="6248400"/>
            <a:ext cx="345644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0912" y="6487616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Maiandra GD" panose="020E0502030308020204" pitchFamily="34" charset="0"/>
              </a:rPr>
              <a:t>Maddox et al 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720</Words>
  <Application>Microsoft Office PowerPoint</Application>
  <PresentationFormat>On-screen Show (4:3)</PresentationFormat>
  <Paragraphs>241</Paragraphs>
  <Slides>56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 source number counts</vt:lpstr>
      <vt:lpstr>PowerPoint Presentation</vt:lpstr>
      <vt:lpstr>PowerPoint Presentation</vt:lpstr>
      <vt:lpstr>The Helium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COBE  1989</vt:lpstr>
      <vt:lpstr>PowerPoint Presentation</vt:lpstr>
      <vt:lpstr>PowerPoint Presentation</vt:lpstr>
      <vt:lpstr>COBE</vt:lpstr>
      <vt:lpstr>COBE</vt:lpstr>
      <vt:lpstr>PowerPoint Presentation</vt:lpstr>
      <vt:lpstr>The flatness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variations = density fluctuations</vt:lpstr>
      <vt:lpstr>PowerPoint Presentation</vt:lpstr>
      <vt:lpstr>Temperature variations = density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WMAP</vt:lpstr>
      <vt:lpstr>v</vt:lpstr>
      <vt:lpstr>PowerPoint Presentation</vt:lpstr>
      <vt:lpstr>PowerPoint Presentation</vt:lpstr>
      <vt:lpstr>WMAP</vt:lpstr>
      <vt:lpstr>Planck</vt:lpstr>
      <vt:lpstr>PowerPoint Presentation</vt:lpstr>
      <vt:lpstr>How the Earth Moves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</dc:creator>
  <cp:lastModifiedBy>Windows User</cp:lastModifiedBy>
  <cp:revision>79</cp:revision>
  <dcterms:created xsi:type="dcterms:W3CDTF">2006-08-16T00:00:00Z</dcterms:created>
  <dcterms:modified xsi:type="dcterms:W3CDTF">2014-03-05T11:00:08Z</dcterms:modified>
</cp:coreProperties>
</file>