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png" ContentType="image/pn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x="10058400" cy="7772400"/>
  <p:notesSz cx="10058400" cy="7772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80"/>
              </a:lnSpc>
            </a:pPr>
            <a:fld id="{81D60167-4931-47E6-BA6A-407CBD079E47}" type="slidenum">
              <a:rPr dirty="0" spc="10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80"/>
              </a:lnSpc>
            </a:pPr>
            <a:fld id="{81D60167-4931-47E6-BA6A-407CBD079E47}" type="slidenum">
              <a:rPr dirty="0" spc="10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80"/>
              </a:lnSpc>
            </a:pPr>
            <a:fld id="{81D60167-4931-47E6-BA6A-407CBD079E47}" type="slidenum">
              <a:rPr dirty="0" spc="10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80"/>
              </a:lnSpc>
            </a:pPr>
            <a:fld id="{81D60167-4931-47E6-BA6A-407CBD079E47}" type="slidenum">
              <a:rPr dirty="0" spc="10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80"/>
              </a:lnSpc>
            </a:pPr>
            <a:fld id="{81D60167-4931-47E6-BA6A-407CBD079E47}" type="slidenum">
              <a:rPr dirty="0" spc="10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460155" y="7075323"/>
            <a:ext cx="269875" cy="200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80"/>
              </a:lnSpc>
            </a:pPr>
            <a:fld id="{81D60167-4931-47E6-BA6A-407CBD079E47}" type="slidenum">
              <a:rPr dirty="0" spc="10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7117" y="397531"/>
            <a:ext cx="8711946" cy="6119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80"/>
              </a:lnSpc>
            </a:pPr>
            <a:fld id="{81D60167-4931-47E6-BA6A-407CBD079E47}" type="slidenum">
              <a:rPr dirty="0" spc="105"/>
              <a:t>10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7136" y="1274484"/>
            <a:ext cx="6804130" cy="3420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04069" y="4952974"/>
            <a:ext cx="2849880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50" spc="295">
                <a:latin typeface="Arial"/>
                <a:cs typeface="Arial"/>
              </a:rPr>
              <a:t>A </a:t>
            </a:r>
            <a:r>
              <a:rPr dirty="0" sz="1950" spc="204">
                <a:latin typeface="Arial"/>
                <a:cs typeface="Arial"/>
              </a:rPr>
              <a:t>pit </a:t>
            </a:r>
            <a:r>
              <a:rPr dirty="0" sz="1950" spc="155">
                <a:latin typeface="Arial"/>
                <a:cs typeface="Arial"/>
              </a:rPr>
              <a:t>for </a:t>
            </a:r>
            <a:r>
              <a:rPr dirty="0" sz="1950" spc="145">
                <a:latin typeface="Arial"/>
                <a:cs typeface="Arial"/>
              </a:rPr>
              <a:t>storing</a:t>
            </a:r>
            <a:r>
              <a:rPr dirty="0" sz="1950" spc="400">
                <a:latin typeface="Arial"/>
                <a:cs typeface="Arial"/>
              </a:rPr>
              <a:t> </a:t>
            </a:r>
            <a:r>
              <a:rPr dirty="0" sz="1950" spc="135">
                <a:latin typeface="Arial"/>
                <a:cs typeface="Arial"/>
              </a:rPr>
              <a:t>grain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80"/>
              </a:lnSpc>
            </a:pPr>
            <a:fld id="{81D60167-4931-47E6-BA6A-407CBD079E47}" type="slidenum">
              <a:rPr dirty="0" spc="105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9022" y="1724488"/>
            <a:ext cx="7920333" cy="2520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45231" y="4502937"/>
            <a:ext cx="3968115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50" spc="95">
                <a:latin typeface="Arial"/>
                <a:cs typeface="Arial"/>
              </a:rPr>
              <a:t>Measures </a:t>
            </a:r>
            <a:r>
              <a:rPr dirty="0" sz="1950" spc="155">
                <a:latin typeface="Arial"/>
                <a:cs typeface="Arial"/>
              </a:rPr>
              <a:t>for </a:t>
            </a:r>
            <a:r>
              <a:rPr dirty="0" sz="1950" spc="165">
                <a:latin typeface="Arial"/>
                <a:cs typeface="Arial"/>
              </a:rPr>
              <a:t>distributing</a:t>
            </a:r>
            <a:r>
              <a:rPr dirty="0" sz="1950" spc="555">
                <a:latin typeface="Arial"/>
                <a:cs typeface="Arial"/>
              </a:rPr>
              <a:t> </a:t>
            </a:r>
            <a:r>
              <a:rPr dirty="0" sz="1950" spc="135">
                <a:latin typeface="Arial"/>
                <a:cs typeface="Arial"/>
              </a:rPr>
              <a:t>grain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80"/>
              </a:lnSpc>
            </a:pPr>
            <a:fld id="{81D60167-4931-47E6-BA6A-407CBD079E47}" type="slidenum">
              <a:rPr dirty="0" spc="105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9207" y="1095098"/>
            <a:ext cx="7199899" cy="4319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80"/>
              </a:lnSpc>
            </a:pPr>
            <a:fld id="{81D60167-4931-47E6-BA6A-407CBD079E47}" type="slidenum">
              <a:rPr dirty="0" spc="105"/>
              <a:t>10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7555" y="1002855"/>
            <a:ext cx="3763645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509395" algn="l"/>
              </a:tabLst>
            </a:pPr>
            <a:r>
              <a:rPr dirty="0" sz="1950" spc="125">
                <a:solidFill>
                  <a:srgbClr val="EC008C"/>
                </a:solidFill>
                <a:latin typeface="Arial"/>
                <a:cs typeface="Arial"/>
              </a:rPr>
              <a:t>Episode</a:t>
            </a:r>
            <a:r>
              <a:rPr dirty="0" sz="1950" spc="280">
                <a:solidFill>
                  <a:srgbClr val="EC008C"/>
                </a:solidFill>
                <a:latin typeface="Arial"/>
                <a:cs typeface="Arial"/>
              </a:rPr>
              <a:t> </a:t>
            </a:r>
            <a:r>
              <a:rPr dirty="0" sz="1950" spc="150">
                <a:solidFill>
                  <a:srgbClr val="EC008C"/>
                </a:solidFill>
                <a:latin typeface="Arial"/>
                <a:cs typeface="Arial"/>
              </a:rPr>
              <a:t>2:	</a:t>
            </a:r>
            <a:r>
              <a:rPr dirty="0" sz="1950" spc="295">
                <a:solidFill>
                  <a:srgbClr val="EC008C"/>
                </a:solidFill>
                <a:latin typeface="Arial"/>
                <a:cs typeface="Arial"/>
              </a:rPr>
              <a:t>A </a:t>
            </a:r>
            <a:r>
              <a:rPr dirty="0" sz="1950" spc="150">
                <a:solidFill>
                  <a:srgbClr val="EC008C"/>
                </a:solidFill>
                <a:latin typeface="Arial"/>
                <a:cs typeface="Arial"/>
              </a:rPr>
              <a:t>New</a:t>
            </a:r>
            <a:r>
              <a:rPr dirty="0" sz="1950" spc="220">
                <a:solidFill>
                  <a:srgbClr val="EC008C"/>
                </a:solidFill>
                <a:latin typeface="Arial"/>
                <a:cs typeface="Arial"/>
              </a:rPr>
              <a:t> </a:t>
            </a:r>
            <a:r>
              <a:rPr dirty="0" sz="1950" spc="145">
                <a:solidFill>
                  <a:srgbClr val="EC008C"/>
                </a:solidFill>
                <a:latin typeface="Arial"/>
                <a:cs typeface="Arial"/>
              </a:rPr>
              <a:t>Beginning</a:t>
            </a:r>
            <a:endParaRPr sz="19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7117" y="2009662"/>
            <a:ext cx="8640907" cy="2880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93670" y="5356517"/>
            <a:ext cx="5272405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50" spc="135">
                <a:latin typeface="Arial"/>
                <a:cs typeface="Arial"/>
              </a:rPr>
              <a:t>Some </a:t>
            </a:r>
            <a:r>
              <a:rPr dirty="0" sz="1950" spc="145">
                <a:latin typeface="Arial"/>
                <a:cs typeface="Arial"/>
              </a:rPr>
              <a:t>gold </a:t>
            </a:r>
            <a:r>
              <a:rPr dirty="0" sz="1950" spc="105">
                <a:latin typeface="Arial"/>
                <a:cs typeface="Arial"/>
              </a:rPr>
              <a:t>coins </a:t>
            </a:r>
            <a:r>
              <a:rPr dirty="0" sz="1950" spc="150">
                <a:latin typeface="Arial"/>
                <a:cs typeface="Arial"/>
              </a:rPr>
              <a:t>circulating</a:t>
            </a:r>
            <a:r>
              <a:rPr dirty="0" sz="1950" spc="715">
                <a:latin typeface="Arial"/>
                <a:cs typeface="Arial"/>
              </a:rPr>
              <a:t> </a:t>
            </a:r>
            <a:r>
              <a:rPr dirty="0" sz="1950" spc="150">
                <a:latin typeface="Arial"/>
                <a:cs typeface="Arial"/>
              </a:rPr>
              <a:t>c.1100-1300</a:t>
            </a:r>
            <a:endParaRPr sz="19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80"/>
              </a:lnSpc>
            </a:pPr>
            <a:fld id="{81D60167-4931-47E6-BA6A-407CBD079E47}" type="slidenum">
              <a:rPr dirty="0" spc="105"/>
              <a:t>10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1028" y="876245"/>
            <a:ext cx="4676324" cy="4251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70515" y="5386222"/>
            <a:ext cx="2117725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50" spc="200">
                <a:latin typeface="Arial"/>
                <a:cs typeface="Arial"/>
              </a:rPr>
              <a:t>Arithmetic</a:t>
            </a:r>
            <a:r>
              <a:rPr dirty="0" sz="1950" spc="190">
                <a:latin typeface="Arial"/>
                <a:cs typeface="Arial"/>
              </a:rPr>
              <a:t> </a:t>
            </a:r>
            <a:r>
              <a:rPr dirty="0" sz="1950" spc="155">
                <a:latin typeface="Arial"/>
                <a:cs typeface="Arial"/>
              </a:rPr>
              <a:t>1633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80"/>
              </a:lnSpc>
            </a:pPr>
            <a:fld id="{81D60167-4931-47E6-BA6A-407CBD079E47}" type="slidenum">
              <a:rPr dirty="0" spc="105"/>
              <a:t>10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9209" y="180492"/>
            <a:ext cx="4319939" cy="5759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94111" y="6047028"/>
            <a:ext cx="1470660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50" spc="175">
                <a:latin typeface="Arial"/>
                <a:cs typeface="Arial"/>
              </a:rPr>
              <a:t>Log</a:t>
            </a:r>
            <a:r>
              <a:rPr dirty="0" sz="1950" spc="105">
                <a:latin typeface="Arial"/>
                <a:cs typeface="Arial"/>
              </a:rPr>
              <a:t>a</a:t>
            </a:r>
            <a:r>
              <a:rPr dirty="0" sz="1950" spc="175">
                <a:latin typeface="Arial"/>
                <a:cs typeface="Arial"/>
              </a:rPr>
              <a:t>rithms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80"/>
              </a:lnSpc>
            </a:pPr>
            <a:fld id="{81D60167-4931-47E6-BA6A-407CBD079E47}" type="slidenum">
              <a:rPr dirty="0" spc="105"/>
              <a:t>10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7617" y="1184855"/>
            <a:ext cx="4903121" cy="3391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582" y="5042623"/>
            <a:ext cx="9928225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85695" algn="l"/>
              </a:tabLst>
            </a:pPr>
            <a:r>
              <a:rPr dirty="0" sz="1950" spc="165">
                <a:latin typeface="Arial"/>
                <a:cs typeface="Arial"/>
              </a:rPr>
              <a:t>Transcript</a:t>
            </a:r>
            <a:r>
              <a:rPr dirty="0" sz="1950" spc="290">
                <a:latin typeface="Arial"/>
                <a:cs typeface="Arial"/>
              </a:rPr>
              <a:t> </a:t>
            </a:r>
            <a:r>
              <a:rPr dirty="0" sz="1950" spc="180">
                <a:latin typeface="Arial"/>
                <a:cs typeface="Arial"/>
              </a:rPr>
              <a:t>of</a:t>
            </a:r>
            <a:r>
              <a:rPr dirty="0" sz="1950" spc="300">
                <a:latin typeface="Arial"/>
                <a:cs typeface="Arial"/>
              </a:rPr>
              <a:t> </a:t>
            </a:r>
            <a:r>
              <a:rPr dirty="0" sz="1950" spc="140">
                <a:latin typeface="Arial"/>
                <a:cs typeface="Arial"/>
              </a:rPr>
              <a:t>ms.	</a:t>
            </a:r>
            <a:r>
              <a:rPr dirty="0" sz="1950" spc="155">
                <a:latin typeface="Arial"/>
                <a:cs typeface="Arial"/>
              </a:rPr>
              <a:t>on </a:t>
            </a:r>
            <a:r>
              <a:rPr dirty="0" sz="1950" spc="175">
                <a:latin typeface="Arial"/>
                <a:cs typeface="Arial"/>
              </a:rPr>
              <a:t>compound </a:t>
            </a:r>
            <a:r>
              <a:rPr dirty="0" sz="1950" spc="145">
                <a:latin typeface="Arial"/>
                <a:cs typeface="Arial"/>
              </a:rPr>
              <a:t>interest, </a:t>
            </a:r>
            <a:r>
              <a:rPr dirty="0" sz="1950" spc="200">
                <a:latin typeface="Arial"/>
                <a:cs typeface="Arial"/>
              </a:rPr>
              <a:t>written </a:t>
            </a:r>
            <a:r>
              <a:rPr dirty="0" sz="1950" spc="105">
                <a:latin typeface="Arial"/>
                <a:cs typeface="Arial"/>
              </a:rPr>
              <a:t>by </a:t>
            </a:r>
            <a:r>
              <a:rPr dirty="0" sz="1950" spc="204">
                <a:latin typeface="Arial"/>
                <a:cs typeface="Arial"/>
              </a:rPr>
              <a:t>Thomas </a:t>
            </a:r>
            <a:r>
              <a:rPr dirty="0" sz="1950" spc="165">
                <a:latin typeface="Arial"/>
                <a:cs typeface="Arial"/>
              </a:rPr>
              <a:t>Harriot, </a:t>
            </a:r>
            <a:r>
              <a:rPr dirty="0" sz="1950" spc="280">
                <a:latin typeface="Arial"/>
                <a:cs typeface="Arial"/>
              </a:rPr>
              <a:t> </a:t>
            </a:r>
            <a:r>
              <a:rPr dirty="0" sz="1950" spc="145">
                <a:latin typeface="Arial"/>
                <a:cs typeface="Arial"/>
              </a:rPr>
              <a:t>c.1600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80"/>
              </a:lnSpc>
            </a:pPr>
            <a:fld id="{81D60167-4931-47E6-BA6A-407CBD079E47}" type="slidenum">
              <a:rPr dirty="0" spc="105"/>
              <a:t>10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9246" y="104505"/>
            <a:ext cx="5759947" cy="5759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80438" y="6122911"/>
            <a:ext cx="6097905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50" spc="155">
                <a:latin typeface="Arial"/>
                <a:cs typeface="Arial"/>
              </a:rPr>
              <a:t>Differential </a:t>
            </a:r>
            <a:r>
              <a:rPr dirty="0" sz="1950" spc="110">
                <a:latin typeface="Arial"/>
                <a:cs typeface="Arial"/>
              </a:rPr>
              <a:t>calculus, </a:t>
            </a:r>
            <a:r>
              <a:rPr dirty="0" sz="1950" spc="130">
                <a:latin typeface="Arial"/>
                <a:cs typeface="Arial"/>
              </a:rPr>
              <a:t>according </a:t>
            </a:r>
            <a:r>
              <a:rPr dirty="0" sz="1950" spc="250">
                <a:latin typeface="Arial"/>
                <a:cs typeface="Arial"/>
              </a:rPr>
              <a:t>to </a:t>
            </a:r>
            <a:r>
              <a:rPr dirty="0" sz="1950" spc="135">
                <a:latin typeface="Arial"/>
                <a:cs typeface="Arial"/>
              </a:rPr>
              <a:t>Leibniz</a:t>
            </a:r>
            <a:r>
              <a:rPr dirty="0" sz="1950" spc="720">
                <a:latin typeface="Arial"/>
                <a:cs typeface="Arial"/>
              </a:rPr>
              <a:t> </a:t>
            </a:r>
            <a:r>
              <a:rPr dirty="0" sz="1950" spc="155">
                <a:latin typeface="Arial"/>
                <a:cs typeface="Arial"/>
              </a:rPr>
              <a:t>1684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80"/>
              </a:lnSpc>
            </a:pPr>
            <a:fld id="{81D60167-4931-47E6-BA6A-407CBD079E47}" type="slidenum">
              <a:rPr dirty="0" spc="105"/>
              <a:t>10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80"/>
              </a:lnSpc>
            </a:pPr>
            <a:fld id="{81D60167-4931-47E6-BA6A-407CBD079E47}" type="slidenum">
              <a:rPr dirty="0" spc="105"/>
              <a:t>10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904417" y="1702679"/>
            <a:ext cx="8209915" cy="3206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9200"/>
              </a:lnSpc>
              <a:tabLst>
                <a:tab pos="240029" algn="l"/>
                <a:tab pos="467359" algn="l"/>
                <a:tab pos="694690" algn="l"/>
                <a:tab pos="4056379" algn="l"/>
                <a:tab pos="6436995" algn="l"/>
              </a:tabLst>
            </a:pPr>
            <a:r>
              <a:rPr dirty="0" sz="1950" spc="145" i="1">
                <a:solidFill>
                  <a:srgbClr val="0000FF"/>
                </a:solidFill>
                <a:latin typeface="Arial"/>
                <a:cs typeface="Arial"/>
              </a:rPr>
              <a:t>.	.	.	</a:t>
            </a:r>
            <a:r>
              <a:rPr dirty="0" sz="1950" spc="170" i="1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dirty="0" sz="1950" spc="130" i="1">
                <a:solidFill>
                  <a:srgbClr val="0000FF"/>
                </a:solidFill>
                <a:latin typeface="Arial"/>
                <a:cs typeface="Arial"/>
              </a:rPr>
              <a:t>Lewis </a:t>
            </a:r>
            <a:r>
              <a:rPr dirty="0" sz="1950" spc="165" i="1">
                <a:solidFill>
                  <a:srgbClr val="0000FF"/>
                </a:solidFill>
                <a:latin typeface="Arial"/>
                <a:cs typeface="Arial"/>
              </a:rPr>
              <a:t>d’or </a:t>
            </a:r>
            <a:r>
              <a:rPr dirty="0" sz="1950" spc="30" i="1">
                <a:solidFill>
                  <a:srgbClr val="0000FF"/>
                </a:solidFill>
                <a:latin typeface="Arial"/>
                <a:cs typeface="Arial"/>
              </a:rPr>
              <a:t>passes </a:t>
            </a:r>
            <a:r>
              <a:rPr dirty="0" sz="1950" spc="155" i="1">
                <a:solidFill>
                  <a:srgbClr val="0000FF"/>
                </a:solidFill>
                <a:latin typeface="Arial"/>
                <a:cs typeface="Arial"/>
              </a:rPr>
              <a:t>for for fourteen </a:t>
            </a:r>
            <a:r>
              <a:rPr dirty="0" sz="1950" spc="85" i="1">
                <a:solidFill>
                  <a:srgbClr val="0000FF"/>
                </a:solidFill>
                <a:latin typeface="Arial"/>
                <a:cs typeface="Arial"/>
              </a:rPr>
              <a:t>livres </a:t>
            </a:r>
            <a:r>
              <a:rPr dirty="0" sz="1950" spc="130" i="1">
                <a:solidFill>
                  <a:srgbClr val="0000FF"/>
                </a:solidFill>
                <a:latin typeface="Arial"/>
                <a:cs typeface="Arial"/>
              </a:rPr>
              <a:t>and  </a:t>
            </a:r>
            <a:r>
              <a:rPr dirty="0" sz="1950" spc="15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spc="170" i="1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dirty="0" sz="1950" spc="28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spc="170" i="1">
                <a:solidFill>
                  <a:srgbClr val="0000FF"/>
                </a:solidFill>
                <a:latin typeface="Arial"/>
                <a:cs typeface="Arial"/>
              </a:rPr>
              <a:t>Ecu </a:t>
            </a:r>
            <a:r>
              <a:rPr dirty="0" sz="1950" spc="8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spc="130" i="1">
                <a:solidFill>
                  <a:srgbClr val="0000FF"/>
                </a:solidFill>
                <a:latin typeface="Arial"/>
                <a:cs typeface="Arial"/>
              </a:rPr>
              <a:t>or </a:t>
            </a:r>
            <a:r>
              <a:rPr dirty="0" sz="1950" spc="140" i="1">
                <a:solidFill>
                  <a:srgbClr val="0000FF"/>
                </a:solidFill>
                <a:latin typeface="Arial"/>
                <a:cs typeface="Arial"/>
              </a:rPr>
              <a:t>French </a:t>
            </a:r>
            <a:r>
              <a:rPr dirty="0" sz="1950" spc="155" i="1">
                <a:solidFill>
                  <a:srgbClr val="0000FF"/>
                </a:solidFill>
                <a:latin typeface="Arial"/>
                <a:cs typeface="Arial"/>
              </a:rPr>
              <a:t>crown for </a:t>
            </a:r>
            <a:r>
              <a:rPr dirty="0" sz="1950" spc="140" i="1">
                <a:solidFill>
                  <a:srgbClr val="0000FF"/>
                </a:solidFill>
                <a:latin typeface="Arial"/>
                <a:cs typeface="Arial"/>
              </a:rPr>
              <a:t>three </a:t>
            </a:r>
            <a:r>
              <a:rPr dirty="0" sz="1950" spc="85" i="1">
                <a:solidFill>
                  <a:srgbClr val="0000FF"/>
                </a:solidFill>
                <a:latin typeface="Arial"/>
                <a:cs typeface="Arial"/>
              </a:rPr>
              <a:t>livres </a:t>
            </a:r>
            <a:r>
              <a:rPr dirty="0" sz="1950" spc="130" i="1">
                <a:solidFill>
                  <a:srgbClr val="0000FF"/>
                </a:solidFill>
                <a:latin typeface="Arial"/>
                <a:cs typeface="Arial"/>
              </a:rPr>
              <a:t>and </a:t>
            </a:r>
            <a:r>
              <a:rPr dirty="0" sz="1950" spc="57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spc="105" i="1">
                <a:solidFill>
                  <a:srgbClr val="0000FF"/>
                </a:solidFill>
                <a:latin typeface="Arial"/>
                <a:cs typeface="Arial"/>
              </a:rPr>
              <a:t>sixteen</a:t>
            </a:r>
            <a:r>
              <a:rPr dirty="0" sz="1950" spc="29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spc="70" i="1">
                <a:solidFill>
                  <a:srgbClr val="0000FF"/>
                </a:solidFill>
                <a:latin typeface="Arial"/>
                <a:cs typeface="Arial"/>
              </a:rPr>
              <a:t>sols.	</a:t>
            </a:r>
            <a:r>
              <a:rPr dirty="0" sz="1950" spc="285" i="1">
                <a:solidFill>
                  <a:srgbClr val="0000FF"/>
                </a:solidFill>
                <a:latin typeface="Arial"/>
                <a:cs typeface="Arial"/>
              </a:rPr>
              <a:t>At</a:t>
            </a:r>
            <a:r>
              <a:rPr dirty="0" sz="1950" spc="2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spc="155" i="1">
                <a:solidFill>
                  <a:srgbClr val="0000FF"/>
                </a:solidFill>
                <a:latin typeface="Arial"/>
                <a:cs typeface="Arial"/>
              </a:rPr>
              <a:t>which</a:t>
            </a:r>
            <a:r>
              <a:rPr dirty="0" sz="1950" spc="2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spc="155" i="1">
                <a:solidFill>
                  <a:srgbClr val="0000FF"/>
                </a:solidFill>
                <a:latin typeface="Arial"/>
                <a:cs typeface="Arial"/>
              </a:rPr>
              <a:t>rate </a:t>
            </a:r>
            <a:r>
              <a:rPr dirty="0" sz="1950" spc="10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spc="170" i="1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dirty="0" sz="1950" spc="130" i="1">
                <a:solidFill>
                  <a:srgbClr val="0000FF"/>
                </a:solidFill>
                <a:latin typeface="Arial"/>
                <a:cs typeface="Arial"/>
              </a:rPr>
              <a:t>Lewis </a:t>
            </a:r>
            <a:r>
              <a:rPr dirty="0" sz="1950" spc="165" i="1">
                <a:solidFill>
                  <a:srgbClr val="0000FF"/>
                </a:solidFill>
                <a:latin typeface="Arial"/>
                <a:cs typeface="Arial"/>
              </a:rPr>
              <a:t>d’or </a:t>
            </a:r>
            <a:r>
              <a:rPr dirty="0" sz="1950" spc="45" i="1">
                <a:solidFill>
                  <a:srgbClr val="0000FF"/>
                </a:solidFill>
                <a:latin typeface="Arial"/>
                <a:cs typeface="Arial"/>
              </a:rPr>
              <a:t>is </a:t>
            </a:r>
            <a:r>
              <a:rPr dirty="0" sz="1950" spc="185" i="1">
                <a:solidFill>
                  <a:srgbClr val="0000FF"/>
                </a:solidFill>
                <a:latin typeface="Arial"/>
                <a:cs typeface="Arial"/>
              </a:rPr>
              <a:t>worth </a:t>
            </a:r>
            <a:r>
              <a:rPr dirty="0" sz="1950" spc="95" i="1">
                <a:solidFill>
                  <a:srgbClr val="0000FF"/>
                </a:solidFill>
                <a:latin typeface="Arial"/>
                <a:cs typeface="Arial"/>
              </a:rPr>
              <a:t>16s </a:t>
            </a:r>
            <a:r>
              <a:rPr dirty="0" sz="1950" spc="155" i="1">
                <a:solidFill>
                  <a:srgbClr val="0000FF"/>
                </a:solidFill>
                <a:latin typeface="Arial"/>
                <a:cs typeface="Arial"/>
              </a:rPr>
              <a:t>7d </a:t>
            </a:r>
            <a:r>
              <a:rPr dirty="0" sz="1950" spc="130" i="1">
                <a:solidFill>
                  <a:srgbClr val="0000FF"/>
                </a:solidFill>
                <a:latin typeface="Arial"/>
                <a:cs typeface="Arial"/>
              </a:rPr>
              <a:t>sterling, </a:t>
            </a:r>
            <a:r>
              <a:rPr dirty="0" sz="1950" spc="114" i="1">
                <a:solidFill>
                  <a:srgbClr val="0000FF"/>
                </a:solidFill>
                <a:latin typeface="Arial"/>
                <a:cs typeface="Arial"/>
              </a:rPr>
              <a:t>supposing </a:t>
            </a:r>
            <a:r>
              <a:rPr dirty="0" sz="1950" spc="170" i="1">
                <a:solidFill>
                  <a:srgbClr val="0000FF"/>
                </a:solidFill>
                <a:latin typeface="Arial"/>
                <a:cs typeface="Arial"/>
              </a:rPr>
              <a:t>the Ecu  </a:t>
            </a:r>
            <a:r>
              <a:rPr dirty="0" sz="1950" spc="185" i="1">
                <a:solidFill>
                  <a:srgbClr val="0000FF"/>
                </a:solidFill>
                <a:latin typeface="Arial"/>
                <a:cs typeface="Arial"/>
              </a:rPr>
              <a:t>worth </a:t>
            </a:r>
            <a:r>
              <a:rPr dirty="0" sz="1950" spc="65" i="1">
                <a:solidFill>
                  <a:srgbClr val="0000FF"/>
                </a:solidFill>
                <a:latin typeface="Arial"/>
                <a:cs typeface="Arial"/>
              </a:rPr>
              <a:t>4s </a:t>
            </a:r>
            <a:r>
              <a:rPr dirty="0" sz="1950" spc="155" i="1">
                <a:solidFill>
                  <a:srgbClr val="0000FF"/>
                </a:solidFill>
                <a:latin typeface="Arial"/>
                <a:cs typeface="Arial"/>
              </a:rPr>
              <a:t>6d </a:t>
            </a:r>
            <a:r>
              <a:rPr dirty="0" sz="1950" spc="30" i="1">
                <a:solidFill>
                  <a:srgbClr val="0000FF"/>
                </a:solidFill>
                <a:latin typeface="Arial"/>
                <a:cs typeface="Arial"/>
              </a:rPr>
              <a:t>as </a:t>
            </a:r>
            <a:r>
              <a:rPr dirty="0" sz="1950" spc="229" i="1">
                <a:solidFill>
                  <a:srgbClr val="0000FF"/>
                </a:solidFill>
                <a:latin typeface="Arial"/>
                <a:cs typeface="Arial"/>
              </a:rPr>
              <a:t>it </a:t>
            </a:r>
            <a:r>
              <a:rPr dirty="0" sz="1950" spc="45" i="1">
                <a:solidFill>
                  <a:srgbClr val="0000FF"/>
                </a:solidFill>
                <a:latin typeface="Arial"/>
                <a:cs typeface="Arial"/>
              </a:rPr>
              <a:t>is </a:t>
            </a:r>
            <a:r>
              <a:rPr dirty="0" sz="1950" spc="114" i="1">
                <a:solidFill>
                  <a:srgbClr val="0000FF"/>
                </a:solidFill>
                <a:latin typeface="Arial"/>
                <a:cs typeface="Arial"/>
              </a:rPr>
              <a:t>reckoned </a:t>
            </a:r>
            <a:r>
              <a:rPr dirty="0" sz="1950" spc="135" i="1">
                <a:solidFill>
                  <a:srgbClr val="0000FF"/>
                </a:solidFill>
                <a:latin typeface="Arial"/>
                <a:cs typeface="Arial"/>
              </a:rPr>
              <a:t>in </a:t>
            </a:r>
            <a:r>
              <a:rPr dirty="0" sz="1950" spc="170" i="1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dirty="0" sz="1950" spc="190" i="1">
                <a:solidFill>
                  <a:srgbClr val="0000FF"/>
                </a:solidFill>
                <a:latin typeface="Arial"/>
                <a:cs typeface="Arial"/>
              </a:rPr>
              <a:t>court </a:t>
            </a:r>
            <a:r>
              <a:rPr dirty="0" sz="1950" spc="180" i="1">
                <a:solidFill>
                  <a:srgbClr val="0000FF"/>
                </a:solidFill>
                <a:latin typeface="Arial"/>
                <a:cs typeface="Arial"/>
              </a:rPr>
              <a:t>of </a:t>
            </a:r>
            <a:r>
              <a:rPr dirty="0" sz="1950" spc="100" i="1">
                <a:solidFill>
                  <a:srgbClr val="0000FF"/>
                </a:solidFill>
                <a:latin typeface="Arial"/>
                <a:cs typeface="Arial"/>
              </a:rPr>
              <a:t>exchange </a:t>
            </a:r>
            <a:r>
              <a:rPr dirty="0" sz="1950" spc="130" i="1">
                <a:solidFill>
                  <a:srgbClr val="0000FF"/>
                </a:solidFill>
                <a:latin typeface="Arial"/>
                <a:cs typeface="Arial"/>
              </a:rPr>
              <a:t>and </a:t>
            </a:r>
            <a:r>
              <a:rPr dirty="0" sz="1950" spc="90" i="1">
                <a:solidFill>
                  <a:srgbClr val="0000FF"/>
                </a:solidFill>
                <a:latin typeface="Arial"/>
                <a:cs typeface="Arial"/>
              </a:rPr>
              <a:t>I  </a:t>
            </a:r>
            <a:r>
              <a:rPr dirty="0" sz="1950" spc="95" i="1">
                <a:solidFill>
                  <a:srgbClr val="0000FF"/>
                </a:solidFill>
                <a:latin typeface="Arial"/>
                <a:cs typeface="Arial"/>
              </a:rPr>
              <a:t>have </a:t>
            </a:r>
            <a:r>
              <a:rPr dirty="0" sz="1950" spc="165" i="1">
                <a:solidFill>
                  <a:srgbClr val="0000FF"/>
                </a:solidFill>
                <a:latin typeface="Arial"/>
                <a:cs typeface="Arial"/>
              </a:rPr>
              <a:t>found </a:t>
            </a:r>
            <a:r>
              <a:rPr dirty="0" sz="1950" spc="229" i="1">
                <a:solidFill>
                  <a:srgbClr val="0000FF"/>
                </a:solidFill>
                <a:latin typeface="Arial"/>
                <a:cs typeface="Arial"/>
              </a:rPr>
              <a:t>it </a:t>
            </a:r>
            <a:r>
              <a:rPr dirty="0" sz="1950" spc="105" i="1">
                <a:solidFill>
                  <a:srgbClr val="0000FF"/>
                </a:solidFill>
                <a:latin typeface="Arial"/>
                <a:cs typeface="Arial"/>
              </a:rPr>
              <a:t>by</a:t>
            </a:r>
            <a:r>
              <a:rPr dirty="0" sz="1950" spc="67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spc="110" i="1">
                <a:solidFill>
                  <a:srgbClr val="0000FF"/>
                </a:solidFill>
                <a:latin typeface="Arial"/>
                <a:cs typeface="Arial"/>
              </a:rPr>
              <a:t>some</a:t>
            </a:r>
            <a:r>
              <a:rPr dirty="0" sz="1950" spc="2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spc="70" i="1">
                <a:solidFill>
                  <a:srgbClr val="0000FF"/>
                </a:solidFill>
                <a:latin typeface="Arial"/>
                <a:cs typeface="Arial"/>
              </a:rPr>
              <a:t>Assays.	</a:t>
            </a:r>
            <a:r>
              <a:rPr dirty="0" sz="1950" spc="250" i="1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dirty="0" sz="1950" spc="26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spc="165" i="1">
                <a:solidFill>
                  <a:srgbClr val="0000FF"/>
                </a:solidFill>
                <a:latin typeface="Arial"/>
                <a:cs typeface="Arial"/>
              </a:rPr>
              <a:t>proportion</a:t>
            </a:r>
            <a:r>
              <a:rPr dirty="0" sz="1950" spc="26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spc="130" i="1">
                <a:solidFill>
                  <a:srgbClr val="0000FF"/>
                </a:solidFill>
                <a:latin typeface="Arial"/>
                <a:cs typeface="Arial"/>
              </a:rPr>
              <a:t>therefore </a:t>
            </a:r>
            <a:r>
              <a:rPr dirty="0" sz="1950" spc="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spc="125" i="1">
                <a:solidFill>
                  <a:srgbClr val="0000FF"/>
                </a:solidFill>
                <a:latin typeface="Arial"/>
                <a:cs typeface="Arial"/>
              </a:rPr>
              <a:t>between </a:t>
            </a:r>
            <a:r>
              <a:rPr dirty="0" sz="1950" spc="140" i="1">
                <a:solidFill>
                  <a:srgbClr val="0000FF"/>
                </a:solidFill>
                <a:latin typeface="Arial"/>
                <a:cs typeface="Arial"/>
              </a:rPr>
              <a:t>Gold </a:t>
            </a:r>
            <a:r>
              <a:rPr dirty="0" sz="1950" spc="130" i="1">
                <a:solidFill>
                  <a:srgbClr val="0000FF"/>
                </a:solidFill>
                <a:latin typeface="Arial"/>
                <a:cs typeface="Arial"/>
              </a:rPr>
              <a:t>and </a:t>
            </a:r>
            <a:r>
              <a:rPr dirty="0" sz="1950" spc="100" i="1">
                <a:solidFill>
                  <a:srgbClr val="0000FF"/>
                </a:solidFill>
                <a:latin typeface="Arial"/>
                <a:cs typeface="Arial"/>
              </a:rPr>
              <a:t>Silver </a:t>
            </a:r>
            <a:r>
              <a:rPr dirty="0" sz="1950" spc="45" i="1">
                <a:solidFill>
                  <a:srgbClr val="0000FF"/>
                </a:solidFill>
                <a:latin typeface="Arial"/>
                <a:cs typeface="Arial"/>
              </a:rPr>
              <a:t>is </a:t>
            </a:r>
            <a:r>
              <a:rPr dirty="0" sz="1950" spc="160" i="1">
                <a:solidFill>
                  <a:srgbClr val="0000FF"/>
                </a:solidFill>
                <a:latin typeface="Arial"/>
                <a:cs typeface="Arial"/>
              </a:rPr>
              <a:t>now </a:t>
            </a:r>
            <a:r>
              <a:rPr dirty="0" sz="1950" spc="135" i="1">
                <a:solidFill>
                  <a:srgbClr val="0000FF"/>
                </a:solidFill>
                <a:latin typeface="Arial"/>
                <a:cs typeface="Arial"/>
              </a:rPr>
              <a:t>become </a:t>
            </a:r>
            <a:r>
              <a:rPr dirty="0" sz="1950" spc="170" i="1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dirty="0" sz="1950" spc="95" i="1">
                <a:solidFill>
                  <a:srgbClr val="0000FF"/>
                </a:solidFill>
                <a:latin typeface="Arial"/>
                <a:cs typeface="Arial"/>
              </a:rPr>
              <a:t>same </a:t>
            </a:r>
            <a:r>
              <a:rPr dirty="0" sz="1950" spc="135" i="1">
                <a:solidFill>
                  <a:srgbClr val="0000FF"/>
                </a:solidFill>
                <a:latin typeface="Arial"/>
                <a:cs typeface="Arial"/>
              </a:rPr>
              <a:t>in </a:t>
            </a:r>
            <a:r>
              <a:rPr dirty="0" sz="1950" spc="125" i="1">
                <a:solidFill>
                  <a:srgbClr val="0000FF"/>
                </a:solidFill>
                <a:latin typeface="Arial"/>
                <a:cs typeface="Arial"/>
              </a:rPr>
              <a:t>France </a:t>
            </a:r>
            <a:r>
              <a:rPr dirty="0" sz="1950" spc="30" i="1">
                <a:solidFill>
                  <a:srgbClr val="0000FF"/>
                </a:solidFill>
                <a:latin typeface="Arial"/>
                <a:cs typeface="Arial"/>
              </a:rPr>
              <a:t>as  </a:t>
            </a:r>
            <a:r>
              <a:rPr dirty="0" sz="1950" spc="229" i="1">
                <a:solidFill>
                  <a:srgbClr val="0000FF"/>
                </a:solidFill>
                <a:latin typeface="Arial"/>
                <a:cs typeface="Arial"/>
              </a:rPr>
              <a:t>it </a:t>
            </a:r>
            <a:r>
              <a:rPr dirty="0" sz="1950" spc="70" i="1">
                <a:solidFill>
                  <a:srgbClr val="0000FF"/>
                </a:solidFill>
                <a:latin typeface="Arial"/>
                <a:cs typeface="Arial"/>
              </a:rPr>
              <a:t>has </a:t>
            </a:r>
            <a:r>
              <a:rPr dirty="0" sz="1950" spc="100" i="1">
                <a:solidFill>
                  <a:srgbClr val="0000FF"/>
                </a:solidFill>
                <a:latin typeface="Arial"/>
                <a:cs typeface="Arial"/>
              </a:rPr>
              <a:t>been </a:t>
            </a:r>
            <a:r>
              <a:rPr dirty="0" sz="1950" spc="135" i="1">
                <a:solidFill>
                  <a:srgbClr val="0000FF"/>
                </a:solidFill>
                <a:latin typeface="Arial"/>
                <a:cs typeface="Arial"/>
              </a:rPr>
              <a:t>in </a:t>
            </a:r>
            <a:r>
              <a:rPr dirty="0" sz="1950" spc="140" i="1">
                <a:solidFill>
                  <a:srgbClr val="0000FF"/>
                </a:solidFill>
                <a:latin typeface="Arial"/>
                <a:cs typeface="Arial"/>
              </a:rPr>
              <a:t>Holland </a:t>
            </a:r>
            <a:r>
              <a:rPr dirty="0" sz="1950" spc="155" i="1">
                <a:solidFill>
                  <a:srgbClr val="0000FF"/>
                </a:solidFill>
                <a:latin typeface="Arial"/>
                <a:cs typeface="Arial"/>
              </a:rPr>
              <a:t>for </a:t>
            </a:r>
            <a:r>
              <a:rPr dirty="0" sz="1950" spc="110" i="1">
                <a:solidFill>
                  <a:srgbClr val="0000FF"/>
                </a:solidFill>
                <a:latin typeface="Arial"/>
                <a:cs typeface="Arial"/>
              </a:rPr>
              <a:t>some </a:t>
            </a:r>
            <a:r>
              <a:rPr dirty="0" sz="1950" spc="459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spc="60" i="1">
                <a:solidFill>
                  <a:srgbClr val="0000FF"/>
                </a:solidFill>
                <a:latin typeface="Arial"/>
                <a:cs typeface="Arial"/>
              </a:rPr>
              <a:t>years.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50">
              <a:latin typeface="Times New Roman"/>
              <a:cs typeface="Times New Roman"/>
            </a:endParaRPr>
          </a:p>
          <a:p>
            <a:pPr marL="1073785">
              <a:lnSpc>
                <a:spcPct val="100000"/>
              </a:lnSpc>
            </a:pPr>
            <a:r>
              <a:rPr dirty="0" sz="1950" spc="185">
                <a:latin typeface="Arial"/>
                <a:cs typeface="Arial"/>
              </a:rPr>
              <a:t>Newton </a:t>
            </a:r>
            <a:r>
              <a:rPr dirty="0" sz="1950" spc="155">
                <a:latin typeface="Arial"/>
                <a:cs typeface="Arial"/>
              </a:rPr>
              <a:t>on </a:t>
            </a:r>
            <a:r>
              <a:rPr dirty="0" sz="1950" spc="170">
                <a:latin typeface="Arial"/>
                <a:cs typeface="Arial"/>
              </a:rPr>
              <a:t>the </a:t>
            </a:r>
            <a:r>
              <a:rPr dirty="0" sz="1950" spc="145">
                <a:latin typeface="Arial"/>
                <a:cs typeface="Arial"/>
              </a:rPr>
              <a:t>valuation </a:t>
            </a:r>
            <a:r>
              <a:rPr dirty="0" sz="1950" spc="180">
                <a:latin typeface="Arial"/>
                <a:cs typeface="Arial"/>
              </a:rPr>
              <a:t>of </a:t>
            </a:r>
            <a:r>
              <a:rPr dirty="0" sz="1950" spc="140">
                <a:latin typeface="Arial"/>
                <a:cs typeface="Arial"/>
              </a:rPr>
              <a:t>French </a:t>
            </a:r>
            <a:r>
              <a:rPr dirty="0" sz="1950" spc="110">
                <a:latin typeface="Arial"/>
                <a:cs typeface="Arial"/>
              </a:rPr>
              <a:t>coins, </a:t>
            </a:r>
            <a:r>
              <a:rPr dirty="0" sz="1950" spc="335">
                <a:latin typeface="Arial"/>
                <a:cs typeface="Arial"/>
              </a:rPr>
              <a:t> </a:t>
            </a:r>
            <a:r>
              <a:rPr dirty="0" sz="1950" spc="155">
                <a:latin typeface="Arial"/>
                <a:cs typeface="Arial"/>
              </a:rPr>
              <a:t>1702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29205" y="590610"/>
            <a:ext cx="5399981" cy="4787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03245" y="5636882"/>
            <a:ext cx="4052570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50" spc="95">
                <a:latin typeface="Arial"/>
                <a:cs typeface="Arial"/>
              </a:rPr>
              <a:t>Coin-scales </a:t>
            </a:r>
            <a:r>
              <a:rPr dirty="0" sz="1950" spc="130">
                <a:latin typeface="Arial"/>
                <a:cs typeface="Arial"/>
              </a:rPr>
              <a:t>and </a:t>
            </a:r>
            <a:r>
              <a:rPr dirty="0" sz="1950" spc="135">
                <a:latin typeface="Arial"/>
                <a:cs typeface="Arial"/>
              </a:rPr>
              <a:t>weights,</a:t>
            </a:r>
            <a:r>
              <a:rPr dirty="0" sz="1950" spc="575">
                <a:latin typeface="Arial"/>
                <a:cs typeface="Arial"/>
              </a:rPr>
              <a:t> </a:t>
            </a:r>
            <a:r>
              <a:rPr dirty="0" sz="1950" spc="145">
                <a:latin typeface="Arial"/>
                <a:cs typeface="Arial"/>
              </a:rPr>
              <a:t>c1700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80"/>
              </a:lnSpc>
            </a:pPr>
            <a:fld id="{81D60167-4931-47E6-BA6A-407CBD079E47}" type="slidenum">
              <a:rPr dirty="0" spc="105"/>
              <a:t>10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7386" y="855522"/>
            <a:ext cx="5643880" cy="4940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32130">
              <a:lnSpc>
                <a:spcPct val="100000"/>
              </a:lnSpc>
            </a:pPr>
            <a:r>
              <a:rPr dirty="0" sz="1950" spc="295">
                <a:latin typeface="Arial"/>
                <a:cs typeface="Arial"/>
              </a:rPr>
              <a:t>A </a:t>
            </a:r>
            <a:r>
              <a:rPr dirty="0" sz="1950" spc="310">
                <a:latin typeface="Arial"/>
                <a:cs typeface="Arial"/>
              </a:rPr>
              <a:t>STORY </a:t>
            </a:r>
            <a:r>
              <a:rPr dirty="0" sz="1950" spc="145">
                <a:latin typeface="Arial"/>
                <a:cs typeface="Arial"/>
              </a:rPr>
              <a:t>IN </a:t>
            </a:r>
            <a:r>
              <a:rPr dirty="0" sz="1950" spc="295">
                <a:latin typeface="Arial"/>
                <a:cs typeface="Arial"/>
              </a:rPr>
              <a:t>THREE </a:t>
            </a:r>
            <a:r>
              <a:rPr dirty="0" sz="1950" spc="215">
                <a:latin typeface="Arial"/>
                <a:cs typeface="Arial"/>
              </a:rPr>
              <a:t>EPISODES</a:t>
            </a:r>
            <a:endParaRPr sz="1950">
              <a:latin typeface="Arial"/>
              <a:cs typeface="Arial"/>
            </a:endParaRPr>
          </a:p>
          <a:p>
            <a:pPr marL="1594485" marR="100965" indent="-1485900">
              <a:lnSpc>
                <a:spcPct val="246900"/>
              </a:lnSpc>
              <a:spcBef>
                <a:spcPts val="1195"/>
              </a:spcBef>
              <a:buAutoNum type="arabicPeriod"/>
              <a:tabLst>
                <a:tab pos="494030" algn="l"/>
                <a:tab pos="2723515" algn="l"/>
              </a:tabLst>
            </a:pPr>
            <a:r>
              <a:rPr dirty="0" sz="1950" spc="250" i="1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dirty="0" sz="1950" spc="2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spc="140" i="1">
                <a:solidFill>
                  <a:srgbClr val="0000FF"/>
                </a:solidFill>
                <a:latin typeface="Arial"/>
                <a:cs typeface="Arial"/>
              </a:rPr>
              <a:t>Awakening:	</a:t>
            </a:r>
            <a:r>
              <a:rPr dirty="0" sz="1950" spc="170" i="1">
                <a:solidFill>
                  <a:srgbClr val="0000FF"/>
                </a:solidFill>
                <a:latin typeface="Arial"/>
                <a:cs typeface="Arial"/>
              </a:rPr>
              <a:t>Ancient</a:t>
            </a:r>
            <a:r>
              <a:rPr dirty="0" sz="1950" spc="24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spc="165" i="1">
                <a:solidFill>
                  <a:srgbClr val="0000FF"/>
                </a:solidFill>
                <a:latin typeface="Arial"/>
                <a:cs typeface="Arial"/>
              </a:rPr>
              <a:t>Mesopotamia </a:t>
            </a:r>
            <a:r>
              <a:rPr dirty="0" sz="1950" spc="4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spc="165" i="1">
                <a:solidFill>
                  <a:srgbClr val="0000FF"/>
                </a:solidFill>
                <a:latin typeface="Arial"/>
                <a:cs typeface="Arial"/>
              </a:rPr>
              <a:t>(c.3000-1500</a:t>
            </a:r>
            <a:r>
              <a:rPr dirty="0" sz="1950" spc="204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spc="270" i="1">
                <a:solidFill>
                  <a:srgbClr val="0000FF"/>
                </a:solidFill>
                <a:latin typeface="Arial"/>
                <a:cs typeface="Arial"/>
              </a:rPr>
              <a:t>BC)</a:t>
            </a:r>
            <a:endParaRPr sz="1950">
              <a:latin typeface="Arial"/>
              <a:cs typeface="Arial"/>
            </a:endParaRPr>
          </a:p>
          <a:p>
            <a:pPr marL="1584960" marR="5080" indent="-1572260">
              <a:lnSpc>
                <a:spcPct val="246900"/>
              </a:lnSpc>
              <a:spcBef>
                <a:spcPts val="300"/>
              </a:spcBef>
              <a:buAutoNum type="arabicPeriod"/>
              <a:tabLst>
                <a:tab pos="398145" algn="l"/>
                <a:tab pos="2865120" algn="l"/>
              </a:tabLst>
            </a:pPr>
            <a:r>
              <a:rPr dirty="0" sz="1950" spc="295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z="1950" spc="31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spc="150" i="1">
                <a:solidFill>
                  <a:srgbClr val="0000FF"/>
                </a:solidFill>
                <a:latin typeface="Arial"/>
                <a:cs typeface="Arial"/>
              </a:rPr>
              <a:t>New</a:t>
            </a:r>
            <a:r>
              <a:rPr dirty="0" sz="1950" spc="31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spc="145" i="1">
                <a:solidFill>
                  <a:srgbClr val="0000FF"/>
                </a:solidFill>
                <a:latin typeface="Arial"/>
                <a:cs typeface="Arial"/>
              </a:rPr>
              <a:t>Beginning:	</a:t>
            </a:r>
            <a:r>
              <a:rPr dirty="0" sz="1950" spc="130" i="1">
                <a:solidFill>
                  <a:srgbClr val="0000FF"/>
                </a:solidFill>
                <a:latin typeface="Arial"/>
                <a:cs typeface="Arial"/>
              </a:rPr>
              <a:t>Early</a:t>
            </a:r>
            <a:r>
              <a:rPr dirty="0" sz="1950" spc="2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spc="185" i="1">
                <a:solidFill>
                  <a:srgbClr val="0000FF"/>
                </a:solidFill>
                <a:latin typeface="Arial"/>
                <a:cs typeface="Arial"/>
              </a:rPr>
              <a:t>Modern</a:t>
            </a:r>
            <a:r>
              <a:rPr dirty="0" sz="1950" spc="26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spc="155" i="1">
                <a:solidFill>
                  <a:srgbClr val="0000FF"/>
                </a:solidFill>
                <a:latin typeface="Arial"/>
                <a:cs typeface="Arial"/>
              </a:rPr>
              <a:t>Europe </a:t>
            </a:r>
            <a:r>
              <a:rPr dirty="0" sz="1950" spc="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spc="165" i="1">
                <a:solidFill>
                  <a:srgbClr val="0000FF"/>
                </a:solidFill>
                <a:latin typeface="Arial"/>
                <a:cs typeface="Arial"/>
              </a:rPr>
              <a:t>(c.1600-1800</a:t>
            </a:r>
            <a:r>
              <a:rPr dirty="0" sz="1950" spc="204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spc="320" i="1">
                <a:solidFill>
                  <a:srgbClr val="0000FF"/>
                </a:solidFill>
                <a:latin typeface="Arial"/>
                <a:cs typeface="Arial"/>
              </a:rPr>
              <a:t>AD)</a:t>
            </a:r>
            <a:endParaRPr sz="1950">
              <a:latin typeface="Arial"/>
              <a:cs typeface="Arial"/>
            </a:endParaRPr>
          </a:p>
          <a:p>
            <a:pPr marL="1698625" marR="53975" indent="-1636395">
              <a:lnSpc>
                <a:spcPct val="246900"/>
              </a:lnSpc>
              <a:spcBef>
                <a:spcPts val="300"/>
              </a:spcBef>
              <a:buAutoNum type="arabicPeriod"/>
              <a:tabLst>
                <a:tab pos="447675" algn="l"/>
                <a:tab pos="3469640" algn="l"/>
              </a:tabLst>
            </a:pPr>
            <a:r>
              <a:rPr dirty="0" sz="1950" spc="175" i="1">
                <a:solidFill>
                  <a:srgbClr val="0000FF"/>
                </a:solidFill>
                <a:latin typeface="Arial"/>
                <a:cs typeface="Arial"/>
              </a:rPr>
              <a:t>Today</a:t>
            </a:r>
            <a:r>
              <a:rPr dirty="0" sz="1950" spc="29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spc="130" i="1">
                <a:solidFill>
                  <a:srgbClr val="0000FF"/>
                </a:solidFill>
                <a:latin typeface="Arial"/>
                <a:cs typeface="Arial"/>
              </a:rPr>
              <a:t>and</a:t>
            </a:r>
            <a:r>
              <a:rPr dirty="0" sz="1950" spc="29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spc="190" i="1">
                <a:solidFill>
                  <a:srgbClr val="0000FF"/>
                </a:solidFill>
                <a:latin typeface="Arial"/>
                <a:cs typeface="Arial"/>
              </a:rPr>
              <a:t>Tomorrow:	</a:t>
            </a:r>
            <a:r>
              <a:rPr dirty="0" sz="1950" spc="125" i="1">
                <a:solidFill>
                  <a:srgbClr val="0000FF"/>
                </a:solidFill>
                <a:latin typeface="Arial"/>
                <a:cs typeface="Arial"/>
              </a:rPr>
              <a:t>Global</a:t>
            </a:r>
            <a:r>
              <a:rPr dirty="0" sz="1950" spc="22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spc="140" i="1">
                <a:solidFill>
                  <a:srgbClr val="0000FF"/>
                </a:solidFill>
                <a:latin typeface="Arial"/>
                <a:cs typeface="Arial"/>
              </a:rPr>
              <a:t>Problems </a:t>
            </a:r>
            <a:r>
              <a:rPr dirty="0" sz="1950" spc="7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spc="170" i="1">
                <a:solidFill>
                  <a:srgbClr val="0000FF"/>
                </a:solidFill>
                <a:latin typeface="Arial"/>
                <a:cs typeface="Arial"/>
              </a:rPr>
              <a:t>(c.1970</a:t>
            </a:r>
            <a:r>
              <a:rPr dirty="0" sz="1950" spc="19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spc="140" i="1">
                <a:solidFill>
                  <a:srgbClr val="0000FF"/>
                </a:solidFill>
                <a:latin typeface="Arial"/>
                <a:cs typeface="Arial"/>
              </a:rPr>
              <a:t>onwards)</a:t>
            </a:r>
            <a:endParaRPr sz="19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80"/>
              </a:lnSpc>
            </a:pPr>
            <a:fld id="{81D60167-4931-47E6-BA6A-407CBD079E47}" type="slidenum">
              <a:rPr dirty="0" spc="105"/>
              <a:t>10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1200" y="104540"/>
            <a:ext cx="3455966" cy="5759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96831" y="6122949"/>
            <a:ext cx="3864610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50" spc="250">
                <a:latin typeface="Arial"/>
                <a:cs typeface="Arial"/>
              </a:rPr>
              <a:t>The </a:t>
            </a:r>
            <a:r>
              <a:rPr dirty="0" sz="1950" spc="135">
                <a:latin typeface="Arial"/>
                <a:cs typeface="Arial"/>
              </a:rPr>
              <a:t>new </a:t>
            </a:r>
            <a:r>
              <a:rPr dirty="0" sz="1950" spc="195">
                <a:latin typeface="Arial"/>
                <a:cs typeface="Arial"/>
              </a:rPr>
              <a:t>Metric </a:t>
            </a:r>
            <a:r>
              <a:rPr dirty="0" sz="1950" spc="140">
                <a:latin typeface="Arial"/>
                <a:cs typeface="Arial"/>
              </a:rPr>
              <a:t>System</a:t>
            </a:r>
            <a:r>
              <a:rPr dirty="0" sz="1950" spc="484">
                <a:latin typeface="Arial"/>
                <a:cs typeface="Arial"/>
              </a:rPr>
              <a:t> </a:t>
            </a:r>
            <a:r>
              <a:rPr dirty="0" sz="1950" spc="155">
                <a:latin typeface="Arial"/>
                <a:cs typeface="Arial"/>
              </a:rPr>
              <a:t>1795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80"/>
              </a:lnSpc>
            </a:pPr>
            <a:fld id="{81D60167-4931-47E6-BA6A-407CBD079E47}" type="slidenum">
              <a:rPr dirty="0" spc="105"/>
              <a:t>10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9289" y="1026451"/>
            <a:ext cx="7919958" cy="3707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19311" y="5201018"/>
            <a:ext cx="4820285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50" spc="120">
                <a:latin typeface="Arial"/>
                <a:cs typeface="Arial"/>
              </a:rPr>
              <a:t>Surveying </a:t>
            </a:r>
            <a:r>
              <a:rPr dirty="0" sz="1950" spc="155">
                <a:latin typeface="Arial"/>
                <a:cs typeface="Arial"/>
              </a:rPr>
              <a:t>for </a:t>
            </a:r>
            <a:r>
              <a:rPr dirty="0" sz="1950" spc="170">
                <a:latin typeface="Arial"/>
                <a:cs typeface="Arial"/>
              </a:rPr>
              <a:t>the </a:t>
            </a:r>
            <a:r>
              <a:rPr dirty="0" sz="1950" spc="135">
                <a:latin typeface="Arial"/>
                <a:cs typeface="Arial"/>
              </a:rPr>
              <a:t>new </a:t>
            </a:r>
            <a:r>
              <a:rPr dirty="0" sz="1950" spc="195">
                <a:latin typeface="Arial"/>
                <a:cs typeface="Arial"/>
              </a:rPr>
              <a:t>Metric</a:t>
            </a:r>
            <a:r>
              <a:rPr dirty="0" sz="1950" spc="810">
                <a:latin typeface="Arial"/>
                <a:cs typeface="Arial"/>
              </a:rPr>
              <a:t> </a:t>
            </a:r>
            <a:r>
              <a:rPr dirty="0" sz="1950" spc="140">
                <a:latin typeface="Arial"/>
                <a:cs typeface="Arial"/>
              </a:rPr>
              <a:t>System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80"/>
              </a:lnSpc>
            </a:pPr>
            <a:fld id="{81D60167-4931-47E6-BA6A-407CBD079E47}" type="slidenum">
              <a:rPr dirty="0" spc="105"/>
              <a:t>10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80"/>
              </a:lnSpc>
            </a:pPr>
            <a:fld id="{81D60167-4931-47E6-BA6A-407CBD079E47}" type="slidenum">
              <a:rPr dirty="0" spc="105"/>
              <a:t>10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2514358" y="2850718"/>
            <a:ext cx="5029835" cy="967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  <a:tabLst>
                <a:tab pos="1496695" algn="l"/>
              </a:tabLst>
            </a:pPr>
            <a:r>
              <a:rPr dirty="0" sz="1950" spc="125">
                <a:solidFill>
                  <a:srgbClr val="EC008C"/>
                </a:solidFill>
                <a:latin typeface="Arial"/>
                <a:cs typeface="Arial"/>
              </a:rPr>
              <a:t>Episode</a:t>
            </a:r>
            <a:r>
              <a:rPr dirty="0" sz="1950" spc="280">
                <a:solidFill>
                  <a:srgbClr val="EC008C"/>
                </a:solidFill>
                <a:latin typeface="Arial"/>
                <a:cs typeface="Arial"/>
              </a:rPr>
              <a:t> </a:t>
            </a:r>
            <a:r>
              <a:rPr dirty="0" sz="1950" spc="150">
                <a:solidFill>
                  <a:srgbClr val="EC008C"/>
                </a:solidFill>
                <a:latin typeface="Arial"/>
                <a:cs typeface="Arial"/>
              </a:rPr>
              <a:t>3:	</a:t>
            </a:r>
            <a:r>
              <a:rPr dirty="0" sz="1950" spc="300">
                <a:solidFill>
                  <a:srgbClr val="EC008C"/>
                </a:solidFill>
                <a:latin typeface="Arial"/>
                <a:cs typeface="Arial"/>
              </a:rPr>
              <a:t>Two </a:t>
            </a:r>
            <a:r>
              <a:rPr dirty="0" sz="1950" spc="125">
                <a:solidFill>
                  <a:srgbClr val="EC008C"/>
                </a:solidFill>
                <a:latin typeface="Arial"/>
                <a:cs typeface="Arial"/>
              </a:rPr>
              <a:t>Global</a:t>
            </a:r>
            <a:r>
              <a:rPr dirty="0" sz="1950" spc="215">
                <a:solidFill>
                  <a:srgbClr val="EC008C"/>
                </a:solidFill>
                <a:latin typeface="Arial"/>
                <a:cs typeface="Arial"/>
              </a:rPr>
              <a:t> </a:t>
            </a:r>
            <a:r>
              <a:rPr dirty="0" sz="1950" spc="140">
                <a:solidFill>
                  <a:srgbClr val="EC008C"/>
                </a:solidFill>
                <a:latin typeface="Arial"/>
                <a:cs typeface="Arial"/>
              </a:rPr>
              <a:t>Problems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1561465" algn="l"/>
              </a:tabLst>
            </a:pPr>
            <a:r>
              <a:rPr dirty="0" sz="1950" spc="165" i="1">
                <a:solidFill>
                  <a:srgbClr val="0000FF"/>
                </a:solidFill>
                <a:latin typeface="Arial"/>
                <a:cs typeface="Arial"/>
              </a:rPr>
              <a:t>Problem</a:t>
            </a:r>
            <a:r>
              <a:rPr dirty="0" sz="1950" spc="2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spc="150" i="1">
                <a:solidFill>
                  <a:srgbClr val="0000FF"/>
                </a:solidFill>
                <a:latin typeface="Arial"/>
                <a:cs typeface="Arial"/>
              </a:rPr>
              <a:t>1:	</a:t>
            </a:r>
            <a:r>
              <a:rPr dirty="0" sz="1950" spc="250" i="1">
                <a:solidFill>
                  <a:srgbClr val="0000FF"/>
                </a:solidFill>
                <a:latin typeface="Arial"/>
                <a:cs typeface="Arial"/>
              </a:rPr>
              <a:t>Too </a:t>
            </a:r>
            <a:r>
              <a:rPr dirty="0" sz="1950" spc="165" i="1">
                <a:solidFill>
                  <a:srgbClr val="0000FF"/>
                </a:solidFill>
                <a:latin typeface="Arial"/>
                <a:cs typeface="Arial"/>
              </a:rPr>
              <a:t>many </a:t>
            </a:r>
            <a:r>
              <a:rPr dirty="0" sz="1950" spc="150" i="1">
                <a:solidFill>
                  <a:srgbClr val="0000FF"/>
                </a:solidFill>
                <a:latin typeface="Arial"/>
                <a:cs typeface="Arial"/>
              </a:rPr>
              <a:t>forms </a:t>
            </a:r>
            <a:r>
              <a:rPr dirty="0" sz="1950" spc="180" i="1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dirty="0" sz="1950" spc="49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spc="150" i="1">
                <a:solidFill>
                  <a:srgbClr val="0000FF"/>
                </a:solidFill>
                <a:latin typeface="Arial"/>
                <a:cs typeface="Arial"/>
              </a:rPr>
              <a:t>money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9102" y="194986"/>
            <a:ext cx="6840256" cy="6120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80"/>
              </a:lnSpc>
            </a:pPr>
            <a:fld id="{81D60167-4931-47E6-BA6A-407CBD079E47}" type="slidenum">
              <a:rPr dirty="0" spc="105"/>
              <a:t>10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9204" y="194935"/>
            <a:ext cx="6840091" cy="61201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80"/>
              </a:lnSpc>
            </a:pPr>
            <a:fld id="{81D60167-4931-47E6-BA6A-407CBD079E47}" type="slidenum">
              <a:rPr dirty="0" spc="105"/>
              <a:t>10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9204" y="194935"/>
            <a:ext cx="6840091" cy="61201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80"/>
              </a:lnSpc>
            </a:pPr>
            <a:fld id="{81D60167-4931-47E6-BA6A-407CBD079E47}" type="slidenum">
              <a:rPr dirty="0" spc="105"/>
              <a:t>10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7117" y="397373"/>
            <a:ext cx="8279892" cy="61201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80"/>
              </a:lnSpc>
            </a:pPr>
            <a:fld id="{81D60167-4931-47E6-BA6A-407CBD079E47}" type="slidenum">
              <a:rPr dirty="0" spc="105"/>
              <a:t>10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7117" y="397373"/>
            <a:ext cx="8279892" cy="61201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80"/>
              </a:lnSpc>
            </a:pPr>
            <a:fld id="{81D60167-4931-47E6-BA6A-407CBD079E47}" type="slidenum">
              <a:rPr dirty="0" spc="105"/>
              <a:t>10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80"/>
              </a:lnSpc>
            </a:pPr>
            <a:fld id="{81D60167-4931-47E6-BA6A-407CBD079E47}" type="slidenum">
              <a:rPr dirty="0" spc="105"/>
              <a:t>10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904417" y="1625231"/>
            <a:ext cx="7248525" cy="3456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346450" algn="l"/>
              </a:tabLst>
            </a:pPr>
            <a:r>
              <a:rPr dirty="0" sz="1950" spc="185">
                <a:latin typeface="Arial"/>
                <a:cs typeface="Arial"/>
              </a:rPr>
              <a:t>Modern </a:t>
            </a:r>
            <a:r>
              <a:rPr dirty="0" sz="1950" spc="150">
                <a:latin typeface="Arial"/>
                <a:cs typeface="Arial"/>
              </a:rPr>
              <a:t>forms</a:t>
            </a:r>
            <a:r>
              <a:rPr dirty="0" sz="1950" spc="385">
                <a:latin typeface="Arial"/>
                <a:cs typeface="Arial"/>
              </a:rPr>
              <a:t> </a:t>
            </a:r>
            <a:r>
              <a:rPr dirty="0" sz="1950" spc="180">
                <a:latin typeface="Arial"/>
                <a:cs typeface="Arial"/>
              </a:rPr>
              <a:t>of</a:t>
            </a:r>
            <a:r>
              <a:rPr dirty="0" sz="1950" spc="290">
                <a:latin typeface="Arial"/>
                <a:cs typeface="Arial"/>
              </a:rPr>
              <a:t> </a:t>
            </a:r>
            <a:r>
              <a:rPr dirty="0" sz="1950" spc="150">
                <a:latin typeface="Arial"/>
                <a:cs typeface="Arial"/>
              </a:rPr>
              <a:t>money:	</a:t>
            </a:r>
            <a:r>
              <a:rPr dirty="0" sz="1950" spc="65" i="1">
                <a:solidFill>
                  <a:srgbClr val="0000FF"/>
                </a:solidFill>
                <a:latin typeface="Arial"/>
                <a:cs typeface="Arial"/>
              </a:rPr>
              <a:t>Shares </a:t>
            </a:r>
            <a:r>
              <a:rPr dirty="0" sz="1950" spc="130" i="1">
                <a:solidFill>
                  <a:srgbClr val="0000FF"/>
                </a:solidFill>
                <a:latin typeface="Arial"/>
                <a:cs typeface="Arial"/>
              </a:rPr>
              <a:t>and</a:t>
            </a:r>
            <a:r>
              <a:rPr dirty="0" sz="1950" spc="434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spc="180" i="1">
                <a:solidFill>
                  <a:srgbClr val="0000FF"/>
                </a:solidFill>
                <a:latin typeface="Arial"/>
                <a:cs typeface="Arial"/>
              </a:rPr>
              <a:t>Options</a:t>
            </a:r>
            <a:r>
              <a:rPr dirty="0" sz="1950" spc="180">
                <a:latin typeface="Arial"/>
                <a:cs typeface="Arial"/>
              </a:rPr>
              <a:t>.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950" spc="225">
                <a:latin typeface="Arial"/>
                <a:cs typeface="Arial"/>
              </a:rPr>
              <a:t>Let </a:t>
            </a:r>
            <a:r>
              <a:rPr dirty="0" sz="1950" spc="170">
                <a:latin typeface="Arial"/>
                <a:cs typeface="Arial"/>
              </a:rPr>
              <a:t>the </a:t>
            </a:r>
            <a:r>
              <a:rPr dirty="0" sz="1950" spc="100">
                <a:latin typeface="Arial"/>
                <a:cs typeface="Arial"/>
              </a:rPr>
              <a:t>price </a:t>
            </a:r>
            <a:r>
              <a:rPr dirty="0" sz="1950" spc="180">
                <a:latin typeface="Arial"/>
                <a:cs typeface="Arial"/>
              </a:rPr>
              <a:t>of </a:t>
            </a:r>
            <a:r>
              <a:rPr dirty="0" sz="1950" spc="85">
                <a:latin typeface="Arial"/>
                <a:cs typeface="Arial"/>
              </a:rPr>
              <a:t>a </a:t>
            </a:r>
            <a:r>
              <a:rPr dirty="0" sz="1950" spc="65">
                <a:latin typeface="Arial"/>
                <a:cs typeface="Arial"/>
              </a:rPr>
              <a:t>share </a:t>
            </a:r>
            <a:r>
              <a:rPr dirty="0" sz="1950" spc="215">
                <a:latin typeface="Arial"/>
                <a:cs typeface="Arial"/>
              </a:rPr>
              <a:t>at </a:t>
            </a:r>
            <a:r>
              <a:rPr dirty="0" sz="1950" spc="195">
                <a:latin typeface="Arial"/>
                <a:cs typeface="Arial"/>
              </a:rPr>
              <a:t>time </a:t>
            </a:r>
            <a:r>
              <a:rPr dirty="0" sz="1950" spc="215" i="1">
                <a:latin typeface="Times New Roman"/>
                <a:cs typeface="Times New Roman"/>
              </a:rPr>
              <a:t>t </a:t>
            </a:r>
            <a:r>
              <a:rPr dirty="0" sz="1950" spc="114">
                <a:latin typeface="Arial"/>
                <a:cs typeface="Arial"/>
              </a:rPr>
              <a:t>be </a:t>
            </a:r>
            <a:r>
              <a:rPr dirty="0" sz="1950" spc="760">
                <a:latin typeface="Arial"/>
                <a:cs typeface="Arial"/>
              </a:rPr>
              <a:t> </a:t>
            </a:r>
            <a:r>
              <a:rPr dirty="0" sz="1950" spc="225" i="1">
                <a:latin typeface="Times New Roman"/>
                <a:cs typeface="Times New Roman"/>
              </a:rPr>
              <a:t>S</a:t>
            </a:r>
            <a:r>
              <a:rPr dirty="0" baseline="-11784" sz="2475" spc="337" i="1">
                <a:latin typeface="Times New Roman"/>
                <a:cs typeface="Times New Roman"/>
              </a:rPr>
              <a:t>t</a:t>
            </a:r>
            <a:r>
              <a:rPr dirty="0" sz="1950" spc="225">
                <a:latin typeface="Arial"/>
                <a:cs typeface="Arial"/>
              </a:rPr>
              <a:t>.</a:t>
            </a:r>
            <a:endParaRPr sz="1950">
              <a:latin typeface="Arial"/>
              <a:cs typeface="Arial"/>
            </a:endParaRPr>
          </a:p>
          <a:p>
            <a:pPr marL="12700" marR="5080">
              <a:lnSpc>
                <a:spcPct val="246900"/>
              </a:lnSpc>
            </a:pPr>
            <a:r>
              <a:rPr dirty="0" sz="1950" spc="225">
                <a:latin typeface="Arial"/>
                <a:cs typeface="Arial"/>
              </a:rPr>
              <a:t>An </a:t>
            </a:r>
            <a:r>
              <a:rPr dirty="0" sz="1950" spc="180" i="1">
                <a:solidFill>
                  <a:srgbClr val="0000FF"/>
                </a:solidFill>
                <a:latin typeface="Arial"/>
                <a:cs typeface="Arial"/>
              </a:rPr>
              <a:t>option </a:t>
            </a:r>
            <a:r>
              <a:rPr dirty="0" sz="1950" spc="100">
                <a:latin typeface="Arial"/>
                <a:cs typeface="Arial"/>
              </a:rPr>
              <a:t>allows </a:t>
            </a:r>
            <a:r>
              <a:rPr dirty="0" sz="1950" spc="120">
                <a:latin typeface="Arial"/>
                <a:cs typeface="Arial"/>
              </a:rPr>
              <a:t>you </a:t>
            </a:r>
            <a:r>
              <a:rPr dirty="0" sz="1950" spc="250">
                <a:latin typeface="Arial"/>
                <a:cs typeface="Arial"/>
              </a:rPr>
              <a:t>to </a:t>
            </a:r>
            <a:r>
              <a:rPr dirty="0" sz="1950" spc="145">
                <a:latin typeface="Arial"/>
                <a:cs typeface="Arial"/>
              </a:rPr>
              <a:t>buy </a:t>
            </a:r>
            <a:r>
              <a:rPr dirty="0" sz="1950" spc="170">
                <a:latin typeface="Arial"/>
                <a:cs typeface="Arial"/>
              </a:rPr>
              <a:t>the </a:t>
            </a:r>
            <a:r>
              <a:rPr dirty="0" sz="1950" spc="65">
                <a:latin typeface="Arial"/>
                <a:cs typeface="Arial"/>
              </a:rPr>
              <a:t>share </a:t>
            </a:r>
            <a:r>
              <a:rPr dirty="0" sz="1950" spc="215">
                <a:latin typeface="Arial"/>
                <a:cs typeface="Arial"/>
              </a:rPr>
              <a:t>at </a:t>
            </a:r>
            <a:r>
              <a:rPr dirty="0" sz="1950" spc="175">
                <a:latin typeface="Arial"/>
                <a:cs typeface="Arial"/>
              </a:rPr>
              <a:t>future </a:t>
            </a:r>
            <a:r>
              <a:rPr dirty="0" sz="1950" spc="195">
                <a:latin typeface="Arial"/>
                <a:cs typeface="Arial"/>
              </a:rPr>
              <a:t>time </a:t>
            </a:r>
            <a:r>
              <a:rPr dirty="0" sz="1950" spc="140" i="1">
                <a:latin typeface="Times New Roman"/>
                <a:cs typeface="Times New Roman"/>
              </a:rPr>
              <a:t>T </a:t>
            </a:r>
            <a:r>
              <a:rPr dirty="0" sz="1950" spc="145">
                <a:latin typeface="Arial"/>
                <a:cs typeface="Arial"/>
              </a:rPr>
              <a:t>.  </a:t>
            </a:r>
            <a:r>
              <a:rPr dirty="0" sz="1950" spc="250">
                <a:latin typeface="Arial"/>
                <a:cs typeface="Arial"/>
              </a:rPr>
              <a:t>The </a:t>
            </a:r>
            <a:r>
              <a:rPr dirty="0" sz="1950" spc="100">
                <a:latin typeface="Arial"/>
                <a:cs typeface="Arial"/>
              </a:rPr>
              <a:t>price </a:t>
            </a:r>
            <a:r>
              <a:rPr dirty="0" sz="1950" spc="120">
                <a:latin typeface="Arial"/>
                <a:cs typeface="Arial"/>
              </a:rPr>
              <a:t>you </a:t>
            </a:r>
            <a:r>
              <a:rPr dirty="0" sz="1950" spc="95">
                <a:latin typeface="Arial"/>
                <a:cs typeface="Arial"/>
              </a:rPr>
              <a:t>pay </a:t>
            </a:r>
            <a:r>
              <a:rPr dirty="0" sz="1950" spc="105">
                <a:latin typeface="Arial"/>
                <a:cs typeface="Arial"/>
              </a:rPr>
              <a:t>(say </a:t>
            </a:r>
            <a:r>
              <a:rPr dirty="0" sz="1950" spc="385" i="1">
                <a:latin typeface="Times New Roman"/>
                <a:cs typeface="Times New Roman"/>
              </a:rPr>
              <a:t>E</a:t>
            </a:r>
            <a:r>
              <a:rPr dirty="0" sz="1950" spc="385">
                <a:latin typeface="Arial"/>
                <a:cs typeface="Arial"/>
              </a:rPr>
              <a:t>) </a:t>
            </a:r>
            <a:r>
              <a:rPr dirty="0" sz="1950" spc="45">
                <a:latin typeface="Arial"/>
                <a:cs typeface="Arial"/>
              </a:rPr>
              <a:t>is </a:t>
            </a:r>
            <a:r>
              <a:rPr dirty="0" sz="1950" spc="315">
                <a:latin typeface="Arial"/>
                <a:cs typeface="Arial"/>
              </a:rPr>
              <a:t> </a:t>
            </a:r>
            <a:r>
              <a:rPr dirty="0" sz="1950" spc="125">
                <a:latin typeface="Arial"/>
                <a:cs typeface="Arial"/>
              </a:rPr>
              <a:t>fixed.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950" spc="150">
                <a:latin typeface="Arial"/>
                <a:cs typeface="Arial"/>
              </a:rPr>
              <a:t>If </a:t>
            </a:r>
            <a:r>
              <a:rPr dirty="0" sz="1950" spc="204" i="1">
                <a:latin typeface="Times New Roman"/>
                <a:cs typeface="Times New Roman"/>
              </a:rPr>
              <a:t>S</a:t>
            </a:r>
            <a:r>
              <a:rPr dirty="0" baseline="-15151" sz="2475" spc="307" i="1">
                <a:latin typeface="Times New Roman"/>
                <a:cs typeface="Times New Roman"/>
              </a:rPr>
              <a:t>T </a:t>
            </a:r>
            <a:r>
              <a:rPr dirty="0" sz="1950" spc="320" i="1">
                <a:latin typeface="Times New Roman"/>
                <a:cs typeface="Times New Roman"/>
              </a:rPr>
              <a:t>&gt; </a:t>
            </a:r>
            <a:r>
              <a:rPr dirty="0" sz="1950" spc="350" i="1">
                <a:latin typeface="Times New Roman"/>
                <a:cs typeface="Times New Roman"/>
              </a:rPr>
              <a:t>E </a:t>
            </a:r>
            <a:r>
              <a:rPr dirty="0" sz="1950" spc="120">
                <a:latin typeface="Arial"/>
                <a:cs typeface="Arial"/>
              </a:rPr>
              <a:t>you </a:t>
            </a:r>
            <a:r>
              <a:rPr dirty="0" sz="1950" spc="145">
                <a:latin typeface="Arial"/>
                <a:cs typeface="Arial"/>
              </a:rPr>
              <a:t>will take </a:t>
            </a:r>
            <a:r>
              <a:rPr dirty="0" sz="1950" spc="155">
                <a:latin typeface="Arial"/>
                <a:cs typeface="Arial"/>
              </a:rPr>
              <a:t>up </a:t>
            </a:r>
            <a:r>
              <a:rPr dirty="0" sz="1950" spc="170">
                <a:latin typeface="Arial"/>
                <a:cs typeface="Arial"/>
              </a:rPr>
              <a:t>the </a:t>
            </a:r>
            <a:r>
              <a:rPr dirty="0" sz="1950" spc="175">
                <a:latin typeface="Arial"/>
                <a:cs typeface="Arial"/>
              </a:rPr>
              <a:t>option, </a:t>
            </a:r>
            <a:r>
              <a:rPr dirty="0" sz="1950" spc="130">
                <a:latin typeface="Arial"/>
                <a:cs typeface="Arial"/>
              </a:rPr>
              <a:t>otherwise </a:t>
            </a:r>
            <a:r>
              <a:rPr dirty="0" sz="1950" spc="665">
                <a:latin typeface="Arial"/>
                <a:cs typeface="Arial"/>
              </a:rPr>
              <a:t> </a:t>
            </a:r>
            <a:r>
              <a:rPr dirty="0" sz="1950" spc="200">
                <a:latin typeface="Arial"/>
                <a:cs typeface="Arial"/>
              </a:rPr>
              <a:t>not.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80"/>
              </a:lnSpc>
            </a:pPr>
            <a:fld id="{81D60167-4931-47E6-BA6A-407CBD079E47}" type="slidenum">
              <a:rPr dirty="0" spc="105"/>
              <a:t>10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904417" y="2445842"/>
            <a:ext cx="7090409" cy="17773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50" spc="254">
                <a:latin typeface="Arial"/>
                <a:cs typeface="Arial"/>
              </a:rPr>
              <a:t>What </a:t>
            </a:r>
            <a:r>
              <a:rPr dirty="0" sz="1950" spc="100">
                <a:latin typeface="Arial"/>
                <a:cs typeface="Arial"/>
              </a:rPr>
              <a:t>price </a:t>
            </a:r>
            <a:r>
              <a:rPr dirty="0" sz="1950" spc="100" i="1">
                <a:latin typeface="Times New Roman"/>
                <a:cs typeface="Times New Roman"/>
              </a:rPr>
              <a:t>V</a:t>
            </a:r>
            <a:r>
              <a:rPr dirty="0" baseline="-11784" sz="2475" spc="150" i="1">
                <a:latin typeface="Times New Roman"/>
                <a:cs typeface="Times New Roman"/>
              </a:rPr>
              <a:t>t  </a:t>
            </a:r>
            <a:r>
              <a:rPr dirty="0" sz="1950" spc="114">
                <a:latin typeface="Arial"/>
                <a:cs typeface="Arial"/>
              </a:rPr>
              <a:t>should </a:t>
            </a:r>
            <a:r>
              <a:rPr dirty="0" sz="1950" spc="120">
                <a:latin typeface="Arial"/>
                <a:cs typeface="Arial"/>
              </a:rPr>
              <a:t>you </a:t>
            </a:r>
            <a:r>
              <a:rPr dirty="0" sz="1950" spc="95">
                <a:latin typeface="Arial"/>
                <a:cs typeface="Arial"/>
              </a:rPr>
              <a:t>pay </a:t>
            </a:r>
            <a:r>
              <a:rPr dirty="0" sz="1950" spc="155">
                <a:latin typeface="Arial"/>
                <a:cs typeface="Arial"/>
              </a:rPr>
              <a:t>for </a:t>
            </a:r>
            <a:r>
              <a:rPr dirty="0" sz="1950" spc="170">
                <a:latin typeface="Arial"/>
                <a:cs typeface="Arial"/>
              </a:rPr>
              <a:t>the </a:t>
            </a:r>
            <a:r>
              <a:rPr dirty="0" sz="1950" spc="180">
                <a:latin typeface="Arial"/>
                <a:cs typeface="Arial"/>
              </a:rPr>
              <a:t>option </a:t>
            </a:r>
            <a:r>
              <a:rPr dirty="0" sz="1950" spc="215">
                <a:latin typeface="Arial"/>
                <a:cs typeface="Arial"/>
              </a:rPr>
              <a:t>at </a:t>
            </a:r>
            <a:r>
              <a:rPr dirty="0" sz="1950" spc="195">
                <a:latin typeface="Arial"/>
                <a:cs typeface="Arial"/>
              </a:rPr>
              <a:t>time </a:t>
            </a:r>
            <a:r>
              <a:rPr dirty="0" sz="1950" spc="570">
                <a:latin typeface="Arial"/>
                <a:cs typeface="Arial"/>
              </a:rPr>
              <a:t> </a:t>
            </a:r>
            <a:r>
              <a:rPr dirty="0" sz="1950" spc="150" i="1">
                <a:latin typeface="Times New Roman"/>
                <a:cs typeface="Times New Roman"/>
              </a:rPr>
              <a:t>t</a:t>
            </a:r>
            <a:r>
              <a:rPr dirty="0" sz="1950" spc="150">
                <a:latin typeface="Arial"/>
                <a:cs typeface="Arial"/>
              </a:rPr>
              <a:t>?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950" spc="80">
                <a:latin typeface="Arial"/>
                <a:cs typeface="Arial"/>
              </a:rPr>
              <a:t>Clearly, </a:t>
            </a:r>
            <a:r>
              <a:rPr dirty="0" sz="1950" spc="100" i="1">
                <a:latin typeface="Times New Roman"/>
                <a:cs typeface="Times New Roman"/>
              </a:rPr>
              <a:t>V</a:t>
            </a:r>
            <a:r>
              <a:rPr dirty="0" baseline="-11784" sz="2475" spc="150" i="1">
                <a:latin typeface="Times New Roman"/>
                <a:cs typeface="Times New Roman"/>
              </a:rPr>
              <a:t>t  </a:t>
            </a:r>
            <a:r>
              <a:rPr dirty="0" sz="1950" spc="114">
                <a:latin typeface="Arial"/>
                <a:cs typeface="Arial"/>
              </a:rPr>
              <a:t>should be </a:t>
            </a:r>
            <a:r>
              <a:rPr dirty="0" sz="1950" spc="130">
                <a:latin typeface="Arial"/>
                <a:cs typeface="Arial"/>
              </a:rPr>
              <a:t>related </a:t>
            </a:r>
            <a:r>
              <a:rPr dirty="0" sz="1950" spc="250">
                <a:latin typeface="Arial"/>
                <a:cs typeface="Arial"/>
              </a:rPr>
              <a:t>to </a:t>
            </a:r>
            <a:r>
              <a:rPr dirty="0" sz="1950" spc="240" i="1">
                <a:latin typeface="Times New Roman"/>
                <a:cs typeface="Times New Roman"/>
              </a:rPr>
              <a:t>S</a:t>
            </a:r>
            <a:r>
              <a:rPr dirty="0" baseline="-11784" sz="2475" spc="359" i="1">
                <a:latin typeface="Times New Roman"/>
                <a:cs typeface="Times New Roman"/>
              </a:rPr>
              <a:t>t </a:t>
            </a:r>
            <a:r>
              <a:rPr dirty="0" sz="1950" spc="135">
                <a:latin typeface="Arial"/>
                <a:cs typeface="Arial"/>
              </a:rPr>
              <a:t>in </a:t>
            </a:r>
            <a:r>
              <a:rPr dirty="0" sz="1950" spc="110">
                <a:latin typeface="Arial"/>
                <a:cs typeface="Arial"/>
              </a:rPr>
              <a:t>some </a:t>
            </a:r>
            <a:r>
              <a:rPr dirty="0" sz="1950" spc="580">
                <a:latin typeface="Arial"/>
                <a:cs typeface="Arial"/>
              </a:rPr>
              <a:t> </a:t>
            </a:r>
            <a:r>
              <a:rPr dirty="0" sz="1950" spc="60">
                <a:latin typeface="Arial"/>
                <a:cs typeface="Arial"/>
              </a:rPr>
              <a:t>way.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6617334" algn="l"/>
                <a:tab pos="6844665" algn="l"/>
              </a:tabLst>
            </a:pPr>
            <a:r>
              <a:rPr dirty="0" sz="1950" spc="204">
                <a:latin typeface="Arial"/>
                <a:cs typeface="Arial"/>
              </a:rPr>
              <a:t>This </a:t>
            </a:r>
            <a:r>
              <a:rPr dirty="0" sz="1950" spc="140">
                <a:latin typeface="Arial"/>
                <a:cs typeface="Arial"/>
              </a:rPr>
              <a:t>problem </a:t>
            </a:r>
            <a:r>
              <a:rPr dirty="0" sz="1950" spc="75">
                <a:latin typeface="Arial"/>
                <a:cs typeface="Arial"/>
              </a:rPr>
              <a:t>was </a:t>
            </a:r>
            <a:r>
              <a:rPr dirty="0" sz="1950" spc="105">
                <a:latin typeface="Arial"/>
                <a:cs typeface="Arial"/>
              </a:rPr>
              <a:t>unsolved </a:t>
            </a:r>
            <a:r>
              <a:rPr dirty="0" sz="1950" spc="155">
                <a:latin typeface="Arial"/>
                <a:cs typeface="Arial"/>
              </a:rPr>
              <a:t>for </a:t>
            </a:r>
            <a:r>
              <a:rPr dirty="0" sz="1950" spc="85">
                <a:latin typeface="Arial"/>
                <a:cs typeface="Arial"/>
              </a:rPr>
              <a:t>a </a:t>
            </a:r>
            <a:r>
              <a:rPr dirty="0" sz="1950" spc="145">
                <a:latin typeface="Arial"/>
                <a:cs typeface="Arial"/>
              </a:rPr>
              <a:t>long </a:t>
            </a:r>
            <a:r>
              <a:rPr dirty="0" sz="1950" spc="185">
                <a:latin typeface="Arial"/>
                <a:cs typeface="Arial"/>
              </a:rPr>
              <a:t>time, </a:t>
            </a:r>
            <a:r>
              <a:rPr dirty="0" sz="1950" spc="695">
                <a:latin typeface="Arial"/>
                <a:cs typeface="Arial"/>
              </a:rPr>
              <a:t> </a:t>
            </a:r>
            <a:r>
              <a:rPr dirty="0" sz="1950" spc="175">
                <a:latin typeface="Arial"/>
                <a:cs typeface="Arial"/>
              </a:rPr>
              <a:t>until</a:t>
            </a:r>
            <a:r>
              <a:rPr dirty="0" sz="1950" spc="295">
                <a:latin typeface="Arial"/>
                <a:cs typeface="Arial"/>
              </a:rPr>
              <a:t> </a:t>
            </a:r>
            <a:r>
              <a:rPr dirty="0" sz="1950" spc="145">
                <a:latin typeface="Arial"/>
                <a:cs typeface="Arial"/>
              </a:rPr>
              <a:t>.	.	.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66490" y="817206"/>
            <a:ext cx="3526154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509395" algn="l"/>
              </a:tabLst>
            </a:pPr>
            <a:r>
              <a:rPr dirty="0" sz="1950" spc="125">
                <a:solidFill>
                  <a:srgbClr val="EC008C"/>
                </a:solidFill>
                <a:latin typeface="Arial"/>
                <a:cs typeface="Arial"/>
              </a:rPr>
              <a:t>Episode</a:t>
            </a:r>
            <a:r>
              <a:rPr dirty="0" sz="1950" spc="280">
                <a:solidFill>
                  <a:srgbClr val="EC008C"/>
                </a:solidFill>
                <a:latin typeface="Arial"/>
                <a:cs typeface="Arial"/>
              </a:rPr>
              <a:t> </a:t>
            </a:r>
            <a:r>
              <a:rPr dirty="0" sz="1950" spc="150">
                <a:solidFill>
                  <a:srgbClr val="EC008C"/>
                </a:solidFill>
                <a:latin typeface="Arial"/>
                <a:cs typeface="Arial"/>
              </a:rPr>
              <a:t>1:	</a:t>
            </a:r>
            <a:r>
              <a:rPr dirty="0" sz="1950" spc="250">
                <a:solidFill>
                  <a:srgbClr val="EC008C"/>
                </a:solidFill>
                <a:latin typeface="Arial"/>
                <a:cs typeface="Arial"/>
              </a:rPr>
              <a:t>The</a:t>
            </a:r>
            <a:r>
              <a:rPr dirty="0" sz="1950" spc="200">
                <a:solidFill>
                  <a:srgbClr val="EC008C"/>
                </a:solidFill>
                <a:latin typeface="Arial"/>
                <a:cs typeface="Arial"/>
              </a:rPr>
              <a:t> </a:t>
            </a:r>
            <a:r>
              <a:rPr dirty="0" sz="1950" spc="140">
                <a:solidFill>
                  <a:srgbClr val="EC008C"/>
                </a:solidFill>
                <a:latin typeface="Arial"/>
                <a:cs typeface="Arial"/>
              </a:rPr>
              <a:t>Awakening</a:t>
            </a:r>
            <a:endParaRPr sz="19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9149" y="1504700"/>
            <a:ext cx="7920069" cy="4320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80"/>
              </a:lnSpc>
            </a:pPr>
            <a:fld id="{81D60167-4931-47E6-BA6A-407CBD079E47}" type="slidenum">
              <a:rPr dirty="0" spc="105"/>
              <a:t>10</a:t>
            </a:fld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8813" y="103598"/>
            <a:ext cx="7200755" cy="5400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87017" y="5762218"/>
            <a:ext cx="6685280" cy="709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950" spc="250">
                <a:latin typeface="Arial"/>
                <a:cs typeface="Arial"/>
              </a:rPr>
              <a:t>The </a:t>
            </a:r>
            <a:r>
              <a:rPr dirty="0" sz="1950" spc="160">
                <a:latin typeface="Arial"/>
                <a:cs typeface="Arial"/>
              </a:rPr>
              <a:t>formula </a:t>
            </a:r>
            <a:r>
              <a:rPr dirty="0" sz="1950" spc="45">
                <a:latin typeface="Arial"/>
                <a:cs typeface="Arial"/>
              </a:rPr>
              <a:t>is </a:t>
            </a:r>
            <a:r>
              <a:rPr dirty="0" sz="1950" spc="75">
                <a:latin typeface="Arial"/>
                <a:cs typeface="Arial"/>
              </a:rPr>
              <a:t>based </a:t>
            </a:r>
            <a:r>
              <a:rPr dirty="0" sz="1950" spc="155">
                <a:latin typeface="Arial"/>
                <a:cs typeface="Arial"/>
              </a:rPr>
              <a:t>on </a:t>
            </a:r>
            <a:r>
              <a:rPr dirty="0" sz="1950" spc="170">
                <a:latin typeface="Arial"/>
                <a:cs typeface="Arial"/>
              </a:rPr>
              <a:t>the </a:t>
            </a:r>
            <a:r>
              <a:rPr dirty="0" sz="1950" spc="185">
                <a:latin typeface="Arial"/>
                <a:cs typeface="Arial"/>
              </a:rPr>
              <a:t>‘no </a:t>
            </a:r>
            <a:r>
              <a:rPr dirty="0" sz="1950" spc="150">
                <a:latin typeface="Arial"/>
                <a:cs typeface="Arial"/>
              </a:rPr>
              <a:t>arbitrage’ </a:t>
            </a:r>
            <a:r>
              <a:rPr dirty="0" sz="1950" spc="505">
                <a:latin typeface="Arial"/>
                <a:cs typeface="Arial"/>
              </a:rPr>
              <a:t> </a:t>
            </a:r>
            <a:r>
              <a:rPr dirty="0" sz="1950" spc="114">
                <a:latin typeface="Arial"/>
                <a:cs typeface="Arial"/>
              </a:rPr>
              <a:t>principle</a:t>
            </a:r>
            <a:endParaRPr sz="1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dirty="0" sz="1950" spc="155">
                <a:latin typeface="Arial"/>
                <a:cs typeface="Arial"/>
              </a:rPr>
              <a:t>– </a:t>
            </a:r>
            <a:r>
              <a:rPr dirty="0" sz="1950" spc="130">
                <a:latin typeface="Arial"/>
                <a:cs typeface="Arial"/>
              </a:rPr>
              <a:t>and </a:t>
            </a:r>
            <a:r>
              <a:rPr dirty="0" sz="1950" spc="110">
                <a:latin typeface="Arial"/>
                <a:cs typeface="Arial"/>
              </a:rPr>
              <a:t>some </a:t>
            </a:r>
            <a:r>
              <a:rPr dirty="0" sz="1950" spc="125">
                <a:latin typeface="Arial"/>
                <a:cs typeface="Arial"/>
              </a:rPr>
              <a:t>assumptions </a:t>
            </a:r>
            <a:r>
              <a:rPr dirty="0" sz="1950" spc="190">
                <a:latin typeface="Arial"/>
                <a:cs typeface="Arial"/>
              </a:rPr>
              <a:t>about </a:t>
            </a:r>
            <a:r>
              <a:rPr dirty="0" sz="1950" spc="170">
                <a:latin typeface="Arial"/>
                <a:cs typeface="Arial"/>
              </a:rPr>
              <a:t>the </a:t>
            </a:r>
            <a:r>
              <a:rPr dirty="0" sz="1950" spc="175">
                <a:latin typeface="Arial"/>
                <a:cs typeface="Arial"/>
              </a:rPr>
              <a:t>function </a:t>
            </a:r>
            <a:r>
              <a:rPr dirty="0" sz="1950" spc="370">
                <a:latin typeface="Arial"/>
                <a:cs typeface="Arial"/>
              </a:rPr>
              <a:t> </a:t>
            </a:r>
            <a:r>
              <a:rPr dirty="0" sz="1950" spc="240" i="1">
                <a:latin typeface="Times New Roman"/>
                <a:cs typeface="Times New Roman"/>
              </a:rPr>
              <a:t>S</a:t>
            </a:r>
            <a:r>
              <a:rPr dirty="0" baseline="-11784" sz="2475" spc="359" i="1">
                <a:latin typeface="Times New Roman"/>
                <a:cs typeface="Times New Roman"/>
              </a:rPr>
              <a:t>t</a:t>
            </a:r>
            <a:endParaRPr baseline="-11784" sz="2475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80"/>
              </a:lnSpc>
            </a:pPr>
            <a:fld id="{81D60167-4931-47E6-BA6A-407CBD079E47}" type="slidenum">
              <a:rPr dirty="0" spc="105"/>
              <a:t>10</a:t>
            </a:fld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11067" y="1374203"/>
            <a:ext cx="2836545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574165" algn="l"/>
              </a:tabLst>
            </a:pPr>
            <a:r>
              <a:rPr dirty="0" sz="1950" spc="165" i="1">
                <a:solidFill>
                  <a:srgbClr val="0000FF"/>
                </a:solidFill>
                <a:latin typeface="Arial"/>
                <a:cs typeface="Arial"/>
              </a:rPr>
              <a:t>Problem</a:t>
            </a:r>
            <a:r>
              <a:rPr dirty="0" sz="1950" spc="2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spc="150" i="1">
                <a:solidFill>
                  <a:srgbClr val="0000FF"/>
                </a:solidFill>
                <a:latin typeface="Arial"/>
                <a:cs typeface="Arial"/>
              </a:rPr>
              <a:t>2:	</a:t>
            </a:r>
            <a:r>
              <a:rPr dirty="0" sz="1950" spc="30" i="1">
                <a:solidFill>
                  <a:srgbClr val="0000FF"/>
                </a:solidFill>
                <a:latin typeface="Arial"/>
                <a:cs typeface="Arial"/>
              </a:rPr>
              <a:t>Is </a:t>
            </a:r>
            <a:r>
              <a:rPr dirty="0" sz="1950" spc="229" i="1">
                <a:solidFill>
                  <a:srgbClr val="0000FF"/>
                </a:solidFill>
                <a:latin typeface="Arial"/>
                <a:cs typeface="Arial"/>
              </a:rPr>
              <a:t>it</a:t>
            </a:r>
            <a:r>
              <a:rPr dirty="0" sz="1950" spc="44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spc="75" i="1">
                <a:solidFill>
                  <a:srgbClr val="0000FF"/>
                </a:solidFill>
                <a:latin typeface="Arial"/>
                <a:cs typeface="Arial"/>
              </a:rPr>
              <a:t>safe?</a:t>
            </a:r>
            <a:endParaRPr sz="19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29205" y="2026698"/>
            <a:ext cx="5399981" cy="2700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151924" y="4985181"/>
            <a:ext cx="3755390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50" spc="145">
                <a:latin typeface="Arial"/>
                <a:cs typeface="Arial"/>
              </a:rPr>
              <a:t>Plastic </a:t>
            </a:r>
            <a:r>
              <a:rPr dirty="0" sz="1950" spc="150">
                <a:latin typeface="Arial"/>
                <a:cs typeface="Arial"/>
              </a:rPr>
              <a:t>money </a:t>
            </a:r>
            <a:r>
              <a:rPr dirty="0" sz="1950" spc="785">
                <a:latin typeface="Arial"/>
                <a:cs typeface="Arial"/>
              </a:rPr>
              <a:t>=</a:t>
            </a:r>
            <a:r>
              <a:rPr dirty="0" sz="1950" spc="505">
                <a:latin typeface="Arial"/>
                <a:cs typeface="Arial"/>
              </a:rPr>
              <a:t> </a:t>
            </a:r>
            <a:r>
              <a:rPr dirty="0" sz="1950" spc="170">
                <a:latin typeface="Arial"/>
                <a:cs typeface="Arial"/>
              </a:rPr>
              <a:t>information</a:t>
            </a:r>
            <a:endParaRPr sz="19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80"/>
              </a:lnSpc>
            </a:pPr>
            <a:fld id="{81D60167-4931-47E6-BA6A-407CBD079E47}" type="slidenum">
              <a:rPr dirty="0" spc="105"/>
              <a:t>10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9149" y="435"/>
            <a:ext cx="7920069" cy="6119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65893" y="6226974"/>
            <a:ext cx="3128010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50" spc="135">
                <a:latin typeface="Arial"/>
                <a:cs typeface="Arial"/>
              </a:rPr>
              <a:t>Public-key</a:t>
            </a:r>
            <a:r>
              <a:rPr dirty="0" sz="1950" spc="210">
                <a:latin typeface="Arial"/>
                <a:cs typeface="Arial"/>
              </a:rPr>
              <a:t> </a:t>
            </a:r>
            <a:r>
              <a:rPr dirty="0" sz="1950" spc="160">
                <a:latin typeface="Arial"/>
                <a:cs typeface="Arial"/>
              </a:rPr>
              <a:t>cryptography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80"/>
              </a:lnSpc>
            </a:pPr>
            <a:fld id="{81D60167-4931-47E6-BA6A-407CBD079E47}" type="slidenum">
              <a:rPr dirty="0" spc="105"/>
              <a:t>10</a:t>
            </a:fld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7117" y="91366"/>
            <a:ext cx="8711996" cy="6732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80"/>
              </a:lnSpc>
            </a:pPr>
            <a:fld id="{81D60167-4931-47E6-BA6A-407CBD079E47}" type="slidenum">
              <a:rPr dirty="0" spc="105"/>
              <a:t>10</a:t>
            </a:fld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7117" y="91366"/>
            <a:ext cx="8711996" cy="6732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80"/>
              </a:lnSpc>
            </a:pPr>
            <a:fld id="{81D60167-4931-47E6-BA6A-407CBD079E47}" type="slidenum">
              <a:rPr dirty="0" spc="105"/>
              <a:t>10</a:t>
            </a:fld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7117" y="91366"/>
            <a:ext cx="8719363" cy="6732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80"/>
              </a:lnSpc>
            </a:pPr>
            <a:fld id="{81D60167-4931-47E6-BA6A-407CBD079E47}" type="slidenum">
              <a:rPr dirty="0" spc="105"/>
              <a:t>10</a:t>
            </a:fld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7117" y="91366"/>
            <a:ext cx="8711996" cy="6732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80"/>
              </a:lnSpc>
            </a:pPr>
            <a:fld id="{81D60167-4931-47E6-BA6A-407CBD079E47}" type="slidenum">
              <a:rPr dirty="0" spc="105"/>
              <a:t>10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9207" y="828376"/>
            <a:ext cx="7199986" cy="3744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89528" y="5399049"/>
            <a:ext cx="3679825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50" spc="95">
                <a:latin typeface="Arial"/>
                <a:cs typeface="Arial"/>
              </a:rPr>
              <a:t>Signs </a:t>
            </a:r>
            <a:r>
              <a:rPr dirty="0" sz="1950" spc="155">
                <a:latin typeface="Arial"/>
                <a:cs typeface="Arial"/>
              </a:rPr>
              <a:t>on </a:t>
            </a:r>
            <a:r>
              <a:rPr dirty="0" sz="1950" spc="120">
                <a:latin typeface="Arial"/>
                <a:cs typeface="Arial"/>
              </a:rPr>
              <a:t>an </a:t>
            </a:r>
            <a:r>
              <a:rPr dirty="0" sz="1950" spc="85">
                <a:latin typeface="Arial"/>
                <a:cs typeface="Arial"/>
              </a:rPr>
              <a:t>early </a:t>
            </a:r>
            <a:r>
              <a:rPr dirty="0" sz="1950" spc="95">
                <a:latin typeface="Arial"/>
                <a:cs typeface="Arial"/>
              </a:rPr>
              <a:t>clay </a:t>
            </a:r>
            <a:r>
              <a:rPr dirty="0" sz="1950" spc="275">
                <a:latin typeface="Arial"/>
                <a:cs typeface="Arial"/>
              </a:rPr>
              <a:t> </a:t>
            </a:r>
            <a:r>
              <a:rPr dirty="0" sz="1950" spc="175">
                <a:latin typeface="Arial"/>
                <a:cs typeface="Arial"/>
              </a:rPr>
              <a:t>tablet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80"/>
              </a:lnSpc>
            </a:pPr>
            <a:fld id="{81D60167-4931-47E6-BA6A-407CBD079E47}" type="slidenum">
              <a:rPr dirty="0" spc="105"/>
              <a:t>10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9207" y="1620431"/>
            <a:ext cx="7199899" cy="2159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0541" y="4607014"/>
            <a:ext cx="5757545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50" spc="135">
                <a:latin typeface="Arial"/>
                <a:cs typeface="Arial"/>
              </a:rPr>
              <a:t>Number-signs in </a:t>
            </a:r>
            <a:r>
              <a:rPr dirty="0" sz="1950" spc="145">
                <a:latin typeface="Arial"/>
                <a:cs typeface="Arial"/>
              </a:rPr>
              <a:t>cuneiform </a:t>
            </a:r>
            <a:r>
              <a:rPr dirty="0" sz="1950" spc="150">
                <a:latin typeface="Arial"/>
                <a:cs typeface="Arial"/>
              </a:rPr>
              <a:t>script </a:t>
            </a:r>
            <a:r>
              <a:rPr dirty="0" sz="1950" spc="145">
                <a:latin typeface="Arial"/>
                <a:cs typeface="Arial"/>
              </a:rPr>
              <a:t>c.2000</a:t>
            </a:r>
            <a:r>
              <a:rPr dirty="0" sz="1950" spc="805">
                <a:latin typeface="Arial"/>
                <a:cs typeface="Arial"/>
              </a:rPr>
              <a:t> </a:t>
            </a:r>
            <a:r>
              <a:rPr dirty="0" sz="1950" spc="245">
                <a:latin typeface="Arial"/>
                <a:cs typeface="Arial"/>
              </a:rPr>
              <a:t>BC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80"/>
              </a:lnSpc>
            </a:pPr>
            <a:fld id="{81D60167-4931-47E6-BA6A-407CBD079E47}" type="slidenum">
              <a:rPr dirty="0" spc="105"/>
              <a:t>10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9092" y="104456"/>
            <a:ext cx="7200299" cy="5760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65296" y="6122949"/>
            <a:ext cx="2728595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50" spc="175">
                <a:latin typeface="Arial"/>
                <a:cs typeface="Arial"/>
              </a:rPr>
              <a:t>How </a:t>
            </a:r>
            <a:r>
              <a:rPr dirty="0" sz="1950" spc="140">
                <a:latin typeface="Arial"/>
                <a:cs typeface="Arial"/>
              </a:rPr>
              <a:t>big </a:t>
            </a:r>
            <a:r>
              <a:rPr dirty="0" sz="1950" spc="45">
                <a:latin typeface="Arial"/>
                <a:cs typeface="Arial"/>
              </a:rPr>
              <a:t>is </a:t>
            </a:r>
            <a:r>
              <a:rPr dirty="0" sz="1950" spc="145">
                <a:latin typeface="Arial"/>
                <a:cs typeface="Arial"/>
              </a:rPr>
              <a:t>this</a:t>
            </a:r>
            <a:r>
              <a:rPr dirty="0" sz="1950" spc="715">
                <a:latin typeface="Arial"/>
                <a:cs typeface="Arial"/>
              </a:rPr>
              <a:t> </a:t>
            </a:r>
            <a:r>
              <a:rPr dirty="0" sz="1950" spc="114">
                <a:latin typeface="Arial"/>
                <a:cs typeface="Arial"/>
              </a:rPr>
              <a:t>field?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80"/>
              </a:lnSpc>
            </a:pPr>
            <a:fld id="{81D60167-4931-47E6-BA6A-407CBD079E47}" type="slidenum">
              <a:rPr dirty="0" spc="105"/>
              <a:t>10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9144" y="1485092"/>
            <a:ext cx="5760137" cy="2998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90152" y="4742383"/>
            <a:ext cx="4677410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50" spc="140">
                <a:latin typeface="Arial"/>
                <a:cs typeface="Arial"/>
              </a:rPr>
              <a:t>Area measurement </a:t>
            </a:r>
            <a:r>
              <a:rPr dirty="0" sz="1950" spc="105">
                <a:latin typeface="Arial"/>
                <a:cs typeface="Arial"/>
              </a:rPr>
              <a:t>by</a:t>
            </a:r>
            <a:r>
              <a:rPr dirty="0" sz="1950" spc="530">
                <a:latin typeface="Arial"/>
                <a:cs typeface="Arial"/>
              </a:rPr>
              <a:t> </a:t>
            </a:r>
            <a:r>
              <a:rPr dirty="0" sz="1950" spc="170">
                <a:latin typeface="Arial"/>
                <a:cs typeface="Arial"/>
              </a:rPr>
              <a:t>multiplication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80"/>
              </a:lnSpc>
            </a:pPr>
            <a:fld id="{81D60167-4931-47E6-BA6A-407CBD079E47}" type="slidenum">
              <a:rPr dirty="0" spc="105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9124" y="2160441"/>
            <a:ext cx="7920110" cy="14399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33027" y="4067022"/>
            <a:ext cx="5191760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50" spc="250">
                <a:latin typeface="Arial"/>
                <a:cs typeface="Arial"/>
              </a:rPr>
              <a:t>The </a:t>
            </a:r>
            <a:r>
              <a:rPr dirty="0" sz="1950" spc="70">
                <a:latin typeface="Arial"/>
                <a:cs typeface="Arial"/>
              </a:rPr>
              <a:t>area </a:t>
            </a:r>
            <a:r>
              <a:rPr dirty="0" sz="1950" spc="180">
                <a:latin typeface="Arial"/>
                <a:cs typeface="Arial"/>
              </a:rPr>
              <a:t>of </a:t>
            </a:r>
            <a:r>
              <a:rPr dirty="0" sz="1950" spc="85">
                <a:latin typeface="Arial"/>
                <a:cs typeface="Arial"/>
              </a:rPr>
              <a:t>a </a:t>
            </a:r>
            <a:r>
              <a:rPr dirty="0" sz="1950" spc="145">
                <a:latin typeface="Arial"/>
                <a:cs typeface="Arial"/>
              </a:rPr>
              <a:t>triangle, </a:t>
            </a:r>
            <a:r>
              <a:rPr dirty="0" sz="1950" spc="105">
                <a:latin typeface="Arial"/>
                <a:cs typeface="Arial"/>
              </a:rPr>
              <a:t>by </a:t>
            </a:r>
            <a:r>
              <a:rPr dirty="0" sz="1950" spc="295">
                <a:latin typeface="Arial"/>
                <a:cs typeface="Arial"/>
              </a:rPr>
              <a:t> </a:t>
            </a:r>
            <a:r>
              <a:rPr dirty="0" sz="1950" spc="170">
                <a:latin typeface="Arial"/>
                <a:cs typeface="Arial"/>
              </a:rPr>
              <a:t>multiplication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80"/>
              </a:lnSpc>
            </a:pPr>
            <a:fld id="{81D60167-4931-47E6-BA6A-407CBD079E47}" type="slidenum">
              <a:rPr dirty="0" spc="105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9124" y="275808"/>
            <a:ext cx="7920189" cy="53998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03868" y="5934138"/>
            <a:ext cx="5050790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50" spc="250">
                <a:latin typeface="Arial"/>
                <a:cs typeface="Arial"/>
              </a:rPr>
              <a:t>The </a:t>
            </a:r>
            <a:r>
              <a:rPr dirty="0" sz="1950" spc="70">
                <a:latin typeface="Arial"/>
                <a:cs typeface="Arial"/>
              </a:rPr>
              <a:t>area </a:t>
            </a:r>
            <a:r>
              <a:rPr dirty="0" sz="1950" spc="180">
                <a:latin typeface="Arial"/>
                <a:cs typeface="Arial"/>
              </a:rPr>
              <a:t>of </a:t>
            </a:r>
            <a:r>
              <a:rPr dirty="0" sz="1950" spc="85">
                <a:latin typeface="Arial"/>
                <a:cs typeface="Arial"/>
              </a:rPr>
              <a:t>a </a:t>
            </a:r>
            <a:r>
              <a:rPr dirty="0" sz="1950" spc="125">
                <a:latin typeface="Arial"/>
                <a:cs typeface="Arial"/>
              </a:rPr>
              <a:t>field, </a:t>
            </a:r>
            <a:r>
              <a:rPr dirty="0" sz="1950" spc="200">
                <a:latin typeface="Arial"/>
                <a:cs typeface="Arial"/>
              </a:rPr>
              <a:t>19th </a:t>
            </a:r>
            <a:r>
              <a:rPr dirty="0" sz="1950" spc="155">
                <a:latin typeface="Arial"/>
                <a:cs typeface="Arial"/>
              </a:rPr>
              <a:t>century </a:t>
            </a:r>
            <a:r>
              <a:rPr dirty="0" sz="1950" spc="365">
                <a:latin typeface="Arial"/>
                <a:cs typeface="Arial"/>
              </a:rPr>
              <a:t> </a:t>
            </a:r>
            <a:r>
              <a:rPr dirty="0" sz="1950" spc="315">
                <a:latin typeface="Arial"/>
                <a:cs typeface="Arial"/>
              </a:rPr>
              <a:t>(AD)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80"/>
              </a:lnSpc>
            </a:pPr>
            <a:fld id="{81D60167-4931-47E6-BA6A-407CBD079E47}" type="slidenum">
              <a:rPr dirty="0" spc="105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2016-05-25T14:22:51Z</dcterms:created>
  <dcterms:modified xsi:type="dcterms:W3CDTF">2016-05-25T14:22:51Z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2016-05-10T00:00:00Z</vt:filetime>
  </property>
  <property fmtid="{D5CDD505-2E9C-101B-9397-08002B2CF9AE}" pid="3" name="Creator">
    <vt:lpwstr>TeX</vt:lpwstr>
  </property>
  <property fmtid="{D5CDD505-2E9C-101B-9397-08002B2CF9AE}" pid="4" name="LastSaved">
    <vt:filetime>2016-05-25T00:00:00Z</vt:filetime>
  </property>
</Properties>
</file>