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9" r:id="rId2"/>
    <p:sldId id="266" r:id="rId3"/>
    <p:sldId id="261" r:id="rId4"/>
    <p:sldId id="290" r:id="rId5"/>
    <p:sldId id="277" r:id="rId6"/>
    <p:sldId id="294" r:id="rId7"/>
    <p:sldId id="297" r:id="rId8"/>
    <p:sldId id="286" r:id="rId9"/>
    <p:sldId id="287" r:id="rId10"/>
    <p:sldId id="288" r:id="rId11"/>
    <p:sldId id="289" r:id="rId12"/>
    <p:sldId id="298" r:id="rId13"/>
    <p:sldId id="262" r:id="rId14"/>
    <p:sldId id="264" r:id="rId15"/>
    <p:sldId id="269" r:id="rId16"/>
    <p:sldId id="265" r:id="rId17"/>
    <p:sldId id="270" r:id="rId18"/>
    <p:sldId id="273" r:id="rId19"/>
    <p:sldId id="299" r:id="rId20"/>
    <p:sldId id="300" r:id="rId21"/>
    <p:sldId id="305" r:id="rId22"/>
    <p:sldId id="301" r:id="rId23"/>
    <p:sldId id="302" r:id="rId24"/>
    <p:sldId id="303" r:id="rId25"/>
    <p:sldId id="306" r:id="rId26"/>
    <p:sldId id="304" r:id="rId27"/>
    <p:sldId id="307" r:id="rId28"/>
    <p:sldId id="274" r:id="rId29"/>
    <p:sldId id="284" r:id="rId30"/>
    <p:sldId id="280" r:id="rId31"/>
    <p:sldId id="296" r:id="rId32"/>
    <p:sldId id="308" r:id="rId33"/>
    <p:sldId id="309" r:id="rId34"/>
    <p:sldId id="310" r:id="rId35"/>
    <p:sldId id="285" r:id="rId36"/>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58"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6D6E7221-97D3-4929-ABD2-CCD1F516A8A4}" type="datetimeFigureOut">
              <a:rPr lang="en-GB" smtClean="0"/>
              <a:pPr/>
              <a:t>21/05/2015</a:t>
            </a:fld>
            <a:endParaRPr lang="en-GB"/>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48DB26C-6A99-4FDC-A31E-B71C189F9BC1}" type="slidenum">
              <a:rPr lang="en-GB" smtClean="0"/>
              <a:pPr/>
              <a:t>‹#›</a:t>
            </a:fld>
            <a:endParaRPr lang="en-GB"/>
          </a:p>
        </p:txBody>
      </p:sp>
    </p:spTree>
    <p:extLst>
      <p:ext uri="{BB962C8B-B14F-4D97-AF65-F5344CB8AC3E}">
        <p14:creationId xmlns:p14="http://schemas.microsoft.com/office/powerpoint/2010/main" val="2844598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913BB5C2-78D0-4ADE-8D35-A77084AA8A6E}" type="datetimeFigureOut">
              <a:rPr lang="en-US" smtClean="0"/>
              <a:pPr/>
              <a:t>5/21/2015</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4508FEE9-88A6-4D9B-80BC-701A24DEB70D}" type="slidenum">
              <a:rPr lang="en-US" smtClean="0"/>
              <a:pPr/>
              <a:t>‹#›</a:t>
            </a:fld>
            <a:endParaRPr lang="en-US"/>
          </a:p>
        </p:txBody>
      </p:sp>
    </p:spTree>
    <p:extLst>
      <p:ext uri="{BB962C8B-B14F-4D97-AF65-F5344CB8AC3E}">
        <p14:creationId xmlns:p14="http://schemas.microsoft.com/office/powerpoint/2010/main" val="321873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Brazil’s coat of arms was designed and promulgated</a:t>
            </a:r>
            <a:r>
              <a:rPr lang="en-US" baseline="0" dirty="0" smtClean="0"/>
              <a:t> a few days after the armed forces deposed Emperor Dom Pedro II and declared the country a republic on the 15</a:t>
            </a:r>
            <a:r>
              <a:rPr lang="en-US" baseline="30000" dirty="0" smtClean="0"/>
              <a:t>th</a:t>
            </a:r>
            <a:r>
              <a:rPr lang="en-US" baseline="0" dirty="0" smtClean="0"/>
              <a:t> of November, 1889. The branches on each side of the star represent important export crops – coffee on the left, and tobacco on the right. In the blue circle is the Southern Cross, and the ring of stars represents Brazil’s 26 states and 1 Federal district. The official name of the country, the Federative Republic of Brazil, appears on the first blue banner at the bottom of the coat of arms. The name Brazil comes from </a:t>
            </a:r>
            <a:r>
              <a:rPr lang="en-US" baseline="0" dirty="0" err="1" smtClean="0"/>
              <a:t>pau</a:t>
            </a:r>
            <a:r>
              <a:rPr lang="en-US" baseline="0" dirty="0" smtClean="0"/>
              <a:t> </a:t>
            </a:r>
            <a:r>
              <a:rPr lang="en-US" baseline="0" dirty="0" err="1" smtClean="0"/>
              <a:t>Brasil</a:t>
            </a:r>
            <a:r>
              <a:rPr lang="en-US" baseline="0" dirty="0" smtClean="0"/>
              <a:t> (</a:t>
            </a:r>
            <a:r>
              <a:rPr lang="en-US" baseline="0" dirty="0" err="1" smtClean="0"/>
              <a:t>Brazilwood</a:t>
            </a:r>
            <a:r>
              <a:rPr lang="en-US" baseline="0" dirty="0" smtClean="0"/>
              <a:t>), prized by Europeans of the 16</a:t>
            </a:r>
            <a:r>
              <a:rPr lang="en-US" baseline="30000" dirty="0" smtClean="0"/>
              <a:t>th</a:t>
            </a:r>
            <a:r>
              <a:rPr lang="en-US" baseline="0" dirty="0" smtClean="0"/>
              <a:t> century as an ingredient of red dye for clothing, and the country’s first major export before the development of the sugar industry. </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Celso</a:t>
            </a:r>
            <a:r>
              <a:rPr lang="en-US" dirty="0" smtClean="0"/>
              <a:t> </a:t>
            </a:r>
            <a:r>
              <a:rPr lang="en-US" dirty="0" err="1" smtClean="0"/>
              <a:t>Lafer</a:t>
            </a:r>
            <a:r>
              <a:rPr lang="en-US" dirty="0" smtClean="0"/>
              <a:t>,</a:t>
            </a:r>
            <a:r>
              <a:rPr lang="en-US" baseline="0" dirty="0" smtClean="0"/>
              <a:t> “Brazil and the World” in </a:t>
            </a:r>
            <a:r>
              <a:rPr lang="en-US" baseline="0" dirty="0" err="1" smtClean="0"/>
              <a:t>Ignacy</a:t>
            </a:r>
            <a:r>
              <a:rPr lang="en-US" baseline="0" dirty="0" smtClean="0"/>
              <a:t> Sachs et al, </a:t>
            </a:r>
            <a:r>
              <a:rPr lang="en-US" u="sng" baseline="0" dirty="0" smtClean="0"/>
              <a:t>Brazil: A Century of Change</a:t>
            </a:r>
            <a:r>
              <a:rPr lang="en-US" baseline="0" dirty="0" smtClean="0"/>
              <a:t> (UNC Press, 2009), p. 110. </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Map of Brazil in the Western Hemisphere. Brazil’s territory</a:t>
            </a:r>
            <a:r>
              <a:rPr lang="en-US" baseline="0" dirty="0" smtClean="0"/>
              <a:t> is larger than the continental USA. </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Tom </a:t>
            </a:r>
            <a:r>
              <a:rPr lang="en-US" dirty="0" err="1" smtClean="0"/>
              <a:t>Jobin</a:t>
            </a:r>
            <a:r>
              <a:rPr lang="en-US" dirty="0" smtClean="0"/>
              <a:t> was a carioca (resident of Rio) who composed the music for “Girl from </a:t>
            </a:r>
            <a:r>
              <a:rPr lang="en-US" dirty="0" err="1" smtClean="0"/>
              <a:t>Ipanema</a:t>
            </a:r>
            <a:r>
              <a:rPr lang="en-US" dirty="0" smtClean="0"/>
              <a:t>” and many other </a:t>
            </a:r>
            <a:r>
              <a:rPr lang="en-US" dirty="0" err="1" smtClean="0"/>
              <a:t>Bossa</a:t>
            </a:r>
            <a:r>
              <a:rPr lang="en-US" dirty="0" smtClean="0"/>
              <a:t> Nova standards.</a:t>
            </a:r>
            <a:r>
              <a:rPr lang="en-US" baseline="0" dirty="0" smtClean="0"/>
              <a:t> He formed a songwriting team with the diplomat and poet </a:t>
            </a:r>
            <a:r>
              <a:rPr lang="en-US" baseline="0" dirty="0" err="1" smtClean="0"/>
              <a:t>Vinicius</a:t>
            </a:r>
            <a:r>
              <a:rPr lang="en-US" baseline="0" dirty="0" smtClean="0"/>
              <a:t> de </a:t>
            </a:r>
            <a:r>
              <a:rPr lang="en-US" baseline="0" dirty="0" err="1" smtClean="0"/>
              <a:t>Moraes</a:t>
            </a:r>
            <a:r>
              <a:rPr lang="en-US" baseline="0" dirty="0" smtClean="0"/>
              <a:t>. This quote indicates the complexity, diversity, and mutability of Brazil. There is much room for disagreement about Brazil. It may well be that the views expressed here differ considerably from those of one of the current students in the Royal College of </a:t>
            </a:r>
            <a:r>
              <a:rPr lang="en-US" baseline="0" dirty="0" err="1" smtClean="0"/>
              <a:t>Defence</a:t>
            </a:r>
            <a:r>
              <a:rPr lang="en-US" baseline="0" dirty="0" smtClean="0"/>
              <a:t> Studies – Brazilian </a:t>
            </a:r>
            <a:r>
              <a:rPr lang="en-US" baseline="0" dirty="0" err="1" smtClean="0"/>
              <a:t>Capitao</a:t>
            </a:r>
            <a:r>
              <a:rPr lang="en-US" baseline="0" dirty="0" smtClean="0"/>
              <a:t> Mar e Guerra Paulo Sergio </a:t>
            </a:r>
            <a:r>
              <a:rPr lang="en-US" baseline="0" dirty="0" err="1" smtClean="0"/>
              <a:t>Camillo</a:t>
            </a:r>
            <a:r>
              <a:rPr lang="en-US" baseline="0" dirty="0" smtClean="0"/>
              <a:t> de Toledo. </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Supermodels.</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8</a:t>
            </a:fld>
            <a:endParaRPr lang="en-US"/>
          </a:p>
        </p:txBody>
      </p:sp>
    </p:spTree>
    <p:extLst>
      <p:ext uri="{BB962C8B-B14F-4D97-AF65-F5344CB8AC3E}">
        <p14:creationId xmlns:p14="http://schemas.microsoft.com/office/powerpoint/2010/main" val="153791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Footballers who</a:t>
            </a:r>
            <a:r>
              <a:rPr lang="en-US" baseline="0" dirty="0" smtClean="0"/>
              <a:t> can be identified with only one name, like Socrates. </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9</a:t>
            </a:fld>
            <a:endParaRPr lang="en-US"/>
          </a:p>
        </p:txBody>
      </p:sp>
    </p:spTree>
    <p:extLst>
      <p:ext uri="{BB962C8B-B14F-4D97-AF65-F5344CB8AC3E}">
        <p14:creationId xmlns:p14="http://schemas.microsoft.com/office/powerpoint/2010/main" val="23118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Samba schools</a:t>
            </a:r>
            <a:r>
              <a:rPr lang="en-US" baseline="0" dirty="0" smtClean="0"/>
              <a:t> parading in the </a:t>
            </a:r>
            <a:r>
              <a:rPr lang="en-US" baseline="0" dirty="0" err="1" smtClean="0"/>
              <a:t>Sambodromo</a:t>
            </a:r>
            <a:r>
              <a:rPr lang="en-US" baseline="0" dirty="0" smtClean="0"/>
              <a:t> in Rio, dancers without very much on dancing samba.  </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10</a:t>
            </a:fld>
            <a:endParaRPr lang="en-US"/>
          </a:p>
        </p:txBody>
      </p:sp>
    </p:spTree>
    <p:extLst>
      <p:ext uri="{BB962C8B-B14F-4D97-AF65-F5344CB8AC3E}">
        <p14:creationId xmlns:p14="http://schemas.microsoft.com/office/powerpoint/2010/main" val="318434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Beaches</a:t>
            </a:r>
            <a:r>
              <a:rPr lang="en-US" baseline="0" dirty="0" smtClean="0"/>
              <a:t> like this one. </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11</a:t>
            </a:fld>
            <a:endParaRPr lang="en-US"/>
          </a:p>
        </p:txBody>
      </p:sp>
    </p:spTree>
    <p:extLst>
      <p:ext uri="{BB962C8B-B14F-4D97-AF65-F5344CB8AC3E}">
        <p14:creationId xmlns:p14="http://schemas.microsoft.com/office/powerpoint/2010/main" val="194020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Gangs in a favela. A scene from the film City of God, probably. </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12</a:t>
            </a:fld>
            <a:endParaRPr lang="en-US"/>
          </a:p>
        </p:txBody>
      </p:sp>
    </p:spTree>
    <p:extLst>
      <p:ext uri="{BB962C8B-B14F-4D97-AF65-F5344CB8AC3E}">
        <p14:creationId xmlns:p14="http://schemas.microsoft.com/office/powerpoint/2010/main" val="3637291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National Forum on Public Security, the Brazilian police killed 11,197</a:t>
            </a:r>
            <a:r>
              <a:rPr lang="en-US" baseline="0" dirty="0" smtClean="0"/>
              <a:t> people between 2009 and 2013. This is from their report of November 2014.</a:t>
            </a:r>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25</a:t>
            </a:fld>
            <a:endParaRPr lang="en-US"/>
          </a:p>
        </p:txBody>
      </p:sp>
    </p:spTree>
    <p:extLst>
      <p:ext uri="{BB962C8B-B14F-4D97-AF65-F5344CB8AC3E}">
        <p14:creationId xmlns:p14="http://schemas.microsoft.com/office/powerpoint/2010/main" val="162414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Brazil’s Challenges: Development or Decay?</a:t>
            </a:r>
            <a:endParaRPr lang="en-US" dirty="0"/>
          </a:p>
        </p:txBody>
      </p:sp>
      <p:sp>
        <p:nvSpPr>
          <p:cNvPr id="5" name="Content Placeholder 4"/>
          <p:cNvSpPr>
            <a:spLocks noGrp="1"/>
          </p:cNvSpPr>
          <p:nvPr>
            <p:ph sz="half" idx="1"/>
          </p:nvPr>
        </p:nvSpPr>
        <p:spPr/>
        <p:txBody>
          <a:bodyPr>
            <a:normAutofit fontScale="92500" lnSpcReduction="10000"/>
          </a:bodyPr>
          <a:lstStyle/>
          <a:p>
            <a:pPr>
              <a:buNone/>
            </a:pPr>
            <a:r>
              <a:rPr lang="en-US" dirty="0" smtClean="0"/>
              <a:t>   </a:t>
            </a:r>
          </a:p>
          <a:p>
            <a:pPr>
              <a:buNone/>
            </a:pPr>
            <a:r>
              <a:rPr lang="en-US" dirty="0" smtClean="0"/>
              <a:t>Presentation to Gresham College (Brazil: Order and Progress) (21/05/15) </a:t>
            </a:r>
            <a:endParaRPr lang="en-US" dirty="0"/>
          </a:p>
          <a:p>
            <a:pPr>
              <a:buNone/>
            </a:pPr>
            <a:endParaRPr lang="en-US" dirty="0" smtClean="0"/>
          </a:p>
          <a:p>
            <a:pPr>
              <a:buNone/>
            </a:pPr>
            <a:endParaRPr lang="en-US" dirty="0" smtClean="0"/>
          </a:p>
          <a:p>
            <a:pPr>
              <a:buNone/>
            </a:pPr>
            <a:endParaRPr lang="en-US" dirty="0" smtClean="0"/>
          </a:p>
          <a:p>
            <a:pPr>
              <a:buNone/>
            </a:pPr>
            <a:r>
              <a:rPr lang="en-US" dirty="0" smtClean="0"/>
              <a:t>            A.W. Pereira</a:t>
            </a:r>
          </a:p>
          <a:p>
            <a:pPr>
              <a:buNone/>
            </a:pPr>
            <a:r>
              <a:rPr lang="en-US" dirty="0" smtClean="0"/>
              <a:t>  Director, Brazil Institute</a:t>
            </a:r>
          </a:p>
          <a:p>
            <a:pPr>
              <a:buNone/>
            </a:pPr>
            <a:r>
              <a:rPr lang="en-US" dirty="0" smtClean="0"/>
              <a:t>   King’s College London</a:t>
            </a:r>
            <a:endParaRPr lang="en-US" dirty="0"/>
          </a:p>
        </p:txBody>
      </p:sp>
      <p:pic>
        <p:nvPicPr>
          <p:cNvPr id="7" name="Picture 5" descr="I:\NavyJob\ItamaratyPalace.jpg"/>
          <p:cNvPicPr>
            <a:picLocks noGrp="1" noChangeAspect="1" noChangeArrowheads="1"/>
          </p:cNvPicPr>
          <p:nvPr>
            <p:ph sz="half" idx="2"/>
          </p:nvPr>
        </p:nvPicPr>
        <p:blipFill>
          <a:blip r:embed="rId2" cstate="print"/>
          <a:srcRect/>
          <a:stretch>
            <a:fillRect/>
          </a:stretch>
        </p:blipFill>
        <p:spPr bwMode="auto">
          <a:xfrm>
            <a:off x="4419600" y="2743200"/>
            <a:ext cx="5242560" cy="3931920"/>
          </a:xfrm>
          <a:prstGeom prst="rect">
            <a:avLst/>
          </a:prstGeom>
          <a:noFill/>
          <a:ln w="9525">
            <a:noFill/>
            <a:miter lim="800000"/>
            <a:headEnd/>
            <a:tailEnd/>
          </a:ln>
        </p:spPr>
      </p:pic>
      <p:pic>
        <p:nvPicPr>
          <p:cNvPr id="8" name="Picture 6" descr="br-lgflag"/>
          <p:cNvPicPr>
            <a:picLocks noChangeAspect="1" noChangeArrowheads="1"/>
          </p:cNvPicPr>
          <p:nvPr/>
        </p:nvPicPr>
        <p:blipFill>
          <a:blip r:embed="rId3" cstate="print"/>
          <a:srcRect/>
          <a:stretch>
            <a:fillRect/>
          </a:stretch>
        </p:blipFill>
        <p:spPr bwMode="auto">
          <a:xfrm rot="10800000" flipH="1">
            <a:off x="5722755" y="1219200"/>
            <a:ext cx="3421245" cy="2286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rio-de-janeiro-carnival.amazingcities.co.uk/images/carnival-in-rio-de-janeiro-brazil-3.jpg"/>
          <p:cNvPicPr>
            <a:picLocks noChangeAspect="1" noChangeArrowheads="1"/>
          </p:cNvPicPr>
          <p:nvPr/>
        </p:nvPicPr>
        <p:blipFill>
          <a:blip r:embed="rId3" cstate="print"/>
          <a:srcRect/>
          <a:stretch>
            <a:fillRect/>
          </a:stretch>
        </p:blipFill>
        <p:spPr bwMode="auto">
          <a:xfrm>
            <a:off x="3200400" y="1447800"/>
            <a:ext cx="2857500" cy="352425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tatic.guim.co.uk/sys-images/Travel/Pix/pictures/2009/4/15/1239797365749/Brazils-beaches-Praia-Lop-001.jpg"/>
          <p:cNvPicPr>
            <a:picLocks noChangeAspect="1" noChangeArrowheads="1"/>
          </p:cNvPicPr>
          <p:nvPr/>
        </p:nvPicPr>
        <p:blipFill>
          <a:blip r:embed="rId3" cstate="print"/>
          <a:srcRect/>
          <a:stretch>
            <a:fillRect/>
          </a:stretch>
        </p:blipFill>
        <p:spPr bwMode="auto">
          <a:xfrm>
            <a:off x="2590800" y="2133600"/>
            <a:ext cx="4381500" cy="26289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25600" y="1765300"/>
            <a:ext cx="5892800" cy="3314700"/>
          </a:xfrm>
          <a:prstGeom prst="rect">
            <a:avLst/>
          </a:prstGeom>
        </p:spPr>
      </p:pic>
    </p:spTree>
    <p:extLst>
      <p:ext uri="{BB962C8B-B14F-4D97-AF65-F5344CB8AC3E}">
        <p14:creationId xmlns:p14="http://schemas.microsoft.com/office/powerpoint/2010/main" val="118473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Developments Since 1985</a:t>
            </a:r>
            <a:endParaRPr lang="en-US" dirty="0"/>
          </a:p>
        </p:txBody>
      </p:sp>
      <p:sp>
        <p:nvSpPr>
          <p:cNvPr id="3" name="Content Placeholder 2"/>
          <p:cNvSpPr>
            <a:spLocks noGrp="1"/>
          </p:cNvSpPr>
          <p:nvPr>
            <p:ph idx="1"/>
          </p:nvPr>
        </p:nvSpPr>
        <p:spPr>
          <a:xfrm>
            <a:off x="457200" y="1219200"/>
            <a:ext cx="8229600" cy="5105400"/>
          </a:xfrm>
        </p:spPr>
        <p:txBody>
          <a:bodyPr>
            <a:normAutofit fontScale="92500" lnSpcReduction="10000"/>
          </a:bodyPr>
          <a:lstStyle/>
          <a:p>
            <a:r>
              <a:rPr lang="en-US" dirty="0" smtClean="0"/>
              <a:t>1985: Return to civilian rule after a 21-year military dictatorship. </a:t>
            </a:r>
          </a:p>
          <a:p>
            <a:r>
              <a:rPr lang="en-US" dirty="0" smtClean="0"/>
              <a:t>1988: Approval of new constitution.</a:t>
            </a:r>
          </a:p>
          <a:p>
            <a:r>
              <a:rPr lang="en-US" dirty="0" smtClean="0"/>
              <a:t>1989: First direct election for president since                             	     1960.</a:t>
            </a:r>
          </a:p>
          <a:p>
            <a:r>
              <a:rPr lang="en-US" dirty="0" smtClean="0"/>
              <a:t>1994:  Introduction of the Real Plan, establishing                     	      economic stability and liberalization.</a:t>
            </a:r>
          </a:p>
          <a:p>
            <a:r>
              <a:rPr lang="en-US" dirty="0" smtClean="0"/>
              <a:t>1995   Pres. F. H. Cardoso </a:t>
            </a:r>
            <a:r>
              <a:rPr lang="en-US" dirty="0"/>
              <a:t>(</a:t>
            </a:r>
            <a:r>
              <a:rPr lang="en-US" dirty="0" smtClean="0"/>
              <a:t>PSDB) (1995-2002).</a:t>
            </a:r>
          </a:p>
          <a:p>
            <a:r>
              <a:rPr lang="en-US" dirty="0" smtClean="0"/>
              <a:t>2002   Pres. L. I. “Lula” da Silva (PT) (2003-2010).</a:t>
            </a:r>
          </a:p>
          <a:p>
            <a:r>
              <a:rPr lang="en-US" dirty="0" smtClean="0"/>
              <a:t>2010   Pres. </a:t>
            </a:r>
            <a:r>
              <a:rPr lang="en-US" dirty="0" err="1" smtClean="0"/>
              <a:t>Dilma</a:t>
            </a:r>
            <a:r>
              <a:rPr lang="en-US" dirty="0" smtClean="0"/>
              <a:t> </a:t>
            </a:r>
            <a:r>
              <a:rPr lang="en-US" dirty="0" err="1" smtClean="0"/>
              <a:t>Rousseff</a:t>
            </a:r>
            <a:r>
              <a:rPr lang="en-US" dirty="0" smtClean="0"/>
              <a:t> (PT) (2011-present).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 Fernando Henrique Cardoso (PSDB),  1995-2002</a:t>
            </a:r>
            <a:endParaRPr lang="en-US" dirty="0"/>
          </a:p>
        </p:txBody>
      </p:sp>
      <p:pic>
        <p:nvPicPr>
          <p:cNvPr id="4" name="Picture 2" descr="H:\NavyJob\cardoso.jpg"/>
          <p:cNvPicPr>
            <a:picLocks noGrp="1" noChangeAspect="1" noChangeArrowheads="1"/>
          </p:cNvPicPr>
          <p:nvPr>
            <p:ph idx="1"/>
          </p:nvPr>
        </p:nvPicPr>
        <p:blipFill>
          <a:blip r:embed="rId2" cstate="print"/>
          <a:srcRect/>
          <a:stretch>
            <a:fillRect/>
          </a:stretch>
        </p:blipFill>
        <p:spPr>
          <a:xfrm>
            <a:off x="2362200" y="1600200"/>
            <a:ext cx="4152960" cy="512064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Cardoso Government</a:t>
            </a:r>
            <a:endParaRPr lang="en-US" dirty="0"/>
          </a:p>
        </p:txBody>
      </p:sp>
      <p:sp>
        <p:nvSpPr>
          <p:cNvPr id="3" name="Content Placeholder 2"/>
          <p:cNvSpPr>
            <a:spLocks noGrp="1"/>
          </p:cNvSpPr>
          <p:nvPr>
            <p:ph idx="1"/>
          </p:nvPr>
        </p:nvSpPr>
        <p:spPr/>
        <p:txBody>
          <a:bodyPr>
            <a:normAutofit lnSpcReduction="10000"/>
          </a:bodyPr>
          <a:lstStyle/>
          <a:p>
            <a:r>
              <a:rPr lang="en-US" dirty="0" smtClean="0"/>
              <a:t>The Real Plan ends hyperinflation.</a:t>
            </a:r>
          </a:p>
          <a:p>
            <a:r>
              <a:rPr lang="en-US" dirty="0" smtClean="0"/>
              <a:t>Privatization of state-owned firms and trade liberalization.</a:t>
            </a:r>
          </a:p>
          <a:p>
            <a:r>
              <a:rPr lang="en-US" dirty="0" smtClean="0"/>
              <a:t>MERCOSUR facilitates the expansion of regional trade.</a:t>
            </a:r>
          </a:p>
          <a:p>
            <a:r>
              <a:rPr lang="en-US" dirty="0" smtClean="0"/>
              <a:t>Social spending increases (</a:t>
            </a:r>
            <a:r>
              <a:rPr lang="en-US" dirty="0" err="1" smtClean="0"/>
              <a:t>Bolsa</a:t>
            </a:r>
            <a:r>
              <a:rPr lang="en-US" dirty="0" smtClean="0"/>
              <a:t> </a:t>
            </a:r>
            <a:r>
              <a:rPr lang="en-US" dirty="0" err="1" smtClean="0"/>
              <a:t>Escola</a:t>
            </a:r>
            <a:r>
              <a:rPr lang="en-US" dirty="0" smtClean="0"/>
              <a:t>) and land reform is accelerated.</a:t>
            </a:r>
          </a:p>
          <a:p>
            <a:r>
              <a:rPr lang="en-US" dirty="0" smtClean="0"/>
              <a:t>1999: Creation of civilian Ministry of </a:t>
            </a:r>
            <a:r>
              <a:rPr lang="en-US" dirty="0" err="1" smtClean="0"/>
              <a:t>Defence</a:t>
            </a:r>
            <a:r>
              <a:rPr lang="en-US" dirty="0" smtClean="0"/>
              <a:t> (with 6 ministers in 10 years)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 Luis </a:t>
            </a:r>
            <a:r>
              <a:rPr lang="en-US" dirty="0" err="1" smtClean="0"/>
              <a:t>Inacio</a:t>
            </a:r>
            <a:r>
              <a:rPr lang="en-US" dirty="0" smtClean="0"/>
              <a:t> “Lula” da Silva (PT), 2003-2010</a:t>
            </a:r>
            <a:endParaRPr lang="en-US" dirty="0"/>
          </a:p>
        </p:txBody>
      </p:sp>
      <p:pic>
        <p:nvPicPr>
          <p:cNvPr id="4" name="Picture 2" descr="H:\NavyJob\Lula2RT.jpg"/>
          <p:cNvPicPr>
            <a:picLocks noGrp="1" noChangeAspect="1" noChangeArrowheads="1"/>
          </p:cNvPicPr>
          <p:nvPr>
            <p:ph idx="1"/>
          </p:nvPr>
        </p:nvPicPr>
        <p:blipFill>
          <a:blip r:embed="rId2" cstate="print"/>
          <a:srcRect/>
          <a:stretch>
            <a:fillRect/>
          </a:stretch>
        </p:blipFill>
        <p:spPr>
          <a:xfrm>
            <a:off x="3162300" y="1720056"/>
            <a:ext cx="2819400" cy="4286250"/>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Lula government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Continuation of previous government’s economic policy; continued low inflation.</a:t>
            </a:r>
          </a:p>
          <a:p>
            <a:r>
              <a:rPr lang="en-US" dirty="0" smtClean="0"/>
              <a:t>Increased social spending (</a:t>
            </a:r>
            <a:r>
              <a:rPr lang="en-US" dirty="0" err="1" smtClean="0"/>
              <a:t>Bolsa</a:t>
            </a:r>
            <a:r>
              <a:rPr lang="en-US" dirty="0" smtClean="0"/>
              <a:t> </a:t>
            </a:r>
            <a:r>
              <a:rPr lang="en-US" dirty="0" err="1" smtClean="0"/>
              <a:t>Familia</a:t>
            </a:r>
            <a:r>
              <a:rPr lang="en-US" dirty="0" smtClean="0"/>
              <a:t>).</a:t>
            </a:r>
          </a:p>
          <a:p>
            <a:r>
              <a:rPr lang="en-US" dirty="0" smtClean="0"/>
              <a:t>Increase in minimum wage, some decrease in income inequality, a large decrease in poverty.</a:t>
            </a:r>
          </a:p>
          <a:p>
            <a:r>
              <a:rPr lang="en-US" dirty="0" smtClean="0"/>
              <a:t>Change in social base of support in 2006 – Lula loses most of the middle class and secures support among the poor.</a:t>
            </a:r>
          </a:p>
          <a:p>
            <a:r>
              <a:rPr lang="en-US" dirty="0" smtClean="0"/>
              <a:t>Growth of 7.5% in 2010.</a:t>
            </a:r>
            <a:endParaRPr lang="en-US" dirty="0"/>
          </a:p>
          <a:p>
            <a:r>
              <a:rPr lang="en-US" dirty="0" smtClean="0"/>
              <a:t>Activism in foreign policy i.e. Copenhagen 2009.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 </a:t>
            </a:r>
            <a:r>
              <a:rPr lang="en-US" dirty="0" err="1" smtClean="0"/>
              <a:t>Dilma</a:t>
            </a:r>
            <a:r>
              <a:rPr lang="en-US" dirty="0" smtClean="0"/>
              <a:t> </a:t>
            </a:r>
            <a:r>
              <a:rPr lang="en-US" dirty="0" err="1" smtClean="0"/>
              <a:t>Rousseff</a:t>
            </a:r>
            <a:r>
              <a:rPr lang="en-US" dirty="0" smtClean="0"/>
              <a:t> (PT)</a:t>
            </a:r>
            <a:br>
              <a:rPr lang="en-US" dirty="0" smtClean="0"/>
            </a:br>
            <a:r>
              <a:rPr lang="en-US" dirty="0" smtClean="0"/>
              <a:t>2011-present</a:t>
            </a:r>
            <a:endParaRPr lang="en-US" dirty="0"/>
          </a:p>
        </p:txBody>
      </p:sp>
      <p:pic>
        <p:nvPicPr>
          <p:cNvPr id="3074" name="Picture 2" descr="F:\BrazilMinofDefenceTalk\dilma-rousseff.jpg"/>
          <p:cNvPicPr>
            <a:picLocks noGrp="1" noChangeAspect="1" noChangeArrowheads="1"/>
          </p:cNvPicPr>
          <p:nvPr>
            <p:ph idx="1"/>
          </p:nvPr>
        </p:nvPicPr>
        <p:blipFill>
          <a:blip r:embed="rId2" cstate="print"/>
          <a:srcRect/>
          <a:stretch>
            <a:fillRect/>
          </a:stretch>
        </p:blipFill>
        <p:spPr bwMode="auto">
          <a:xfrm>
            <a:off x="2209800" y="1524000"/>
            <a:ext cx="4314785" cy="587685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troubles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slowdown in growth (2011-2014 = 1.5% per year on average; less than 1% in 2014; a projected -1.2% in 2015).</a:t>
            </a:r>
          </a:p>
          <a:p>
            <a:r>
              <a:rPr lang="en-US" dirty="0" smtClean="0"/>
              <a:t>Major demonstrations in June-July 2013 and again in March-April 2015.</a:t>
            </a:r>
          </a:p>
          <a:p>
            <a:r>
              <a:rPr lang="en-US" dirty="0" smtClean="0"/>
              <a:t>Tension between the private sector and government; the expansion of policies </a:t>
            </a:r>
            <a:r>
              <a:rPr lang="en-US" dirty="0" err="1" smtClean="0"/>
              <a:t>favouring</a:t>
            </a:r>
            <a:r>
              <a:rPr lang="en-US" dirty="0" smtClean="0"/>
              <a:t> specific sectors, especially in manufacturing.</a:t>
            </a:r>
          </a:p>
          <a:p>
            <a:r>
              <a:rPr lang="en-US" dirty="0" smtClean="0"/>
              <a:t>Increased Federal spending.  </a:t>
            </a:r>
          </a:p>
          <a:p>
            <a:r>
              <a:rPr lang="en-US" dirty="0" err="1" smtClean="0"/>
              <a:t>Dilma</a:t>
            </a:r>
            <a:r>
              <a:rPr lang="en-US" dirty="0" smtClean="0"/>
              <a:t> was re-elected narrowly in October and is now moving towards economic orthodoxy by concentrating on deficit reduction.</a:t>
            </a:r>
            <a:endParaRPr lang="en-US" dirty="0"/>
          </a:p>
        </p:txBody>
      </p:sp>
    </p:spTree>
    <p:extLst>
      <p:ext uri="{BB962C8B-B14F-4D97-AF65-F5344CB8AC3E}">
        <p14:creationId xmlns:p14="http://schemas.microsoft.com/office/powerpoint/2010/main" val="2690633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1 Images of Brazil</a:t>
            </a:r>
          </a:p>
          <a:p>
            <a:r>
              <a:rPr lang="en-US" dirty="0" smtClean="0"/>
              <a:t>2  Recent economic and political changes</a:t>
            </a:r>
          </a:p>
          <a:p>
            <a:r>
              <a:rPr lang="en-US" dirty="0" smtClean="0"/>
              <a:t>3  The Brazilian state: national-</a:t>
            </a:r>
            <a:r>
              <a:rPr lang="en-US" dirty="0" err="1" smtClean="0"/>
              <a:t>developmentalism</a:t>
            </a:r>
            <a:r>
              <a:rPr lang="en-US" dirty="0" smtClean="0"/>
              <a:t>; social protection; and lethal violence</a:t>
            </a:r>
          </a:p>
          <a:p>
            <a:r>
              <a:rPr lang="en-US" dirty="0" smtClean="0"/>
              <a:t>4  Three challenges: redistribution, representation, and recognition</a:t>
            </a:r>
          </a:p>
        </p:txBody>
      </p:sp>
      <p:pic>
        <p:nvPicPr>
          <p:cNvPr id="5" name="Picture 6" descr="http://www.brazilmiami.org/eng/images/coatofarms.jpg"/>
          <p:cNvPicPr>
            <a:picLocks noGrp="1" noChangeAspect="1" noChangeArrowheads="1"/>
          </p:cNvPicPr>
          <p:nvPr>
            <p:ph sz="half" idx="2"/>
          </p:nvPr>
        </p:nvPicPr>
        <p:blipFill>
          <a:blip r:embed="rId3" cstate="print"/>
          <a:srcRect/>
          <a:stretch>
            <a:fillRect/>
          </a:stretch>
        </p:blipFill>
        <p:spPr bwMode="auto">
          <a:xfrm>
            <a:off x="4876800" y="1828800"/>
            <a:ext cx="3871629" cy="438912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Brazilian State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state collects about 35% of the GDP in tax  revenues (roughly the same as the UK)</a:t>
            </a:r>
          </a:p>
          <a:p>
            <a:r>
              <a:rPr lang="en-US" dirty="0" smtClean="0"/>
              <a:t>The “commanding heights” of the Federal bureaucracy is capable and relatively efficient. </a:t>
            </a:r>
          </a:p>
          <a:p>
            <a:r>
              <a:rPr lang="en-US" dirty="0" smtClean="0"/>
              <a:t>In 2011 the Federal government launched a </a:t>
            </a:r>
            <a:r>
              <a:rPr lang="en-US" dirty="0" err="1" smtClean="0"/>
              <a:t>programme</a:t>
            </a:r>
            <a:r>
              <a:rPr lang="en-US" dirty="0" smtClean="0"/>
              <a:t> to send 100,000 students abroad to study STEM subjects. </a:t>
            </a:r>
          </a:p>
          <a:p>
            <a:r>
              <a:rPr lang="en-US" dirty="0" smtClean="0"/>
              <a:t>EMBRAER, the third-largest airplane manufacturer in the world, started as a state-owned company in 1969.</a:t>
            </a:r>
          </a:p>
          <a:p>
            <a:r>
              <a:rPr lang="en-US" dirty="0" smtClean="0"/>
              <a:t>Brazilian ranks 13</a:t>
            </a:r>
            <a:r>
              <a:rPr lang="en-US" baseline="30000" dirty="0" smtClean="0"/>
              <a:t>th</a:t>
            </a:r>
            <a:r>
              <a:rPr lang="en-US" dirty="0" smtClean="0"/>
              <a:t> for scientific publications (quantity), with most research publicly funded. </a:t>
            </a:r>
            <a:endParaRPr lang="en-US" dirty="0"/>
          </a:p>
        </p:txBody>
      </p:sp>
    </p:spTree>
    <p:extLst>
      <p:ext uri="{BB962C8B-B14F-4D97-AF65-F5344CB8AC3E}">
        <p14:creationId xmlns:p14="http://schemas.microsoft.com/office/powerpoint/2010/main" val="1752203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puzzle</a:t>
            </a:r>
            <a:endParaRPr lang="en-US" dirty="0"/>
          </a:p>
        </p:txBody>
      </p:sp>
      <p:sp>
        <p:nvSpPr>
          <p:cNvPr id="3" name="Content Placeholder 2"/>
          <p:cNvSpPr>
            <a:spLocks noGrp="1"/>
          </p:cNvSpPr>
          <p:nvPr>
            <p:ph idx="1"/>
          </p:nvPr>
        </p:nvSpPr>
        <p:spPr/>
        <p:txBody>
          <a:bodyPr/>
          <a:lstStyle/>
          <a:p>
            <a:r>
              <a:rPr lang="en-US" dirty="0" smtClean="0"/>
              <a:t>Latin America is supposed to be a region of underdeveloped states (F. Fukuyama’s chapter on Latin America in </a:t>
            </a:r>
            <a:r>
              <a:rPr lang="en-US" u="sng" dirty="0" smtClean="0"/>
              <a:t>Political Order and Political Decay</a:t>
            </a:r>
            <a:r>
              <a:rPr lang="en-US" dirty="0" smtClean="0"/>
              <a:t> is called “dogs that didn’t bark”).</a:t>
            </a:r>
          </a:p>
          <a:p>
            <a:r>
              <a:rPr lang="en-US" dirty="0" smtClean="0"/>
              <a:t>Within Latin America, Brazil was seen as a laggard for much of the 20</a:t>
            </a:r>
            <a:r>
              <a:rPr lang="en-US" baseline="30000" dirty="0" smtClean="0"/>
              <a:t>th</a:t>
            </a:r>
            <a:r>
              <a:rPr lang="en-US" dirty="0" smtClean="0"/>
              <a:t> century, especially in relation to Argentina.  </a:t>
            </a:r>
            <a:endParaRPr lang="en-US" dirty="0"/>
          </a:p>
        </p:txBody>
      </p:sp>
    </p:spTree>
    <p:extLst>
      <p:ext uri="{BB962C8B-B14F-4D97-AF65-F5344CB8AC3E}">
        <p14:creationId xmlns:p14="http://schemas.microsoft.com/office/powerpoint/2010/main" val="28488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a:t>
            </a:r>
            <a:r>
              <a:rPr lang="en-US" dirty="0" err="1" smtClean="0"/>
              <a:t>Developmentalism</a:t>
            </a:r>
            <a:endParaRPr lang="en-US" dirty="0"/>
          </a:p>
        </p:txBody>
      </p:sp>
      <p:pic>
        <p:nvPicPr>
          <p:cNvPr id="4" name="Content Placeholder 3"/>
          <p:cNvPicPr>
            <a:picLocks noGrp="1" noChangeAspect="1"/>
          </p:cNvPicPr>
          <p:nvPr>
            <p:ph idx="1"/>
          </p:nvPr>
        </p:nvPicPr>
        <p:blipFill>
          <a:blip r:embed="rId2"/>
          <a:srcRect t="1142" b="1142"/>
          <a:stretch>
            <a:fillRect/>
          </a:stretch>
        </p:blipFill>
        <p:spPr/>
      </p:pic>
    </p:spTree>
    <p:extLst>
      <p:ext uri="{BB962C8B-B14F-4D97-AF65-F5344CB8AC3E}">
        <p14:creationId xmlns:p14="http://schemas.microsoft.com/office/powerpoint/2010/main" val="4077552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Protection</a:t>
            </a:r>
            <a:endParaRPr lang="en-US" dirty="0"/>
          </a:p>
        </p:txBody>
      </p:sp>
      <p:pic>
        <p:nvPicPr>
          <p:cNvPr id="4" name="Content Placeholder 3"/>
          <p:cNvPicPr>
            <a:picLocks noGrp="1" noChangeAspect="1"/>
          </p:cNvPicPr>
          <p:nvPr>
            <p:ph idx="1"/>
          </p:nvPr>
        </p:nvPicPr>
        <p:blipFill>
          <a:blip r:embed="rId2"/>
          <a:srcRect t="1115" b="1115"/>
          <a:stretch>
            <a:fillRect/>
          </a:stretch>
        </p:blipFill>
        <p:spPr/>
      </p:pic>
    </p:spTree>
    <p:extLst>
      <p:ext uri="{BB962C8B-B14F-4D97-AF65-F5344CB8AC3E}">
        <p14:creationId xmlns:p14="http://schemas.microsoft.com/office/powerpoint/2010/main" val="3221398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Violence</a:t>
            </a:r>
            <a:endParaRPr lang="en-US" dirty="0"/>
          </a:p>
        </p:txBody>
      </p:sp>
      <p:pic>
        <p:nvPicPr>
          <p:cNvPr id="4" name="Content Placeholder 3"/>
          <p:cNvPicPr>
            <a:picLocks noGrp="1" noChangeAspect="1"/>
          </p:cNvPicPr>
          <p:nvPr>
            <p:ph idx="1"/>
          </p:nvPr>
        </p:nvPicPr>
        <p:blipFill>
          <a:blip r:embed="rId2"/>
          <a:srcRect t="4297" b="4297"/>
          <a:stretch>
            <a:fillRect/>
          </a:stretch>
        </p:blipFill>
        <p:spPr/>
      </p:pic>
    </p:spTree>
    <p:extLst>
      <p:ext uri="{BB962C8B-B14F-4D97-AF65-F5344CB8AC3E}">
        <p14:creationId xmlns:p14="http://schemas.microsoft.com/office/powerpoint/2010/main" val="450422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pic>
        <p:nvPicPr>
          <p:cNvPr id="4" name="Content Placeholder 3"/>
          <p:cNvPicPr>
            <a:picLocks noGrp="1" noChangeAspect="1"/>
          </p:cNvPicPr>
          <p:nvPr>
            <p:ph idx="1"/>
          </p:nvPr>
        </p:nvPicPr>
        <p:blipFill>
          <a:blip r:embed="rId3"/>
          <a:srcRect t="22757" b="22757"/>
          <a:stretch>
            <a:fillRect/>
          </a:stretch>
        </p:blipFill>
        <p:spPr/>
      </p:pic>
    </p:spTree>
    <p:extLst>
      <p:ext uri="{BB962C8B-B14F-4D97-AF65-F5344CB8AC3E}">
        <p14:creationId xmlns:p14="http://schemas.microsoft.com/office/powerpoint/2010/main" val="133980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Country of the Future? </a:t>
            </a:r>
            <a:endParaRPr lang="en-US" dirty="0"/>
          </a:p>
        </p:txBody>
      </p:sp>
      <p:sp>
        <p:nvSpPr>
          <p:cNvPr id="3" name="Content Placeholder 2"/>
          <p:cNvSpPr>
            <a:spLocks noGrp="1"/>
          </p:cNvSpPr>
          <p:nvPr>
            <p:ph idx="1"/>
          </p:nvPr>
        </p:nvSpPr>
        <p:spPr/>
        <p:txBody>
          <a:bodyPr>
            <a:normAutofit lnSpcReduction="10000"/>
          </a:bodyPr>
          <a:lstStyle/>
          <a:p>
            <a:r>
              <a:rPr lang="en-US" dirty="0" smtClean="0"/>
              <a:t>A capable and improving state ruled by an “upgrading coalition”.</a:t>
            </a:r>
          </a:p>
          <a:p>
            <a:r>
              <a:rPr lang="en-US" dirty="0" err="1" smtClean="0"/>
              <a:t>Favourable</a:t>
            </a:r>
            <a:r>
              <a:rPr lang="en-US" dirty="0" smtClean="0"/>
              <a:t> domestic and regional conditions, including an abundance of natural resources, positive demographics and a peaceful region.</a:t>
            </a:r>
          </a:p>
          <a:p>
            <a:r>
              <a:rPr lang="en-US" dirty="0" smtClean="0"/>
              <a:t>A global system moving towards greater </a:t>
            </a:r>
            <a:r>
              <a:rPr lang="en-US" dirty="0" err="1" smtClean="0"/>
              <a:t>multipolarity</a:t>
            </a:r>
            <a:r>
              <a:rPr lang="en-US" dirty="0" smtClean="0"/>
              <a:t> and the rise of Asia. Brazil is well-placed to meet Asian demand for food and raw materials.</a:t>
            </a:r>
            <a:endParaRPr lang="en-US" dirty="0"/>
          </a:p>
        </p:txBody>
      </p:sp>
    </p:spTree>
    <p:extLst>
      <p:ext uri="{BB962C8B-B14F-4D97-AF65-F5344CB8AC3E}">
        <p14:creationId xmlns:p14="http://schemas.microsoft.com/office/powerpoint/2010/main" val="2827263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governments’ challenges</a:t>
            </a:r>
            <a:endParaRPr lang="en-US" dirty="0"/>
          </a:p>
        </p:txBody>
      </p:sp>
      <p:pic>
        <p:nvPicPr>
          <p:cNvPr id="4" name="Content Placeholder 3"/>
          <p:cNvPicPr>
            <a:picLocks noGrp="1" noChangeAspect="1"/>
          </p:cNvPicPr>
          <p:nvPr>
            <p:ph idx="1"/>
          </p:nvPr>
        </p:nvPicPr>
        <p:blipFill>
          <a:blip r:embed="rId2"/>
          <a:srcRect t="1115" b="1115"/>
          <a:stretch>
            <a:fillRect/>
          </a:stretch>
        </p:blipFill>
        <p:spPr/>
      </p:pic>
    </p:spTree>
    <p:extLst>
      <p:ext uri="{BB962C8B-B14F-4D97-AF65-F5344CB8AC3E}">
        <p14:creationId xmlns:p14="http://schemas.microsoft.com/office/powerpoint/2010/main" val="3672454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Brazil’s global priorities</a:t>
            </a:r>
            <a:endParaRPr lang="en-US" dirty="0"/>
          </a:p>
        </p:txBody>
      </p:sp>
      <p:sp>
        <p:nvSpPr>
          <p:cNvPr id="3" name="Content Placeholder 2"/>
          <p:cNvSpPr>
            <a:spLocks noGrp="1"/>
          </p:cNvSpPr>
          <p:nvPr>
            <p:ph idx="1"/>
          </p:nvPr>
        </p:nvSpPr>
        <p:spPr/>
        <p:txBody>
          <a:bodyPr/>
          <a:lstStyle/>
          <a:p>
            <a:r>
              <a:rPr lang="en-US" dirty="0" smtClean="0"/>
              <a:t>Continued economic development is paramount. </a:t>
            </a:r>
          </a:p>
          <a:p>
            <a:endParaRPr lang="en-US" dirty="0" smtClean="0"/>
          </a:p>
          <a:p>
            <a:r>
              <a:rPr lang="en-US" dirty="0" smtClean="0"/>
              <a:t>“Nationalism is not an imposition of our peculiarities, nor is it a simple expression of our national characteristics. On the contrary, it is a means to an end: development.”	</a:t>
            </a:r>
          </a:p>
          <a:p>
            <a:pPr lvl="5"/>
            <a:r>
              <a:rPr lang="en-US" dirty="0" err="1" smtClean="0"/>
              <a:t>Celso</a:t>
            </a:r>
            <a:r>
              <a:rPr lang="en-US" dirty="0" smtClean="0"/>
              <a:t> </a:t>
            </a:r>
            <a:r>
              <a:rPr lang="en-US" dirty="0" err="1" smtClean="0"/>
              <a:t>Lafer</a:t>
            </a:r>
            <a:r>
              <a:rPr lang="en-US" dirty="0" smtClean="0"/>
              <a:t>, former Foreign Minister of Brazil</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Brazilian advantages</a:t>
            </a:r>
            <a:endParaRPr lang="en-US" dirty="0"/>
          </a:p>
        </p:txBody>
      </p:sp>
      <p:sp>
        <p:nvSpPr>
          <p:cNvPr id="3" name="Content Placeholder 2"/>
          <p:cNvSpPr>
            <a:spLocks noGrp="1"/>
          </p:cNvSpPr>
          <p:nvPr>
            <p:ph idx="1"/>
          </p:nvPr>
        </p:nvSpPr>
        <p:spPr/>
        <p:txBody>
          <a:bodyPr>
            <a:noAutofit/>
          </a:bodyPr>
          <a:lstStyle/>
          <a:p>
            <a:r>
              <a:rPr lang="en-US" sz="2000" dirty="0" smtClean="0"/>
              <a:t>Economic and political stability, a lack of religious, ethnic, regional or other major divisions (although racial inequality is a political issue).</a:t>
            </a:r>
          </a:p>
          <a:p>
            <a:r>
              <a:rPr lang="en-US" sz="2000" dirty="0" smtClean="0"/>
              <a:t>An economy reasonably balanced between commodities, manufacturing, and services, with a broad mix of trade partners.</a:t>
            </a:r>
          </a:p>
          <a:p>
            <a:r>
              <a:rPr lang="en-US" sz="2000" dirty="0" smtClean="0"/>
              <a:t>Strong recovery from the 2008-9 financial crisis.</a:t>
            </a:r>
          </a:p>
          <a:p>
            <a:r>
              <a:rPr lang="en-US" sz="2000" dirty="0" smtClean="0"/>
              <a:t>Large inflows of foreign direct investment (about $65 billion in 2013, 1/3 of Latin American total and 5</a:t>
            </a:r>
            <a:r>
              <a:rPr lang="en-US" sz="2000" baseline="30000" dirty="0" smtClean="0"/>
              <a:t>th</a:t>
            </a:r>
            <a:r>
              <a:rPr lang="en-US" sz="2000" dirty="0" smtClean="0"/>
              <a:t> largest in the world).</a:t>
            </a:r>
          </a:p>
          <a:p>
            <a:r>
              <a:rPr lang="en-US" sz="2000" dirty="0" smtClean="0"/>
              <a:t>An active outward investor (more than 230 billion euros of Brazilian investment abroad; a Brazilian bought the </a:t>
            </a:r>
            <a:r>
              <a:rPr lang="en-US" sz="2000" dirty="0" err="1" smtClean="0"/>
              <a:t>Gerkin</a:t>
            </a:r>
            <a:r>
              <a:rPr lang="en-US" sz="2000" dirty="0" smtClean="0"/>
              <a:t> in London).</a:t>
            </a:r>
          </a:p>
          <a:p>
            <a:r>
              <a:rPr lang="en-US" sz="2000" dirty="0" smtClean="0"/>
              <a:t>Large new oil deposits (Libra field auctioned in 2014).</a:t>
            </a:r>
          </a:p>
          <a:p>
            <a:r>
              <a:rPr lang="en-US" sz="2000" dirty="0" smtClean="0"/>
              <a:t>Leadership in ethanol technology.</a:t>
            </a:r>
          </a:p>
          <a:p>
            <a:r>
              <a:rPr lang="en-US" sz="2000" dirty="0" smtClean="0"/>
              <a:t>An abundant frontier of arable land and other natural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04800" y="-2667000"/>
            <a:ext cx="9477359" cy="10972800"/>
          </a:xfrm>
          <a:prstGeom prst="rect">
            <a:avLst/>
          </a:prstGeom>
          <a:noFill/>
          <a:ln w="12700">
            <a:noFill/>
            <a:miter lim="800000"/>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slowdown in growth and problems with the “quality” of growth.</a:t>
            </a:r>
          </a:p>
          <a:p>
            <a:r>
              <a:rPr lang="en-US" dirty="0" smtClean="0"/>
              <a:t>Political polarization (as manifested in the 2014 elections).</a:t>
            </a:r>
          </a:p>
          <a:p>
            <a:r>
              <a:rPr lang="en-US" dirty="0" smtClean="0"/>
              <a:t>Poor infrastructure.</a:t>
            </a:r>
          </a:p>
          <a:p>
            <a:r>
              <a:rPr lang="en-US" dirty="0" smtClean="0"/>
              <a:t>Poor state services in public transportation, health, public security, and education.</a:t>
            </a:r>
          </a:p>
          <a:p>
            <a:r>
              <a:rPr lang="en-US" dirty="0" smtClean="0"/>
              <a:t>Alienation from the political system, especially among the young.  </a:t>
            </a:r>
          </a:p>
          <a:p>
            <a:r>
              <a:rPr lang="en-US" dirty="0" smtClean="0"/>
              <a:t>A high cost economy.</a:t>
            </a:r>
          </a:p>
          <a:p>
            <a:pPr marL="0" indent="0">
              <a:buNone/>
            </a:pPr>
            <a:r>
              <a:rPr lang="en-US" dirty="0" smtClean="0"/>
              <a:t>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 </a:t>
            </a:r>
            <a:r>
              <a:rPr lang="en-US" dirty="0" smtClean="0"/>
              <a:t> The </a:t>
            </a:r>
            <a:r>
              <a:rPr lang="en-US" dirty="0"/>
              <a:t>beginnings of “deindustrialization”</a:t>
            </a:r>
            <a:r>
              <a:rPr lang="en-US" dirty="0" smtClean="0"/>
              <a:t>.</a:t>
            </a:r>
          </a:p>
          <a:p>
            <a:pPr marL="0" indent="0">
              <a:buNone/>
            </a:pPr>
            <a:r>
              <a:rPr lang="en-US" dirty="0"/>
              <a:t>Volatility and imbalances in the global economy – will steady development be possible</a:t>
            </a:r>
            <a:r>
              <a:rPr lang="en-US" dirty="0" smtClean="0"/>
              <a:t>?</a:t>
            </a:r>
            <a:endParaRPr lang="en-US" dirty="0"/>
          </a:p>
          <a:p>
            <a:r>
              <a:rPr lang="en-US" dirty="0"/>
              <a:t>Economic inequality, poverty, violence, and environmental degradation (especially in the Amazon rain forest).</a:t>
            </a:r>
          </a:p>
          <a:p>
            <a:r>
              <a:rPr lang="en-US" dirty="0"/>
              <a:t>Regional problems: drug trafficking, potential instability in neighbor countries, resistance to Brazilian regional leadership</a:t>
            </a:r>
            <a:r>
              <a:rPr lang="en-US" dirty="0" smtClean="0"/>
              <a:t>.</a:t>
            </a:r>
            <a:endParaRPr lang="en-US" dirty="0"/>
          </a:p>
          <a:p>
            <a:r>
              <a:rPr lang="en-US" dirty="0"/>
              <a:t>A burdensome and complicated tax system.</a:t>
            </a:r>
          </a:p>
          <a:p>
            <a:r>
              <a:rPr lang="en-US" dirty="0"/>
              <a:t>Developing a coherent foreign policy – managing its ascent</a:t>
            </a:r>
            <a:r>
              <a:rPr lang="en-US" dirty="0" smtClean="0"/>
              <a:t>.</a:t>
            </a:r>
          </a:p>
          <a:p>
            <a:r>
              <a:rPr lang="en-US" dirty="0" smtClean="0"/>
              <a:t>Having progress frustrated by faster progress elsewhere (especially Asia). </a:t>
            </a:r>
            <a:endParaRPr lang="en-US" dirty="0"/>
          </a:p>
          <a:p>
            <a:endParaRPr lang="en-US" dirty="0"/>
          </a:p>
        </p:txBody>
      </p:sp>
    </p:spTree>
    <p:extLst>
      <p:ext uri="{BB962C8B-B14F-4D97-AF65-F5344CB8AC3E}">
        <p14:creationId xmlns:p14="http://schemas.microsoft.com/office/powerpoint/2010/main" val="1952291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challenges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Redistribution – can recent gains be continued? Can the quality of public goods (healthcare, education, transportation, security) be improved?</a:t>
            </a:r>
          </a:p>
          <a:p>
            <a:r>
              <a:rPr lang="en-US" dirty="0" smtClean="0"/>
              <a:t>Representation – what can be done about public disillusionment with political parties and the political system? Is any kind of political reform viable?</a:t>
            </a:r>
          </a:p>
          <a:p>
            <a:r>
              <a:rPr lang="en-US" dirty="0" smtClean="0"/>
              <a:t>Recognition – can economic inclusion be accompanied by social inclusion? </a:t>
            </a:r>
            <a:endParaRPr lang="en-US" dirty="0"/>
          </a:p>
        </p:txBody>
      </p:sp>
    </p:spTree>
    <p:extLst>
      <p:ext uri="{BB962C8B-B14F-4D97-AF65-F5344CB8AC3E}">
        <p14:creationId xmlns:p14="http://schemas.microsoft.com/office/powerpoint/2010/main" val="3354112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5486400" cy="4114800"/>
          </a:xfrm>
          <a:prstGeom prst="rect">
            <a:avLst/>
          </a:prstGeom>
          <a:noFill/>
          <a:ln>
            <a:noFill/>
          </a:ln>
        </p:spPr>
      </p:pic>
    </p:spTree>
    <p:extLst>
      <p:ext uri="{BB962C8B-B14F-4D97-AF65-F5344CB8AC3E}">
        <p14:creationId xmlns:p14="http://schemas.microsoft.com/office/powerpoint/2010/main" val="176395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87537"/>
            <a:ext cx="5486400" cy="3082925"/>
          </a:xfrm>
          <a:prstGeom prst="rect">
            <a:avLst/>
          </a:prstGeom>
          <a:noFill/>
          <a:ln>
            <a:noFill/>
          </a:ln>
        </p:spPr>
      </p:pic>
    </p:spTree>
    <p:extLst>
      <p:ext uri="{BB962C8B-B14F-4D97-AF65-F5344CB8AC3E}">
        <p14:creationId xmlns:p14="http://schemas.microsoft.com/office/powerpoint/2010/main" val="2821189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Obrigado (thank you!)</a:t>
            </a:r>
            <a:endParaRPr lang="en-US" dirty="0"/>
          </a:p>
        </p:txBody>
      </p:sp>
      <p:sp>
        <p:nvSpPr>
          <p:cNvPr id="3" name="Content Placeholder 2"/>
          <p:cNvSpPr>
            <a:spLocks noGrp="1"/>
          </p:cNvSpPr>
          <p:nvPr>
            <p:ph idx="1"/>
          </p:nvPr>
        </p:nvSpPr>
        <p:spPr/>
        <p:txBody>
          <a:bodyPr/>
          <a:lstStyle/>
          <a:p>
            <a:pPr marL="0" indent="0">
              <a:buNone/>
            </a:pPr>
            <a:r>
              <a:rPr lang="en-US" dirty="0" err="1"/>
              <a:t>a</a:t>
            </a:r>
            <a:r>
              <a:rPr lang="en-US" dirty="0" err="1" smtClean="0"/>
              <a:t>nthony.pereira@kcl.ac.uk</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H:\NavyJob\BrazilsReg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52345"/>
            <a:ext cx="6186488" cy="54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59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quote</a:t>
            </a:r>
            <a:endParaRPr lang="en-US" dirty="0"/>
          </a:p>
        </p:txBody>
      </p:sp>
      <p:sp>
        <p:nvSpPr>
          <p:cNvPr id="3" name="Content Placeholder 2"/>
          <p:cNvSpPr>
            <a:spLocks noGrp="1"/>
          </p:cNvSpPr>
          <p:nvPr>
            <p:ph idx="1"/>
          </p:nvPr>
        </p:nvSpPr>
        <p:spPr/>
        <p:txBody>
          <a:bodyPr/>
          <a:lstStyle/>
          <a:p>
            <a:r>
              <a:rPr lang="en-US" dirty="0" smtClean="0"/>
              <a:t>“Brazil is not for</a:t>
            </a:r>
          </a:p>
          <a:p>
            <a:pPr marL="0" indent="0">
              <a:buNone/>
            </a:pPr>
            <a:r>
              <a:rPr lang="en-US" dirty="0" smtClean="0"/>
              <a:t>      beginners.”         </a:t>
            </a:r>
          </a:p>
          <a:p>
            <a:pPr lvl="2"/>
            <a:r>
              <a:rPr lang="en-US" dirty="0" smtClean="0"/>
              <a:t>Tom </a:t>
            </a:r>
            <a:r>
              <a:rPr lang="en-US" dirty="0" err="1" smtClean="0"/>
              <a:t>Jobin</a:t>
            </a:r>
            <a:endParaRPr lang="en-US" dirty="0"/>
          </a:p>
        </p:txBody>
      </p:sp>
      <p:pic>
        <p:nvPicPr>
          <p:cNvPr id="5" name="Picture 2" descr="I:\NavyJob\Jobim.jpg"/>
          <p:cNvPicPr>
            <a:picLocks noGrp="1" noChangeAspect="1" noChangeArrowheads="1"/>
          </p:cNvPicPr>
          <p:nvPr>
            <p:ph sz="half" idx="4294967295"/>
          </p:nvPr>
        </p:nvPicPr>
        <p:blipFill>
          <a:blip r:embed="rId3" cstate="print"/>
          <a:srcRect/>
          <a:stretch>
            <a:fillRect/>
          </a:stretch>
        </p:blipFill>
        <p:spPr bwMode="auto">
          <a:xfrm>
            <a:off x="4800600" y="1905000"/>
            <a:ext cx="4343400" cy="43418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Brazilian state is a fragment of a seaborne empire (the Portuguese) rather than a land empire.</a:t>
            </a:r>
          </a:p>
          <a:p>
            <a:pPr lvl="3"/>
            <a:r>
              <a:rPr lang="en-US" dirty="0" smtClean="0"/>
              <a:t>British Ambassador to Brazil Alex Ellis: “Brazil is an </a:t>
            </a:r>
            <a:r>
              <a:rPr lang="en-US" dirty="0" err="1" smtClean="0"/>
              <a:t>archipelego</a:t>
            </a:r>
            <a:r>
              <a:rPr lang="en-US" dirty="0" smtClean="0"/>
              <a:t>, not a continent.”</a:t>
            </a:r>
          </a:p>
          <a:p>
            <a:pPr lvl="3"/>
            <a:r>
              <a:rPr lang="en-US" dirty="0" smtClean="0"/>
              <a:t>Until recently, 80% of the population (now over 200 million) lived within 200 miles of the Atlantic coast.</a:t>
            </a:r>
          </a:p>
          <a:p>
            <a:r>
              <a:rPr lang="en-US" dirty="0"/>
              <a:t>For most of the 19</a:t>
            </a:r>
            <a:r>
              <a:rPr lang="en-US" baseline="30000" dirty="0"/>
              <a:t>th</a:t>
            </a:r>
            <a:r>
              <a:rPr lang="en-US" dirty="0"/>
              <a:t> century, Brazil had a monarchy and was the largest slave society in the world. </a:t>
            </a:r>
          </a:p>
          <a:p>
            <a:r>
              <a:rPr lang="en-US" dirty="0" smtClean="0"/>
              <a:t>The Brazilian nation is particularistic (like the UK). Its citizens tend to see the national experience as idiosyncratic, rather than of universal importance as in the cases of the USA and France. </a:t>
            </a:r>
          </a:p>
          <a:p>
            <a:endParaRPr lang="en-US" dirty="0"/>
          </a:p>
        </p:txBody>
      </p:sp>
    </p:spTree>
    <p:extLst>
      <p:ext uri="{BB962C8B-B14F-4D97-AF65-F5344CB8AC3E}">
        <p14:creationId xmlns:p14="http://schemas.microsoft.com/office/powerpoint/2010/main" val="75017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we think of when we think of Brazil? </a:t>
            </a:r>
            <a:endParaRPr lang="en-US" dirty="0"/>
          </a:p>
        </p:txBody>
      </p:sp>
      <p:sp>
        <p:nvSpPr>
          <p:cNvPr id="3" name="Content Placeholder 2"/>
          <p:cNvSpPr>
            <a:spLocks noGrp="1"/>
          </p:cNvSpPr>
          <p:nvPr>
            <p:ph idx="1"/>
          </p:nvPr>
        </p:nvSpPr>
        <p:spPr/>
        <p:txBody>
          <a:bodyPr>
            <a:normAutofit/>
          </a:bodyPr>
          <a:lstStyle/>
          <a:p>
            <a:pPr marL="0" indent="0">
              <a:buNone/>
            </a:pPr>
            <a:endParaRPr lang="en-US" sz="6600" dirty="0" smtClean="0"/>
          </a:p>
          <a:p>
            <a:pPr marL="0" indent="0">
              <a:buNone/>
            </a:pPr>
            <a:r>
              <a:rPr lang="en-US" sz="6600" dirty="0" smtClean="0"/>
              <a:t>				?</a:t>
            </a:r>
            <a:endParaRPr lang="en-US" sz="6600" dirty="0"/>
          </a:p>
          <a:p>
            <a:pPr marL="0" indent="0">
              <a:buNone/>
            </a:pPr>
            <a:endParaRPr lang="en-US" sz="6600" dirty="0" smtClean="0"/>
          </a:p>
          <a:p>
            <a:pPr marL="0" indent="0">
              <a:buNone/>
            </a:pPr>
            <a:endParaRPr lang="en-US" sz="6600" dirty="0"/>
          </a:p>
          <a:p>
            <a:pPr marL="0" indent="0">
              <a:buNone/>
            </a:pPr>
            <a:endParaRPr lang="en-US" sz="6600" dirty="0"/>
          </a:p>
        </p:txBody>
      </p:sp>
    </p:spTree>
    <p:extLst>
      <p:ext uri="{BB962C8B-B14F-4D97-AF65-F5344CB8AC3E}">
        <p14:creationId xmlns:p14="http://schemas.microsoft.com/office/powerpoint/2010/main" val="1992911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pulsarwallpapers.com/data/media/357/Gisele_Bundchen_08_1600x1200_Wallpaper.jpg"/>
          <p:cNvPicPr>
            <a:picLocks noChangeAspect="1" noChangeArrowheads="1"/>
          </p:cNvPicPr>
          <p:nvPr/>
        </p:nvPicPr>
        <p:blipFill>
          <a:blip r:embed="rId3" cstate="print"/>
          <a:srcRect/>
          <a:stretch>
            <a:fillRect/>
          </a:stretch>
        </p:blipFill>
        <p:spPr bwMode="auto">
          <a:xfrm>
            <a:off x="-3886200" y="-1371600"/>
            <a:ext cx="15240000" cy="1143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matchhighlight.com/wp-content/uploads/2011/09/socrates.jpg"/>
          <p:cNvPicPr>
            <a:picLocks noChangeAspect="1" noChangeArrowheads="1"/>
          </p:cNvPicPr>
          <p:nvPr/>
        </p:nvPicPr>
        <p:blipFill>
          <a:blip r:embed="rId3" cstate="print"/>
          <a:srcRect/>
          <a:stretch>
            <a:fillRect/>
          </a:stretch>
        </p:blipFill>
        <p:spPr bwMode="auto">
          <a:xfrm>
            <a:off x="2438400" y="1066800"/>
            <a:ext cx="3609975" cy="490537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1489</Words>
  <Application>Microsoft Office PowerPoint</Application>
  <PresentationFormat>On-screen Show (4:3)</PresentationFormat>
  <Paragraphs>132</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Brazil’s Challenges: Development or Decay?</vt:lpstr>
      <vt:lpstr>Outline</vt:lpstr>
      <vt:lpstr>PowerPoint Presentation</vt:lpstr>
      <vt:lpstr>PowerPoint Presentation</vt:lpstr>
      <vt:lpstr>A quote</vt:lpstr>
      <vt:lpstr>Historical Background</vt:lpstr>
      <vt:lpstr>What do we think of when we think of Brazil? </vt:lpstr>
      <vt:lpstr>PowerPoint Presentation</vt:lpstr>
      <vt:lpstr>PowerPoint Presentation</vt:lpstr>
      <vt:lpstr>PowerPoint Presentation</vt:lpstr>
      <vt:lpstr>PowerPoint Presentation</vt:lpstr>
      <vt:lpstr>PowerPoint Presentation</vt:lpstr>
      <vt:lpstr>1  Developments Since 1985</vt:lpstr>
      <vt:lpstr>President Fernando Henrique Cardoso (PSDB),  1995-2002</vt:lpstr>
      <vt:lpstr>The Cardoso Government</vt:lpstr>
      <vt:lpstr>President Luis Inacio “Lula” da Silva (PT), 2003-2010</vt:lpstr>
      <vt:lpstr>The Lula government</vt:lpstr>
      <vt:lpstr>President Dilma Rousseff (PT) 2011-present</vt:lpstr>
      <vt:lpstr>Recent troubles</vt:lpstr>
      <vt:lpstr>The Brazilian State</vt:lpstr>
      <vt:lpstr>A puzzle</vt:lpstr>
      <vt:lpstr>National Developmentalism</vt:lpstr>
      <vt:lpstr>Social Protection</vt:lpstr>
      <vt:lpstr>State Violence</vt:lpstr>
      <vt:lpstr>?</vt:lpstr>
      <vt:lpstr>The Country of the Future? </vt:lpstr>
      <vt:lpstr>The governments’ challenges</vt:lpstr>
      <vt:lpstr>Brazil’s global priorities</vt:lpstr>
      <vt:lpstr>Brazilian advantages</vt:lpstr>
      <vt:lpstr>Problems</vt:lpstr>
      <vt:lpstr>Problems</vt:lpstr>
      <vt:lpstr>Three challenges</vt:lpstr>
      <vt:lpstr>PowerPoint Presentation</vt:lpstr>
      <vt:lpstr>PowerPoint Presentation</vt:lpstr>
      <vt:lpstr>Obrigado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dc:title>
  <dc:creator>Daddy</dc:creator>
  <cp:lastModifiedBy>Gresham College</cp:lastModifiedBy>
  <cp:revision>55</cp:revision>
  <dcterms:created xsi:type="dcterms:W3CDTF">2006-08-16T00:00:00Z</dcterms:created>
  <dcterms:modified xsi:type="dcterms:W3CDTF">2015-05-21T10:02:31Z</dcterms:modified>
</cp:coreProperties>
</file>