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7" r:id="rId2"/>
    <p:sldId id="309" r:id="rId3"/>
    <p:sldId id="329" r:id="rId4"/>
    <p:sldId id="352" r:id="rId5"/>
    <p:sldId id="331" r:id="rId6"/>
    <p:sldId id="332" r:id="rId7"/>
    <p:sldId id="333" r:id="rId8"/>
    <p:sldId id="334" r:id="rId9"/>
    <p:sldId id="335" r:id="rId10"/>
    <p:sldId id="337" r:id="rId11"/>
    <p:sldId id="330" r:id="rId12"/>
    <p:sldId id="336" r:id="rId13"/>
    <p:sldId id="310" r:id="rId14"/>
    <p:sldId id="311" r:id="rId15"/>
    <p:sldId id="338" r:id="rId16"/>
    <p:sldId id="339" r:id="rId17"/>
    <p:sldId id="340" r:id="rId18"/>
    <p:sldId id="312" r:id="rId19"/>
    <p:sldId id="313" r:id="rId20"/>
    <p:sldId id="314" r:id="rId21"/>
    <p:sldId id="315" r:id="rId22"/>
    <p:sldId id="341" r:id="rId23"/>
    <p:sldId id="316" r:id="rId24"/>
    <p:sldId id="317" r:id="rId25"/>
    <p:sldId id="318" r:id="rId26"/>
    <p:sldId id="320" r:id="rId27"/>
    <p:sldId id="321" r:id="rId28"/>
    <p:sldId id="322" r:id="rId29"/>
    <p:sldId id="323" r:id="rId30"/>
    <p:sldId id="324" r:id="rId31"/>
    <p:sldId id="325" r:id="rId32"/>
    <p:sldId id="326" r:id="rId33"/>
    <p:sldId id="327" r:id="rId34"/>
    <p:sldId id="328" r:id="rId35"/>
    <p:sldId id="343" r:id="rId36"/>
    <p:sldId id="344" r:id="rId37"/>
    <p:sldId id="345" r:id="rId38"/>
    <p:sldId id="350" r:id="rId39"/>
    <p:sldId id="351" r:id="rId40"/>
    <p:sldId id="308" r:id="rId41"/>
  </p:sldIdLst>
  <p:sldSz cx="9144000" cy="6858000" type="screen4x3"/>
  <p:notesSz cx="6881813" cy="100155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777"/>
          </a:xfrm>
          <a:prstGeom prst="rect">
            <a:avLst/>
          </a:prstGeom>
        </p:spPr>
        <p:txBody>
          <a:bodyPr vert="horz" lIns="96551" tIns="48276" rIns="96551" bIns="48276" rtlCol="0"/>
          <a:lstStyle>
            <a:lvl1pPr algn="l">
              <a:defRPr sz="1300"/>
            </a:lvl1pPr>
          </a:lstStyle>
          <a:p>
            <a:endParaRPr lang="en-GB"/>
          </a:p>
        </p:txBody>
      </p:sp>
      <p:sp>
        <p:nvSpPr>
          <p:cNvPr id="3" name="Date Placeholder 2"/>
          <p:cNvSpPr>
            <a:spLocks noGrp="1"/>
          </p:cNvSpPr>
          <p:nvPr>
            <p:ph type="dt" sz="quarter" idx="1"/>
          </p:nvPr>
        </p:nvSpPr>
        <p:spPr>
          <a:xfrm>
            <a:off x="3898102" y="0"/>
            <a:ext cx="2982119" cy="500777"/>
          </a:xfrm>
          <a:prstGeom prst="rect">
            <a:avLst/>
          </a:prstGeom>
        </p:spPr>
        <p:txBody>
          <a:bodyPr vert="horz" lIns="96551" tIns="48276" rIns="96551" bIns="48276" rtlCol="0"/>
          <a:lstStyle>
            <a:lvl1pPr algn="r">
              <a:defRPr sz="1300"/>
            </a:lvl1pPr>
          </a:lstStyle>
          <a:p>
            <a:fld id="{91371695-586E-4A64-A7D0-A5225C1B7C98}" type="datetimeFigureOut">
              <a:rPr lang="en-GB" smtClean="0"/>
              <a:t>17/01/2015</a:t>
            </a:fld>
            <a:endParaRPr lang="en-GB"/>
          </a:p>
        </p:txBody>
      </p:sp>
      <p:sp>
        <p:nvSpPr>
          <p:cNvPr id="4" name="Footer Placeholder 3"/>
          <p:cNvSpPr>
            <a:spLocks noGrp="1"/>
          </p:cNvSpPr>
          <p:nvPr>
            <p:ph type="ftr" sz="quarter" idx="2"/>
          </p:nvPr>
        </p:nvSpPr>
        <p:spPr>
          <a:xfrm>
            <a:off x="0" y="9513023"/>
            <a:ext cx="2982119" cy="500777"/>
          </a:xfrm>
          <a:prstGeom prst="rect">
            <a:avLst/>
          </a:prstGeom>
        </p:spPr>
        <p:txBody>
          <a:bodyPr vert="horz" lIns="96551" tIns="48276" rIns="96551" bIns="48276" rtlCol="0" anchor="b"/>
          <a:lstStyle>
            <a:lvl1pPr algn="l">
              <a:defRPr sz="1300"/>
            </a:lvl1pPr>
          </a:lstStyle>
          <a:p>
            <a:endParaRPr lang="en-GB"/>
          </a:p>
        </p:txBody>
      </p:sp>
      <p:sp>
        <p:nvSpPr>
          <p:cNvPr id="5" name="Slide Number Placeholder 4"/>
          <p:cNvSpPr>
            <a:spLocks noGrp="1"/>
          </p:cNvSpPr>
          <p:nvPr>
            <p:ph type="sldNum" sz="quarter" idx="3"/>
          </p:nvPr>
        </p:nvSpPr>
        <p:spPr>
          <a:xfrm>
            <a:off x="3898102" y="9513023"/>
            <a:ext cx="2982119" cy="500777"/>
          </a:xfrm>
          <a:prstGeom prst="rect">
            <a:avLst/>
          </a:prstGeom>
        </p:spPr>
        <p:txBody>
          <a:bodyPr vert="horz" lIns="96551" tIns="48276" rIns="96551" bIns="48276" rtlCol="0" anchor="b"/>
          <a:lstStyle>
            <a:lvl1pPr algn="r">
              <a:defRPr sz="1300"/>
            </a:lvl1pPr>
          </a:lstStyle>
          <a:p>
            <a:fld id="{E2676CB6-490C-46D3-86E3-1750D2ED9FD6}" type="slidenum">
              <a:rPr lang="en-GB" smtClean="0"/>
              <a:t>‹#›</a:t>
            </a:fld>
            <a:endParaRPr lang="en-GB"/>
          </a:p>
        </p:txBody>
      </p:sp>
    </p:spTree>
    <p:extLst>
      <p:ext uri="{BB962C8B-B14F-4D97-AF65-F5344CB8AC3E}">
        <p14:creationId xmlns:p14="http://schemas.microsoft.com/office/powerpoint/2010/main" val="997769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97313" y="0"/>
            <a:ext cx="2982912" cy="500063"/>
          </a:xfrm>
          <a:prstGeom prst="rect">
            <a:avLst/>
          </a:prstGeom>
        </p:spPr>
        <p:txBody>
          <a:bodyPr vert="horz" lIns="91440" tIns="45720" rIns="91440" bIns="45720" rtlCol="0"/>
          <a:lstStyle>
            <a:lvl1pPr algn="r">
              <a:defRPr sz="1200"/>
            </a:lvl1pPr>
          </a:lstStyle>
          <a:p>
            <a:fld id="{ACFF8692-A856-403E-99F6-CFFFA03614BA}" type="datetimeFigureOut">
              <a:rPr lang="en-GB" smtClean="0"/>
              <a:t>17/01/2015</a:t>
            </a:fld>
            <a:endParaRPr lang="en-GB"/>
          </a:p>
        </p:txBody>
      </p:sp>
      <p:sp>
        <p:nvSpPr>
          <p:cNvPr id="4" name="Slide Image Placeholder 3"/>
          <p:cNvSpPr>
            <a:spLocks noGrp="1" noRot="1" noChangeAspect="1"/>
          </p:cNvSpPr>
          <p:nvPr>
            <p:ph type="sldImg" idx="2"/>
          </p:nvPr>
        </p:nvSpPr>
        <p:spPr>
          <a:xfrm>
            <a:off x="938213" y="750888"/>
            <a:ext cx="5006975" cy="37560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757738"/>
            <a:ext cx="5505450" cy="45069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2300"/>
            <a:ext cx="2982913"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97313" y="9512300"/>
            <a:ext cx="2982912" cy="501650"/>
          </a:xfrm>
          <a:prstGeom prst="rect">
            <a:avLst/>
          </a:prstGeom>
        </p:spPr>
        <p:txBody>
          <a:bodyPr vert="horz" lIns="91440" tIns="45720" rIns="91440" bIns="45720" rtlCol="0" anchor="b"/>
          <a:lstStyle>
            <a:lvl1pPr algn="r">
              <a:defRPr sz="1200"/>
            </a:lvl1pPr>
          </a:lstStyle>
          <a:p>
            <a:fld id="{0F088517-4F99-40F4-897B-84B83375F91A}" type="slidenum">
              <a:rPr lang="en-GB" smtClean="0"/>
              <a:t>‹#›</a:t>
            </a:fld>
            <a:endParaRPr lang="en-GB"/>
          </a:p>
        </p:txBody>
      </p:sp>
    </p:spTree>
    <p:extLst>
      <p:ext uri="{BB962C8B-B14F-4D97-AF65-F5344CB8AC3E}">
        <p14:creationId xmlns:p14="http://schemas.microsoft.com/office/powerpoint/2010/main" val="3583633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84481" indent="-301723" eaLnBrk="0" hangingPunct="0">
              <a:defRPr>
                <a:solidFill>
                  <a:schemeClr val="tx1"/>
                </a:solidFill>
                <a:latin typeface="Arial" charset="0"/>
                <a:cs typeface="Arial" charset="0"/>
              </a:defRPr>
            </a:lvl2pPr>
            <a:lvl3pPr marL="1206894" indent="-241379" eaLnBrk="0" hangingPunct="0">
              <a:defRPr>
                <a:solidFill>
                  <a:schemeClr val="tx1"/>
                </a:solidFill>
                <a:latin typeface="Arial" charset="0"/>
                <a:cs typeface="Arial" charset="0"/>
              </a:defRPr>
            </a:lvl3pPr>
            <a:lvl4pPr marL="1689651" indent="-241379" eaLnBrk="0" hangingPunct="0">
              <a:defRPr>
                <a:solidFill>
                  <a:schemeClr val="tx1"/>
                </a:solidFill>
                <a:latin typeface="Arial" charset="0"/>
                <a:cs typeface="Arial" charset="0"/>
              </a:defRPr>
            </a:lvl4pPr>
            <a:lvl5pPr marL="2172409" indent="-241379" eaLnBrk="0" hangingPunct="0">
              <a:defRPr>
                <a:solidFill>
                  <a:schemeClr val="tx1"/>
                </a:solidFill>
                <a:latin typeface="Arial" charset="0"/>
                <a:cs typeface="Arial" charset="0"/>
              </a:defRPr>
            </a:lvl5pPr>
            <a:lvl6pPr marL="2655166" indent="-241379" eaLnBrk="0" fontAlgn="base" hangingPunct="0">
              <a:spcBef>
                <a:spcPct val="0"/>
              </a:spcBef>
              <a:spcAft>
                <a:spcPct val="0"/>
              </a:spcAft>
              <a:defRPr>
                <a:solidFill>
                  <a:schemeClr val="tx1"/>
                </a:solidFill>
                <a:latin typeface="Arial" charset="0"/>
                <a:cs typeface="Arial" charset="0"/>
              </a:defRPr>
            </a:lvl6pPr>
            <a:lvl7pPr marL="3137924" indent="-241379" eaLnBrk="0" fontAlgn="base" hangingPunct="0">
              <a:spcBef>
                <a:spcPct val="0"/>
              </a:spcBef>
              <a:spcAft>
                <a:spcPct val="0"/>
              </a:spcAft>
              <a:defRPr>
                <a:solidFill>
                  <a:schemeClr val="tx1"/>
                </a:solidFill>
                <a:latin typeface="Arial" charset="0"/>
                <a:cs typeface="Arial" charset="0"/>
              </a:defRPr>
            </a:lvl7pPr>
            <a:lvl8pPr marL="3620681" indent="-241379" eaLnBrk="0" fontAlgn="base" hangingPunct="0">
              <a:spcBef>
                <a:spcPct val="0"/>
              </a:spcBef>
              <a:spcAft>
                <a:spcPct val="0"/>
              </a:spcAft>
              <a:defRPr>
                <a:solidFill>
                  <a:schemeClr val="tx1"/>
                </a:solidFill>
                <a:latin typeface="Arial" charset="0"/>
                <a:cs typeface="Arial" charset="0"/>
              </a:defRPr>
            </a:lvl8pPr>
            <a:lvl9pPr marL="4103439" indent="-241379" eaLnBrk="0" fontAlgn="base" hangingPunct="0">
              <a:spcBef>
                <a:spcPct val="0"/>
              </a:spcBef>
              <a:spcAft>
                <a:spcPct val="0"/>
              </a:spcAft>
              <a:defRPr>
                <a:solidFill>
                  <a:schemeClr val="tx1"/>
                </a:solidFill>
                <a:latin typeface="Arial" charset="0"/>
                <a:cs typeface="Arial" charset="0"/>
              </a:defRPr>
            </a:lvl9pPr>
          </a:lstStyle>
          <a:p>
            <a:pPr eaLnBrk="1" hangingPunct="1"/>
            <a:fld id="{2B49891C-75E9-437C-A2AC-AE0E96886688}" type="slidenum">
              <a:rPr lang="en-US"/>
              <a:pPr eaLnBrk="1" hangingPunct="1"/>
              <a:t>24</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84481" indent="-301723" eaLnBrk="0" hangingPunct="0">
              <a:defRPr>
                <a:solidFill>
                  <a:schemeClr val="tx1"/>
                </a:solidFill>
                <a:latin typeface="Arial" charset="0"/>
                <a:cs typeface="Arial" charset="0"/>
              </a:defRPr>
            </a:lvl2pPr>
            <a:lvl3pPr marL="1206894" indent="-241379" eaLnBrk="0" hangingPunct="0">
              <a:defRPr>
                <a:solidFill>
                  <a:schemeClr val="tx1"/>
                </a:solidFill>
                <a:latin typeface="Arial" charset="0"/>
                <a:cs typeface="Arial" charset="0"/>
              </a:defRPr>
            </a:lvl3pPr>
            <a:lvl4pPr marL="1689651" indent="-241379" eaLnBrk="0" hangingPunct="0">
              <a:defRPr>
                <a:solidFill>
                  <a:schemeClr val="tx1"/>
                </a:solidFill>
                <a:latin typeface="Arial" charset="0"/>
                <a:cs typeface="Arial" charset="0"/>
              </a:defRPr>
            </a:lvl4pPr>
            <a:lvl5pPr marL="2172409" indent="-241379" eaLnBrk="0" hangingPunct="0">
              <a:defRPr>
                <a:solidFill>
                  <a:schemeClr val="tx1"/>
                </a:solidFill>
                <a:latin typeface="Arial" charset="0"/>
                <a:cs typeface="Arial" charset="0"/>
              </a:defRPr>
            </a:lvl5pPr>
            <a:lvl6pPr marL="2655166" indent="-241379" eaLnBrk="0" fontAlgn="base" hangingPunct="0">
              <a:spcBef>
                <a:spcPct val="0"/>
              </a:spcBef>
              <a:spcAft>
                <a:spcPct val="0"/>
              </a:spcAft>
              <a:defRPr>
                <a:solidFill>
                  <a:schemeClr val="tx1"/>
                </a:solidFill>
                <a:latin typeface="Arial" charset="0"/>
                <a:cs typeface="Arial" charset="0"/>
              </a:defRPr>
            </a:lvl6pPr>
            <a:lvl7pPr marL="3137924" indent="-241379" eaLnBrk="0" fontAlgn="base" hangingPunct="0">
              <a:spcBef>
                <a:spcPct val="0"/>
              </a:spcBef>
              <a:spcAft>
                <a:spcPct val="0"/>
              </a:spcAft>
              <a:defRPr>
                <a:solidFill>
                  <a:schemeClr val="tx1"/>
                </a:solidFill>
                <a:latin typeface="Arial" charset="0"/>
                <a:cs typeface="Arial" charset="0"/>
              </a:defRPr>
            </a:lvl7pPr>
            <a:lvl8pPr marL="3620681" indent="-241379" eaLnBrk="0" fontAlgn="base" hangingPunct="0">
              <a:spcBef>
                <a:spcPct val="0"/>
              </a:spcBef>
              <a:spcAft>
                <a:spcPct val="0"/>
              </a:spcAft>
              <a:defRPr>
                <a:solidFill>
                  <a:schemeClr val="tx1"/>
                </a:solidFill>
                <a:latin typeface="Arial" charset="0"/>
                <a:cs typeface="Arial" charset="0"/>
              </a:defRPr>
            </a:lvl8pPr>
            <a:lvl9pPr marL="4103439" indent="-241379" eaLnBrk="0" fontAlgn="base" hangingPunct="0">
              <a:spcBef>
                <a:spcPct val="0"/>
              </a:spcBef>
              <a:spcAft>
                <a:spcPct val="0"/>
              </a:spcAft>
              <a:defRPr>
                <a:solidFill>
                  <a:schemeClr val="tx1"/>
                </a:solidFill>
                <a:latin typeface="Arial" charset="0"/>
                <a:cs typeface="Arial" charset="0"/>
              </a:defRPr>
            </a:lvl9pPr>
          </a:lstStyle>
          <a:p>
            <a:pPr eaLnBrk="1" hangingPunct="1"/>
            <a:fld id="{B73B718F-0EC1-4CD2-B362-139C6BBB1171}" type="slidenum">
              <a:rPr lang="en-US"/>
              <a:pPr eaLnBrk="1" hangingPunct="1"/>
              <a:t>29</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84481" indent="-301723" eaLnBrk="0" hangingPunct="0">
              <a:defRPr>
                <a:solidFill>
                  <a:schemeClr val="tx1"/>
                </a:solidFill>
                <a:latin typeface="Arial" charset="0"/>
                <a:cs typeface="Arial" charset="0"/>
              </a:defRPr>
            </a:lvl2pPr>
            <a:lvl3pPr marL="1206894" indent="-241379" eaLnBrk="0" hangingPunct="0">
              <a:defRPr>
                <a:solidFill>
                  <a:schemeClr val="tx1"/>
                </a:solidFill>
                <a:latin typeface="Arial" charset="0"/>
                <a:cs typeface="Arial" charset="0"/>
              </a:defRPr>
            </a:lvl3pPr>
            <a:lvl4pPr marL="1689651" indent="-241379" eaLnBrk="0" hangingPunct="0">
              <a:defRPr>
                <a:solidFill>
                  <a:schemeClr val="tx1"/>
                </a:solidFill>
                <a:latin typeface="Arial" charset="0"/>
                <a:cs typeface="Arial" charset="0"/>
              </a:defRPr>
            </a:lvl4pPr>
            <a:lvl5pPr marL="2172409" indent="-241379" eaLnBrk="0" hangingPunct="0">
              <a:defRPr>
                <a:solidFill>
                  <a:schemeClr val="tx1"/>
                </a:solidFill>
                <a:latin typeface="Arial" charset="0"/>
                <a:cs typeface="Arial" charset="0"/>
              </a:defRPr>
            </a:lvl5pPr>
            <a:lvl6pPr marL="2655166" indent="-241379" eaLnBrk="0" fontAlgn="base" hangingPunct="0">
              <a:spcBef>
                <a:spcPct val="0"/>
              </a:spcBef>
              <a:spcAft>
                <a:spcPct val="0"/>
              </a:spcAft>
              <a:defRPr>
                <a:solidFill>
                  <a:schemeClr val="tx1"/>
                </a:solidFill>
                <a:latin typeface="Arial" charset="0"/>
                <a:cs typeface="Arial" charset="0"/>
              </a:defRPr>
            </a:lvl6pPr>
            <a:lvl7pPr marL="3137924" indent="-241379" eaLnBrk="0" fontAlgn="base" hangingPunct="0">
              <a:spcBef>
                <a:spcPct val="0"/>
              </a:spcBef>
              <a:spcAft>
                <a:spcPct val="0"/>
              </a:spcAft>
              <a:defRPr>
                <a:solidFill>
                  <a:schemeClr val="tx1"/>
                </a:solidFill>
                <a:latin typeface="Arial" charset="0"/>
                <a:cs typeface="Arial" charset="0"/>
              </a:defRPr>
            </a:lvl7pPr>
            <a:lvl8pPr marL="3620681" indent="-241379" eaLnBrk="0" fontAlgn="base" hangingPunct="0">
              <a:spcBef>
                <a:spcPct val="0"/>
              </a:spcBef>
              <a:spcAft>
                <a:spcPct val="0"/>
              </a:spcAft>
              <a:defRPr>
                <a:solidFill>
                  <a:schemeClr val="tx1"/>
                </a:solidFill>
                <a:latin typeface="Arial" charset="0"/>
                <a:cs typeface="Arial" charset="0"/>
              </a:defRPr>
            </a:lvl8pPr>
            <a:lvl9pPr marL="4103439" indent="-241379" eaLnBrk="0" fontAlgn="base" hangingPunct="0">
              <a:spcBef>
                <a:spcPct val="0"/>
              </a:spcBef>
              <a:spcAft>
                <a:spcPct val="0"/>
              </a:spcAft>
              <a:defRPr>
                <a:solidFill>
                  <a:schemeClr val="tx1"/>
                </a:solidFill>
                <a:latin typeface="Arial" charset="0"/>
                <a:cs typeface="Arial" charset="0"/>
              </a:defRPr>
            </a:lvl9pPr>
          </a:lstStyle>
          <a:p>
            <a:pPr eaLnBrk="1" hangingPunct="1"/>
            <a:fld id="{14C173CD-1A10-4A6E-80F7-45BC2AED7743}" type="slidenum">
              <a:rPr lang="en-US"/>
              <a:pPr eaLnBrk="1" hangingPunct="1"/>
              <a:t>33</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691E1F-4C3B-44E5-B86A-931BE2955060}" type="datetimeFigureOut">
              <a:rPr lang="en-GB" smtClean="0"/>
              <a:t>17/01/2015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88E76E-C3FD-45D7-BBEF-2E541AE6AF81}" type="slidenum">
              <a:rPr lang="en-GB" smtClean="0"/>
              <a:t>‹#›</a:t>
            </a:fld>
            <a:endParaRPr lang="en-GB"/>
          </a:p>
        </p:txBody>
      </p:sp>
    </p:spTree>
    <p:extLst>
      <p:ext uri="{BB962C8B-B14F-4D97-AF65-F5344CB8AC3E}">
        <p14:creationId xmlns:p14="http://schemas.microsoft.com/office/powerpoint/2010/main" val="2341363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691E1F-4C3B-44E5-B86A-931BE2955060}" type="datetimeFigureOut">
              <a:rPr lang="en-GB" smtClean="0"/>
              <a:t>17/01/2015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88E76E-C3FD-45D7-BBEF-2E541AE6AF81}" type="slidenum">
              <a:rPr lang="en-GB" smtClean="0"/>
              <a:t>‹#›</a:t>
            </a:fld>
            <a:endParaRPr lang="en-GB"/>
          </a:p>
        </p:txBody>
      </p:sp>
    </p:spTree>
    <p:extLst>
      <p:ext uri="{BB962C8B-B14F-4D97-AF65-F5344CB8AC3E}">
        <p14:creationId xmlns:p14="http://schemas.microsoft.com/office/powerpoint/2010/main" val="3324074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691E1F-4C3B-44E5-B86A-931BE2955060}" type="datetimeFigureOut">
              <a:rPr lang="en-GB" smtClean="0"/>
              <a:t>17/01/2015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88E76E-C3FD-45D7-BBEF-2E541AE6AF81}" type="slidenum">
              <a:rPr lang="en-GB" smtClean="0"/>
              <a:t>‹#›</a:t>
            </a:fld>
            <a:endParaRPr lang="en-GB"/>
          </a:p>
        </p:txBody>
      </p:sp>
    </p:spTree>
    <p:extLst>
      <p:ext uri="{BB962C8B-B14F-4D97-AF65-F5344CB8AC3E}">
        <p14:creationId xmlns:p14="http://schemas.microsoft.com/office/powerpoint/2010/main" val="168484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691E1F-4C3B-44E5-B86A-931BE2955060}" type="datetimeFigureOut">
              <a:rPr lang="en-GB" smtClean="0"/>
              <a:t>17/01/2015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88E76E-C3FD-45D7-BBEF-2E541AE6AF81}" type="slidenum">
              <a:rPr lang="en-GB" smtClean="0"/>
              <a:t>‹#›</a:t>
            </a:fld>
            <a:endParaRPr lang="en-GB"/>
          </a:p>
        </p:txBody>
      </p:sp>
    </p:spTree>
    <p:extLst>
      <p:ext uri="{BB962C8B-B14F-4D97-AF65-F5344CB8AC3E}">
        <p14:creationId xmlns:p14="http://schemas.microsoft.com/office/powerpoint/2010/main" val="382548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691E1F-4C3B-44E5-B86A-931BE2955060}" type="datetimeFigureOut">
              <a:rPr lang="en-GB" smtClean="0"/>
              <a:t>17/01/2015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88E76E-C3FD-45D7-BBEF-2E541AE6AF81}" type="slidenum">
              <a:rPr lang="en-GB" smtClean="0"/>
              <a:t>‹#›</a:t>
            </a:fld>
            <a:endParaRPr lang="en-GB"/>
          </a:p>
        </p:txBody>
      </p:sp>
    </p:spTree>
    <p:extLst>
      <p:ext uri="{BB962C8B-B14F-4D97-AF65-F5344CB8AC3E}">
        <p14:creationId xmlns:p14="http://schemas.microsoft.com/office/powerpoint/2010/main" val="156635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691E1F-4C3B-44E5-B86A-931BE2955060}" type="datetimeFigureOut">
              <a:rPr lang="en-GB" smtClean="0"/>
              <a:t>17/01/2015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88E76E-C3FD-45D7-BBEF-2E541AE6AF81}" type="slidenum">
              <a:rPr lang="en-GB" smtClean="0"/>
              <a:t>‹#›</a:t>
            </a:fld>
            <a:endParaRPr lang="en-GB"/>
          </a:p>
        </p:txBody>
      </p:sp>
    </p:spTree>
    <p:extLst>
      <p:ext uri="{BB962C8B-B14F-4D97-AF65-F5344CB8AC3E}">
        <p14:creationId xmlns:p14="http://schemas.microsoft.com/office/powerpoint/2010/main" val="2971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691E1F-4C3B-44E5-B86A-931BE2955060}" type="datetimeFigureOut">
              <a:rPr lang="en-GB" smtClean="0"/>
              <a:t>17/01/2015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88E76E-C3FD-45D7-BBEF-2E541AE6AF81}" type="slidenum">
              <a:rPr lang="en-GB" smtClean="0"/>
              <a:t>‹#›</a:t>
            </a:fld>
            <a:endParaRPr lang="en-GB"/>
          </a:p>
        </p:txBody>
      </p:sp>
    </p:spTree>
    <p:extLst>
      <p:ext uri="{BB962C8B-B14F-4D97-AF65-F5344CB8AC3E}">
        <p14:creationId xmlns:p14="http://schemas.microsoft.com/office/powerpoint/2010/main" val="235517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691E1F-4C3B-44E5-B86A-931BE2955060}" type="datetimeFigureOut">
              <a:rPr lang="en-GB" smtClean="0"/>
              <a:t>17/01/2015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88E76E-C3FD-45D7-BBEF-2E541AE6AF81}" type="slidenum">
              <a:rPr lang="en-GB" smtClean="0"/>
              <a:t>‹#›</a:t>
            </a:fld>
            <a:endParaRPr lang="en-GB"/>
          </a:p>
        </p:txBody>
      </p:sp>
    </p:spTree>
    <p:extLst>
      <p:ext uri="{BB962C8B-B14F-4D97-AF65-F5344CB8AC3E}">
        <p14:creationId xmlns:p14="http://schemas.microsoft.com/office/powerpoint/2010/main" val="41237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91E1F-4C3B-44E5-B86A-931BE2955060}" type="datetimeFigureOut">
              <a:rPr lang="en-GB" smtClean="0"/>
              <a:t>17/01/2015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88E76E-C3FD-45D7-BBEF-2E541AE6AF81}" type="slidenum">
              <a:rPr lang="en-GB" smtClean="0"/>
              <a:t>‹#›</a:t>
            </a:fld>
            <a:endParaRPr lang="en-GB"/>
          </a:p>
        </p:txBody>
      </p:sp>
    </p:spTree>
    <p:extLst>
      <p:ext uri="{BB962C8B-B14F-4D97-AF65-F5344CB8AC3E}">
        <p14:creationId xmlns:p14="http://schemas.microsoft.com/office/powerpoint/2010/main" val="1130842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91E1F-4C3B-44E5-B86A-931BE2955060}" type="datetimeFigureOut">
              <a:rPr lang="en-GB" smtClean="0"/>
              <a:t>17/01/2015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88E76E-C3FD-45D7-BBEF-2E541AE6AF81}" type="slidenum">
              <a:rPr lang="en-GB" smtClean="0"/>
              <a:t>‹#›</a:t>
            </a:fld>
            <a:endParaRPr lang="en-GB"/>
          </a:p>
        </p:txBody>
      </p:sp>
    </p:spTree>
    <p:extLst>
      <p:ext uri="{BB962C8B-B14F-4D97-AF65-F5344CB8AC3E}">
        <p14:creationId xmlns:p14="http://schemas.microsoft.com/office/powerpoint/2010/main" val="2036456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91E1F-4C3B-44E5-B86A-931BE2955060}" type="datetimeFigureOut">
              <a:rPr lang="en-GB" smtClean="0"/>
              <a:t>17/01/2015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88E76E-C3FD-45D7-BBEF-2E541AE6AF81}" type="slidenum">
              <a:rPr lang="en-GB" smtClean="0"/>
              <a:t>‹#›</a:t>
            </a:fld>
            <a:endParaRPr lang="en-GB"/>
          </a:p>
        </p:txBody>
      </p:sp>
    </p:spTree>
    <p:extLst>
      <p:ext uri="{BB962C8B-B14F-4D97-AF65-F5344CB8AC3E}">
        <p14:creationId xmlns:p14="http://schemas.microsoft.com/office/powerpoint/2010/main" val="201197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91E1F-4C3B-44E5-B86A-931BE2955060}" type="datetimeFigureOut">
              <a:rPr lang="en-GB" smtClean="0"/>
              <a:t>17/01/2015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8E76E-C3FD-45D7-BBEF-2E541AE6AF81}" type="slidenum">
              <a:rPr lang="en-GB" smtClean="0"/>
              <a:t>‹#›</a:t>
            </a:fld>
            <a:endParaRPr lang="en-GB"/>
          </a:p>
        </p:txBody>
      </p:sp>
    </p:spTree>
    <p:extLst>
      <p:ext uri="{BB962C8B-B14F-4D97-AF65-F5344CB8AC3E}">
        <p14:creationId xmlns:p14="http://schemas.microsoft.com/office/powerpoint/2010/main" val="1173705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25.gif"/></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ctrTitle" idx="4294967295"/>
          </p:nvPr>
        </p:nvSpPr>
        <p:spPr>
          <a:xfrm>
            <a:off x="251520" y="2277988"/>
            <a:ext cx="8640960" cy="1943100"/>
          </a:xfrm>
        </p:spPr>
        <p:txBody>
          <a:bodyPr/>
          <a:lstStyle/>
          <a:p>
            <a:pPr eaLnBrk="1" hangingPunct="1">
              <a:spcBef>
                <a:spcPts val="600"/>
              </a:spcBef>
              <a:spcAft>
                <a:spcPts val="600"/>
              </a:spcAft>
            </a:pPr>
            <a:r>
              <a:rPr lang="en-GB" sz="5400" dirty="0" smtClean="0">
                <a:solidFill>
                  <a:srgbClr val="0066FF"/>
                </a:solidFill>
                <a:latin typeface="Garamond" pitchFamily="18" charset="0"/>
              </a:rPr>
              <a:t>Fourier’s Series</a:t>
            </a:r>
          </a:p>
        </p:txBody>
      </p:sp>
      <p:sp>
        <p:nvSpPr>
          <p:cNvPr id="61443" name="Subtitle 2"/>
          <p:cNvSpPr>
            <a:spLocks noGrp="1"/>
          </p:cNvSpPr>
          <p:nvPr>
            <p:ph type="subTitle" idx="4294967295"/>
          </p:nvPr>
        </p:nvSpPr>
        <p:spPr>
          <a:xfrm>
            <a:off x="1258888" y="4307929"/>
            <a:ext cx="6626225" cy="1857375"/>
          </a:xfrm>
        </p:spPr>
        <p:txBody>
          <a:bodyPr/>
          <a:lstStyle/>
          <a:p>
            <a:pPr marL="0" indent="0" algn="ctr" eaLnBrk="1" hangingPunct="1">
              <a:buFont typeface="Arial" charset="0"/>
              <a:buNone/>
            </a:pPr>
            <a:r>
              <a:rPr lang="en-GB" sz="4000" dirty="0" smtClean="0">
                <a:latin typeface="Garamond" pitchFamily="18" charset="0"/>
              </a:rPr>
              <a:t>Raymond Flood</a:t>
            </a:r>
          </a:p>
          <a:p>
            <a:pPr marL="0" indent="0" algn="ctr" eaLnBrk="1" hangingPunct="1">
              <a:buFont typeface="Arial" charset="0"/>
              <a:buNone/>
            </a:pPr>
            <a:r>
              <a:rPr lang="en-GB" sz="3500" dirty="0" smtClean="0">
                <a:latin typeface="Garamond" pitchFamily="18" charset="0"/>
              </a:rPr>
              <a:t>Gresham Professor of Geometry</a:t>
            </a:r>
          </a:p>
        </p:txBody>
      </p:sp>
      <p:pic>
        <p:nvPicPr>
          <p:cNvPr id="61444" name="Picture 2" descr="C:\Users\s.morrison\Documents\Crests and Logos\Gresham logo_CMYK.jpg"/>
          <p:cNvPicPr>
            <a:picLocks noChangeAspect="1" noChangeArrowheads="1"/>
          </p:cNvPicPr>
          <p:nvPr/>
        </p:nvPicPr>
        <p:blipFill>
          <a:blip r:embed="rId2"/>
          <a:srcRect/>
          <a:stretch>
            <a:fillRect/>
          </a:stretch>
        </p:blipFill>
        <p:spPr bwMode="auto">
          <a:xfrm>
            <a:off x="3138488" y="228600"/>
            <a:ext cx="2946400" cy="177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548680"/>
            <a:ext cx="3994583" cy="5577483"/>
          </a:xfrm>
        </p:spPr>
      </p:pic>
    </p:spTree>
    <p:extLst>
      <p:ext uri="{BB962C8B-B14F-4D97-AF65-F5344CB8AC3E}">
        <p14:creationId xmlns:p14="http://schemas.microsoft.com/office/powerpoint/2010/main" val="1748970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a:xfrm>
            <a:off x="251520" y="1600200"/>
            <a:ext cx="4244280" cy="4525963"/>
          </a:xfrm>
        </p:spPr>
        <p:txBody>
          <a:bodyPr>
            <a:normAutofit lnSpcReduction="10000"/>
          </a:bodyPr>
          <a:lstStyle/>
          <a:p>
            <a:pPr marL="0" indent="0" algn="ctr">
              <a:buNone/>
            </a:pPr>
            <a:r>
              <a:rPr lang="en-GB" sz="2700" dirty="0">
                <a:latin typeface="Garamond" panose="02020404030301010803" pitchFamily="18" charset="0"/>
              </a:rPr>
              <a:t>He preserved his honour in difficult times, and when he died he left behind him a memory of gratitude of those who had been under his care as well as important problems for his scientific colleagues</a:t>
            </a:r>
            <a:r>
              <a:rPr lang="en-GB" sz="2700" dirty="0" smtClean="0">
                <a:latin typeface="Garamond" panose="02020404030301010803" pitchFamily="18" charset="0"/>
              </a:rPr>
              <a:t>.</a:t>
            </a:r>
          </a:p>
          <a:p>
            <a:pPr marL="0" indent="0">
              <a:buNone/>
            </a:pPr>
            <a:endParaRPr lang="en-GB" sz="2500" dirty="0">
              <a:latin typeface="Garamond" panose="02020404030301010803" pitchFamily="18" charset="0"/>
            </a:endParaRPr>
          </a:p>
          <a:p>
            <a:pPr marL="0" indent="0" algn="ctr">
              <a:buNone/>
            </a:pPr>
            <a:r>
              <a:rPr lang="en-GB" sz="2000" i="1" dirty="0">
                <a:latin typeface="Garamond" panose="02020404030301010803" pitchFamily="18" charset="0"/>
              </a:rPr>
              <a:t>Joseph Fourier, 1768-1830: A Survey of His Life and </a:t>
            </a:r>
            <a:r>
              <a:rPr lang="en-GB" sz="2000" i="1" dirty="0" smtClean="0">
                <a:latin typeface="Garamond" panose="02020404030301010803" pitchFamily="18" charset="0"/>
              </a:rPr>
              <a:t>Work by </a:t>
            </a:r>
          </a:p>
          <a:p>
            <a:pPr marL="0" indent="0" algn="ctr">
              <a:buNone/>
            </a:pPr>
            <a:r>
              <a:rPr lang="en-GB" sz="2000" dirty="0" smtClean="0">
                <a:latin typeface="Garamond" panose="02020404030301010803" pitchFamily="18" charset="0"/>
              </a:rPr>
              <a:t>Ivor Grattan-Guinness and </a:t>
            </a:r>
            <a:r>
              <a:rPr lang="en-GB" sz="2000" dirty="0">
                <a:latin typeface="Garamond" panose="02020404030301010803" pitchFamily="18" charset="0"/>
              </a:rPr>
              <a:t>Jerome R </a:t>
            </a:r>
            <a:r>
              <a:rPr lang="en-GB" sz="2000" dirty="0" err="1" smtClean="0">
                <a:latin typeface="Garamond" panose="02020404030301010803" pitchFamily="18" charset="0"/>
              </a:rPr>
              <a:t>Ravetz</a:t>
            </a:r>
            <a:r>
              <a:rPr lang="en-GB" sz="2000" dirty="0" smtClean="0">
                <a:latin typeface="Garamond" panose="02020404030301010803" pitchFamily="18" charset="0"/>
              </a:rPr>
              <a:t>, MIT Press, 1972</a:t>
            </a:r>
            <a:endParaRPr lang="en-GB" sz="2000" dirty="0">
              <a:latin typeface="Garamond" panose="02020404030301010803" pitchFamily="18" charset="0"/>
            </a:endParaRPr>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651601"/>
            <a:ext cx="4038600" cy="2423160"/>
          </a:xfrm>
        </p:spPr>
      </p:pic>
      <p:sp>
        <p:nvSpPr>
          <p:cNvPr id="6" name="TextBox 5"/>
          <p:cNvSpPr txBox="1"/>
          <p:nvPr/>
        </p:nvSpPr>
        <p:spPr>
          <a:xfrm>
            <a:off x="2771800" y="5517232"/>
            <a:ext cx="6319680" cy="1261884"/>
          </a:xfrm>
          <a:prstGeom prst="rect">
            <a:avLst/>
          </a:prstGeom>
          <a:noFill/>
        </p:spPr>
        <p:txBody>
          <a:bodyPr wrap="none" rtlCol="0">
            <a:spAutoFit/>
          </a:bodyPr>
          <a:lstStyle/>
          <a:p>
            <a:pPr algn="ctr"/>
            <a:r>
              <a:rPr lang="en-GB" sz="2000" dirty="0" smtClean="0">
                <a:latin typeface="Garamond" panose="02020404030301010803" pitchFamily="18" charset="0"/>
              </a:rPr>
              <a:t>	Ivor Grattan-Guinness</a:t>
            </a:r>
          </a:p>
          <a:p>
            <a:pPr algn="ctr"/>
            <a:r>
              <a:rPr lang="en-GB" sz="2000" dirty="0" smtClean="0">
                <a:latin typeface="Garamond" panose="02020404030301010803" pitchFamily="18" charset="0"/>
              </a:rPr>
              <a:t>	1941 – 2014</a:t>
            </a:r>
          </a:p>
          <a:p>
            <a:pPr algn="ctr"/>
            <a:r>
              <a:rPr lang="en-GB" sz="2000" dirty="0" smtClean="0">
                <a:latin typeface="Garamond" panose="02020404030301010803" pitchFamily="18" charset="0"/>
              </a:rPr>
              <a:t>	Obituary by Tony Crilly at</a:t>
            </a:r>
          </a:p>
          <a:p>
            <a:pPr algn="ctr"/>
            <a:r>
              <a:rPr lang="en-GB" sz="1600" dirty="0">
                <a:latin typeface="Garamond" panose="02020404030301010803" pitchFamily="18" charset="0"/>
              </a:rPr>
              <a:t>http://www.theguardian.com/education/2014/dec/31/ivor-grattan-guinness</a:t>
            </a:r>
          </a:p>
        </p:txBody>
      </p:sp>
    </p:spTree>
    <p:extLst>
      <p:ext uri="{BB962C8B-B14F-4D97-AF65-F5344CB8AC3E}">
        <p14:creationId xmlns:p14="http://schemas.microsoft.com/office/powerpoint/2010/main" val="1662358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548680"/>
            <a:ext cx="3994583" cy="5577483"/>
          </a:xfrm>
        </p:spPr>
      </p:pic>
      <p:sp>
        <p:nvSpPr>
          <p:cNvPr id="3" name="Content Placeholder 2"/>
          <p:cNvSpPr>
            <a:spLocks noGrp="1"/>
          </p:cNvSpPr>
          <p:nvPr>
            <p:ph sz="half" idx="2"/>
          </p:nvPr>
        </p:nvSpPr>
        <p:spPr>
          <a:xfrm>
            <a:off x="4648200" y="1600200"/>
            <a:ext cx="4316288" cy="4525963"/>
          </a:xfrm>
        </p:spPr>
        <p:txBody>
          <a:bodyPr>
            <a:normAutofit lnSpcReduction="10000"/>
          </a:bodyPr>
          <a:lstStyle/>
          <a:p>
            <a:pPr marL="0" indent="0">
              <a:buNone/>
            </a:pPr>
            <a:r>
              <a:rPr lang="en-GB" sz="3400" dirty="0">
                <a:latin typeface="Garamond" panose="02020404030301010803" pitchFamily="18" charset="0"/>
              </a:rPr>
              <a:t>Fundamental causes are not known to us; but they are subject to simple and constant laws, which one can discover by observation and whose study is the object of natural philosophy.</a:t>
            </a:r>
          </a:p>
          <a:p>
            <a:endParaRPr lang="en-GB" dirty="0"/>
          </a:p>
        </p:txBody>
      </p:sp>
    </p:spTree>
    <p:extLst>
      <p:ext uri="{BB962C8B-B14F-4D97-AF65-F5344CB8AC3E}">
        <p14:creationId xmlns:p14="http://schemas.microsoft.com/office/powerpoint/2010/main" val="609275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548680"/>
            <a:ext cx="3994583" cy="5577483"/>
          </a:xfrm>
        </p:spPr>
      </p:pic>
      <p:pic>
        <p:nvPicPr>
          <p:cNvPr id="205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199" y="44624"/>
            <a:ext cx="4404959" cy="279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3" y="2924944"/>
            <a:ext cx="4248473" cy="3901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687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12543"/>
            <a:ext cx="4248472" cy="3620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27584" y="6237312"/>
            <a:ext cx="2978892" cy="369332"/>
          </a:xfrm>
          <a:prstGeom prst="rect">
            <a:avLst/>
          </a:prstGeom>
          <a:noFill/>
        </p:spPr>
        <p:txBody>
          <a:bodyPr wrap="none" rtlCol="0">
            <a:spAutoFit/>
          </a:bodyPr>
          <a:lstStyle/>
          <a:p>
            <a:r>
              <a:rPr lang="en-GB" dirty="0" smtClean="0"/>
              <a:t>Drawing by Enrico </a:t>
            </a:r>
            <a:r>
              <a:rPr lang="en-GB" dirty="0" err="1" smtClean="0"/>
              <a:t>Bomberieri</a:t>
            </a:r>
            <a:endParaRPr lang="en-GB" dirty="0"/>
          </a:p>
        </p:txBody>
      </p:sp>
      <p:sp>
        <p:nvSpPr>
          <p:cNvPr id="7" name="Content Placeholder 6"/>
          <p:cNvSpPr>
            <a:spLocks noGrp="1"/>
          </p:cNvSpPr>
          <p:nvPr>
            <p:ph sz="half" idx="2"/>
          </p:nvPr>
        </p:nvSpPr>
        <p:spPr/>
        <p:txBody>
          <a:bodyPr/>
          <a:lstStyle/>
          <a:p>
            <a:endParaRPr lang="en-GB"/>
          </a:p>
        </p:txBody>
      </p:sp>
    </p:spTree>
    <p:extLst>
      <p:ext uri="{BB962C8B-B14F-4D97-AF65-F5344CB8AC3E}">
        <p14:creationId xmlns:p14="http://schemas.microsoft.com/office/powerpoint/2010/main" val="904803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28233" cy="1354162"/>
          </a:xfrm>
        </p:spPr>
        <p:txBody>
          <a:bodyPr>
            <a:normAutofit fontScale="90000"/>
          </a:bodyPr>
          <a:lstStyle/>
          <a:p>
            <a:r>
              <a:rPr lang="en-GB" sz="3200" dirty="0" smtClean="0">
                <a:solidFill>
                  <a:srgbClr val="3366FF"/>
                </a:solidFill>
                <a:latin typeface="Garamond" panose="02020404030301010803" pitchFamily="18" charset="0"/>
              </a:rPr>
              <a:t>One dimensional partial differential equation of heat diffusion</a:t>
            </a:r>
            <a:endParaRPr lang="en-GB" sz="3200" dirty="0">
              <a:solidFill>
                <a:srgbClr val="3366FF"/>
              </a:solidFill>
              <a:latin typeface="Garamond" panose="02020404030301010803" pitchFamily="18" charset="0"/>
            </a:endParaRPr>
          </a:p>
        </p:txBody>
      </p:sp>
      <p:sp>
        <p:nvSpPr>
          <p:cNvPr id="3" name="Content Placeholder 2"/>
          <p:cNvSpPr>
            <a:spLocks noGrp="1"/>
          </p:cNvSpPr>
          <p:nvPr>
            <p:ph sz="half" idx="1"/>
          </p:nvPr>
        </p:nvSpPr>
        <p:spPr/>
        <p:txBody>
          <a:bodyPr/>
          <a:lstStyle/>
          <a:p>
            <a:endParaRPr lang="en-GB" dirty="0"/>
          </a:p>
        </p:txBody>
      </p:sp>
      <p:sp>
        <p:nvSpPr>
          <p:cNvPr id="4" name="Content Placeholder 3"/>
          <p:cNvSpPr>
            <a:spLocks noGrp="1"/>
          </p:cNvSpPr>
          <p:nvPr>
            <p:ph sz="half" idx="2"/>
          </p:nvPr>
        </p:nvSpPr>
        <p:spPr>
          <a:xfrm>
            <a:off x="4648200" y="1600200"/>
            <a:ext cx="4495800" cy="5006444"/>
          </a:xfrm>
        </p:spPr>
        <p:txBody>
          <a:bodyPr/>
          <a:lstStyle/>
          <a:p>
            <a:r>
              <a:rPr lang="en-GB" sz="3000" i="1" dirty="0" smtClean="0">
                <a:latin typeface="Garamond" panose="02020404030301010803" pitchFamily="18" charset="0"/>
              </a:rPr>
              <a:t>u(x , t) is the temperature at depth x at time t.</a:t>
            </a:r>
          </a:p>
          <a:p>
            <a:endParaRPr lang="en-GB" i="1"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12543"/>
            <a:ext cx="4248472" cy="3620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27584" y="6237312"/>
            <a:ext cx="2978892" cy="369332"/>
          </a:xfrm>
          <a:prstGeom prst="rect">
            <a:avLst/>
          </a:prstGeom>
          <a:noFill/>
        </p:spPr>
        <p:txBody>
          <a:bodyPr wrap="none" rtlCol="0">
            <a:spAutoFit/>
          </a:bodyPr>
          <a:lstStyle/>
          <a:p>
            <a:r>
              <a:rPr lang="en-GB" dirty="0" smtClean="0"/>
              <a:t>Drawing by Enrico </a:t>
            </a:r>
            <a:r>
              <a:rPr lang="en-GB" dirty="0" err="1" smtClean="0"/>
              <a:t>Bomberieri</a:t>
            </a:r>
            <a:endParaRPr lang="en-GB" dirty="0"/>
          </a:p>
        </p:txBody>
      </p:sp>
    </p:spTree>
    <p:extLst>
      <p:ext uri="{BB962C8B-B14F-4D97-AF65-F5344CB8AC3E}">
        <p14:creationId xmlns:p14="http://schemas.microsoft.com/office/powerpoint/2010/main" val="67749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28233" cy="1354162"/>
          </a:xfrm>
        </p:spPr>
        <p:txBody>
          <a:bodyPr>
            <a:normAutofit fontScale="90000"/>
          </a:bodyPr>
          <a:lstStyle/>
          <a:p>
            <a:r>
              <a:rPr lang="en-GB" sz="3200" dirty="0" smtClean="0">
                <a:solidFill>
                  <a:srgbClr val="3366FF"/>
                </a:solidFill>
                <a:latin typeface="Garamond" panose="02020404030301010803" pitchFamily="18" charset="0"/>
              </a:rPr>
              <a:t>One dimensional partial differential equation of heat diffusion</a:t>
            </a:r>
            <a:endParaRPr lang="en-GB" sz="3200" dirty="0">
              <a:solidFill>
                <a:srgbClr val="3366FF"/>
              </a:solidFill>
              <a:latin typeface="Garamond" panose="02020404030301010803" pitchFamily="18" charset="0"/>
            </a:endParaRPr>
          </a:p>
        </p:txBody>
      </p:sp>
      <p:sp>
        <p:nvSpPr>
          <p:cNvPr id="3" name="Content Placeholder 2"/>
          <p:cNvSpPr>
            <a:spLocks noGrp="1"/>
          </p:cNvSpPr>
          <p:nvPr>
            <p:ph sz="half" idx="1"/>
          </p:nvPr>
        </p:nvSpPr>
        <p:spPr/>
        <p:txBody>
          <a:bodyPr>
            <a:normAutofit fontScale="92500" lnSpcReduction="10000"/>
          </a:bodyPr>
          <a:lstStyle/>
          <a:p>
            <a:endParaRPr lang="en-GB" dirty="0"/>
          </a:p>
        </p:txBody>
      </p:sp>
      <p:sp>
        <p:nvSpPr>
          <p:cNvPr id="4" name="Content Placeholder 3"/>
          <p:cNvSpPr>
            <a:spLocks noGrp="1"/>
          </p:cNvSpPr>
          <p:nvPr>
            <p:ph sz="half" idx="2"/>
          </p:nvPr>
        </p:nvSpPr>
        <p:spPr>
          <a:xfrm>
            <a:off x="4648200" y="1600200"/>
            <a:ext cx="4388296" cy="5006444"/>
          </a:xfrm>
        </p:spPr>
        <p:txBody>
          <a:bodyPr>
            <a:normAutofit fontScale="92500" lnSpcReduction="10000"/>
          </a:bodyPr>
          <a:lstStyle/>
          <a:p>
            <a:r>
              <a:rPr lang="en-GB" sz="3200" i="1" dirty="0" smtClean="0">
                <a:latin typeface="Garamond" panose="02020404030301010803" pitchFamily="18" charset="0"/>
              </a:rPr>
              <a:t>u(x , t) is the temperature at depth x at time t.</a:t>
            </a:r>
          </a:p>
          <a:p>
            <a:r>
              <a:rPr lang="en-GB" sz="3200" i="1" dirty="0">
                <a:latin typeface="Garamond" panose="02020404030301010803" pitchFamily="18" charset="0"/>
              </a:rPr>
              <a:t>The fundamental observation we are going to use to describe the change in temperature at depth x over time is </a:t>
            </a:r>
            <a:r>
              <a:rPr lang="en-GB" sz="3200" i="1" dirty="0" smtClean="0">
                <a:latin typeface="Garamond" panose="02020404030301010803" pitchFamily="18" charset="0"/>
              </a:rPr>
              <a:t>that:</a:t>
            </a:r>
          </a:p>
          <a:p>
            <a:pPr marL="0" indent="0" algn="ctr">
              <a:buNone/>
            </a:pPr>
            <a:r>
              <a:rPr lang="en-GB" sz="3200" i="1" dirty="0" smtClean="0">
                <a:latin typeface="Garamond" panose="02020404030301010803" pitchFamily="18" charset="0"/>
              </a:rPr>
              <a:t> </a:t>
            </a:r>
            <a:r>
              <a:rPr lang="en-GB" sz="3400" i="1" dirty="0">
                <a:solidFill>
                  <a:srgbClr val="3366FF"/>
                </a:solidFill>
                <a:latin typeface="Garamond" panose="02020404030301010803" pitchFamily="18" charset="0"/>
              </a:rPr>
              <a:t>the rate of change of temperature u(x , t) </a:t>
            </a:r>
            <a:r>
              <a:rPr lang="en-GB" sz="3400" i="1" dirty="0" smtClean="0">
                <a:solidFill>
                  <a:srgbClr val="3366FF"/>
                </a:solidFill>
                <a:latin typeface="Garamond" panose="02020404030301010803" pitchFamily="18" charset="0"/>
              </a:rPr>
              <a:t>with </a:t>
            </a:r>
            <a:r>
              <a:rPr lang="en-GB" sz="3400" i="1" dirty="0">
                <a:solidFill>
                  <a:srgbClr val="3366FF"/>
                </a:solidFill>
                <a:latin typeface="Garamond" panose="02020404030301010803" pitchFamily="18" charset="0"/>
              </a:rPr>
              <a:t>time at depth x is proportional to the flow of heat into or out of depth x.</a:t>
            </a:r>
          </a:p>
          <a:p>
            <a:endParaRPr lang="en-GB" i="1" dirty="0"/>
          </a:p>
          <a:p>
            <a:endParaRPr lang="en-GB" i="1"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12543"/>
            <a:ext cx="4248472" cy="3620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27584" y="6237312"/>
            <a:ext cx="2978892" cy="369332"/>
          </a:xfrm>
          <a:prstGeom prst="rect">
            <a:avLst/>
          </a:prstGeom>
          <a:noFill/>
        </p:spPr>
        <p:txBody>
          <a:bodyPr wrap="none" rtlCol="0">
            <a:spAutoFit/>
          </a:bodyPr>
          <a:lstStyle/>
          <a:p>
            <a:r>
              <a:rPr lang="en-GB" dirty="0" smtClean="0"/>
              <a:t>Drawing by Enrico </a:t>
            </a:r>
            <a:r>
              <a:rPr lang="en-GB" dirty="0" err="1" smtClean="0"/>
              <a:t>Bomberieri</a:t>
            </a:r>
            <a:endParaRPr lang="en-GB" dirty="0"/>
          </a:p>
        </p:txBody>
      </p:sp>
    </p:spTree>
    <p:extLst>
      <p:ext uri="{BB962C8B-B14F-4D97-AF65-F5344CB8AC3E}">
        <p14:creationId xmlns:p14="http://schemas.microsoft.com/office/powerpoint/2010/main" val="551000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28233" cy="1354162"/>
          </a:xfrm>
        </p:spPr>
        <p:txBody>
          <a:bodyPr>
            <a:normAutofit fontScale="90000"/>
          </a:bodyPr>
          <a:lstStyle/>
          <a:p>
            <a:r>
              <a:rPr lang="en-GB" sz="3200" dirty="0" smtClean="0">
                <a:solidFill>
                  <a:srgbClr val="3366FF"/>
                </a:solidFill>
                <a:latin typeface="Garamond" panose="02020404030301010803" pitchFamily="18" charset="0"/>
              </a:rPr>
              <a:t>One dimensional partial differential equation of heat diffusion</a:t>
            </a:r>
            <a:endParaRPr lang="en-GB" sz="3200" dirty="0">
              <a:solidFill>
                <a:srgbClr val="3366FF"/>
              </a:solidFill>
              <a:latin typeface="Garamond" panose="02020404030301010803" pitchFamily="18" charset="0"/>
            </a:endParaRPr>
          </a:p>
        </p:txBody>
      </p:sp>
      <p:sp>
        <p:nvSpPr>
          <p:cNvPr id="3" name="Content Placeholder 2"/>
          <p:cNvSpPr>
            <a:spLocks noGrp="1"/>
          </p:cNvSpPr>
          <p:nvPr>
            <p:ph sz="half" idx="1"/>
          </p:nvPr>
        </p:nvSpPr>
        <p:spPr/>
        <p:txBody>
          <a:bodyPr>
            <a:normAutofit lnSpcReduction="10000"/>
          </a:bodyPr>
          <a:lstStyle/>
          <a:p>
            <a:endParaRPr lang="en-GB" dirty="0"/>
          </a:p>
        </p:txBody>
      </p:sp>
      <p:sp>
        <p:nvSpPr>
          <p:cNvPr id="4" name="Content Placeholder 3"/>
          <p:cNvSpPr>
            <a:spLocks noGrp="1"/>
          </p:cNvSpPr>
          <p:nvPr>
            <p:ph sz="half" idx="2"/>
          </p:nvPr>
        </p:nvSpPr>
        <p:spPr>
          <a:xfrm>
            <a:off x="4648200" y="1600200"/>
            <a:ext cx="4495800" cy="5006444"/>
          </a:xfrm>
        </p:spPr>
        <p:txBody>
          <a:bodyPr>
            <a:normAutofit lnSpcReduction="10000"/>
          </a:bodyPr>
          <a:lstStyle/>
          <a:p>
            <a:r>
              <a:rPr lang="en-GB" sz="3200" i="1" dirty="0" smtClean="0">
                <a:latin typeface="Garamond" panose="02020404030301010803" pitchFamily="18" charset="0"/>
              </a:rPr>
              <a:t>u(x , t) is the temperature at depth x at time t.</a:t>
            </a:r>
          </a:p>
          <a:p>
            <a:r>
              <a:rPr lang="en-GB" sz="3200" i="1" dirty="0" smtClean="0">
                <a:latin typeface="Garamond" panose="02020404030301010803" pitchFamily="18" charset="0"/>
              </a:rPr>
              <a:t>The left hand side is the change of temperature over time at depth x.</a:t>
            </a:r>
          </a:p>
          <a:p>
            <a:r>
              <a:rPr lang="en-GB" sz="3200" i="1" dirty="0" smtClean="0">
                <a:latin typeface="Garamond" panose="02020404030301010803" pitchFamily="18" charset="0"/>
              </a:rPr>
              <a:t>The right hand side is the flow of heat into the point at depth x.</a:t>
            </a:r>
          </a:p>
          <a:p>
            <a:r>
              <a:rPr lang="en-GB" sz="3200" i="1" dirty="0">
                <a:latin typeface="Garamond" panose="02020404030301010803" pitchFamily="18" charset="0"/>
              </a:rPr>
              <a:t>K is a constant depending on the </a:t>
            </a:r>
            <a:r>
              <a:rPr lang="en-GB" sz="3200" i="1" dirty="0" smtClean="0">
                <a:latin typeface="Garamond" panose="02020404030301010803" pitchFamily="18" charset="0"/>
              </a:rPr>
              <a:t>soil.</a:t>
            </a:r>
            <a:endParaRPr lang="en-GB" sz="3200" i="1" dirty="0">
              <a:latin typeface="Garamond" panose="02020404030301010803" pitchFamily="18" charset="0"/>
            </a:endParaRPr>
          </a:p>
          <a:p>
            <a:endParaRPr lang="en-GB" i="1"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12543"/>
            <a:ext cx="4248472" cy="3620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56085"/>
            <a:ext cx="3233001" cy="1472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7584" y="6237312"/>
            <a:ext cx="2978892" cy="369332"/>
          </a:xfrm>
          <a:prstGeom prst="rect">
            <a:avLst/>
          </a:prstGeom>
          <a:noFill/>
        </p:spPr>
        <p:txBody>
          <a:bodyPr wrap="none" rtlCol="0">
            <a:spAutoFit/>
          </a:bodyPr>
          <a:lstStyle/>
          <a:p>
            <a:r>
              <a:rPr lang="en-GB" dirty="0" smtClean="0"/>
              <a:t>Drawing by Enrico </a:t>
            </a:r>
            <a:r>
              <a:rPr lang="en-GB" dirty="0" err="1" smtClean="0"/>
              <a:t>Bomberieri</a:t>
            </a:r>
            <a:endParaRPr lang="en-GB"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512" y="116632"/>
            <a:ext cx="3233001" cy="1472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369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n-GB" dirty="0">
                <a:solidFill>
                  <a:srgbClr val="3366FF"/>
                </a:solidFill>
                <a:latin typeface="Garamond" panose="02020404030301010803" pitchFamily="18" charset="0"/>
              </a:rPr>
              <a:t>Approximating a square </a:t>
            </a:r>
            <a:r>
              <a:rPr lang="en-GB" dirty="0" smtClean="0">
                <a:solidFill>
                  <a:srgbClr val="3366FF"/>
                </a:solidFill>
                <a:latin typeface="Garamond" panose="02020404030301010803" pitchFamily="18" charset="0"/>
              </a:rPr>
              <a:t>waveform </a:t>
            </a:r>
            <a:r>
              <a:rPr lang="en-GB" dirty="0">
                <a:solidFill>
                  <a:srgbClr val="3366FF"/>
                </a:solidFill>
                <a:latin typeface="Garamond" panose="02020404030301010803" pitchFamily="18" charset="0"/>
              </a:rPr>
              <a:t>by a Fourier series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412776"/>
            <a:ext cx="3000794" cy="1371792"/>
          </a:xfrm>
        </p:spPr>
      </p:pic>
      <p:sp>
        <p:nvSpPr>
          <p:cNvPr id="6" name="TextBox 5"/>
          <p:cNvSpPr txBox="1"/>
          <p:nvPr/>
        </p:nvSpPr>
        <p:spPr>
          <a:xfrm>
            <a:off x="3851920" y="1700808"/>
            <a:ext cx="893834" cy="738664"/>
          </a:xfrm>
          <a:prstGeom prst="rect">
            <a:avLst/>
          </a:prstGeom>
          <a:noFill/>
        </p:spPr>
        <p:txBody>
          <a:bodyPr wrap="none" rtlCol="0">
            <a:spAutoFit/>
          </a:bodyPr>
          <a:lstStyle/>
          <a:p>
            <a:r>
              <a:rPr lang="en-GB" sz="2400" dirty="0" err="1"/>
              <a:t>cos</a:t>
            </a:r>
            <a:r>
              <a:rPr lang="en-GB" sz="2400" dirty="0"/>
              <a:t> u </a:t>
            </a:r>
          </a:p>
          <a:p>
            <a:endParaRPr lang="en-GB" dirty="0"/>
          </a:p>
        </p:txBody>
      </p:sp>
    </p:spTree>
    <p:extLst>
      <p:ext uri="{BB962C8B-B14F-4D97-AF65-F5344CB8AC3E}">
        <p14:creationId xmlns:p14="http://schemas.microsoft.com/office/powerpoint/2010/main" val="933055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n-GB" dirty="0">
                <a:solidFill>
                  <a:srgbClr val="3366FF"/>
                </a:solidFill>
                <a:latin typeface="Garamond" panose="02020404030301010803" pitchFamily="18" charset="0"/>
              </a:rPr>
              <a:t>Approximating a square </a:t>
            </a:r>
            <a:r>
              <a:rPr lang="en-GB" dirty="0" smtClean="0">
                <a:solidFill>
                  <a:srgbClr val="3366FF"/>
                </a:solidFill>
                <a:latin typeface="Garamond" panose="02020404030301010803" pitchFamily="18" charset="0"/>
              </a:rPr>
              <a:t>waveform </a:t>
            </a:r>
            <a:r>
              <a:rPr lang="en-GB" dirty="0">
                <a:solidFill>
                  <a:srgbClr val="3366FF"/>
                </a:solidFill>
                <a:latin typeface="Garamond" panose="02020404030301010803" pitchFamily="18" charset="0"/>
              </a:rPr>
              <a:t>by a Fourier series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412776"/>
            <a:ext cx="3000794" cy="2715004"/>
          </a:xfrm>
        </p:spPr>
      </p:pic>
      <mc:AlternateContent xmlns:mc="http://schemas.openxmlformats.org/markup-compatibility/2006" xmlns:a14="http://schemas.microsoft.com/office/drawing/2010/main">
        <mc:Choice Requires="a14">
          <p:sp>
            <p:nvSpPr>
              <p:cNvPr id="5" name="TextBox 4"/>
              <p:cNvSpPr txBox="1"/>
              <p:nvPr/>
            </p:nvSpPr>
            <p:spPr>
              <a:xfrm>
                <a:off x="3851920" y="2996952"/>
                <a:ext cx="2120773" cy="892745"/>
              </a:xfrm>
              <a:prstGeom prst="rect">
                <a:avLst/>
              </a:prstGeom>
              <a:noFill/>
            </p:spPr>
            <p:txBody>
              <a:bodyPr wrap="none" rtlCol="0">
                <a:spAutoFit/>
              </a:bodyPr>
              <a:lstStyle/>
              <a:p>
                <a:r>
                  <a:rPr lang="en-GB" sz="2400" dirty="0"/>
                  <a:t>c</a:t>
                </a:r>
                <a:r>
                  <a:rPr lang="en-GB" sz="2400" dirty="0" err="1"/>
                  <a:t>os</a:t>
                </a:r>
                <a:r>
                  <a:rPr lang="en-GB" sz="2400" dirty="0"/>
                  <a:t> u - </a:t>
                </a:r>
                <a14:m>
                  <m:oMath xmlns:m="http://schemas.openxmlformats.org/officeDocument/2006/math">
                    <m:f>
                      <m:fPr>
                        <m:ctrlPr>
                          <a:rPr lang="en-GB" sz="2400" i="1">
                            <a:latin typeface="Cambria Math"/>
                          </a:rPr>
                        </m:ctrlPr>
                      </m:fPr>
                      <m:num>
                        <m:r>
                          <a:rPr lang="en-GB" sz="2400" i="1">
                            <a:latin typeface="Cambria Math"/>
                          </a:rPr>
                          <m:t>1</m:t>
                        </m:r>
                      </m:num>
                      <m:den>
                        <m:r>
                          <a:rPr lang="en-GB" sz="2400" i="1">
                            <a:latin typeface="Cambria Math"/>
                          </a:rPr>
                          <m:t>3</m:t>
                        </m:r>
                      </m:den>
                    </m:f>
                  </m:oMath>
                </a14:m>
                <a:r>
                  <a:rPr lang="en-GB" sz="2400" dirty="0"/>
                  <a:t> </a:t>
                </a:r>
                <a:r>
                  <a:rPr lang="en-GB" sz="2400" dirty="0" err="1"/>
                  <a:t>cos</a:t>
                </a:r>
                <a:r>
                  <a:rPr lang="en-GB" sz="2400" dirty="0"/>
                  <a:t> 3u </a:t>
                </a:r>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851920" y="2996952"/>
                <a:ext cx="2120773" cy="892745"/>
              </a:xfrm>
              <a:prstGeom prst="rect">
                <a:avLst/>
              </a:prstGeom>
              <a:blipFill rotWithShape="1">
                <a:blip r:embed="rId3"/>
                <a:stretch>
                  <a:fillRect l="-4598" r="-3161"/>
                </a:stretch>
              </a:blipFill>
            </p:spPr>
            <p:txBody>
              <a:bodyPr/>
              <a:lstStyle/>
              <a:p>
                <a:r>
                  <a:rPr lang="en-GB">
                    <a:noFill/>
                  </a:rPr>
                  <a:t> </a:t>
                </a:r>
              </a:p>
            </p:txBody>
          </p:sp>
        </mc:Fallback>
      </mc:AlternateContent>
    </p:spTree>
    <p:extLst>
      <p:ext uri="{BB962C8B-B14F-4D97-AF65-F5344CB8AC3E}">
        <p14:creationId xmlns:p14="http://schemas.microsoft.com/office/powerpoint/2010/main" val="3229075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64" y="5589240"/>
            <a:ext cx="3754760" cy="792088"/>
          </a:xfrm>
        </p:spPr>
        <p:txBody>
          <a:bodyPr>
            <a:normAutofit/>
          </a:bodyPr>
          <a:lstStyle/>
          <a:p>
            <a:r>
              <a:rPr lang="en-GB" sz="2400" dirty="0">
                <a:solidFill>
                  <a:srgbClr val="3366FF"/>
                </a:solidFill>
                <a:latin typeface="Garamond" panose="02020404030301010803" pitchFamily="18" charset="0"/>
              </a:rPr>
              <a:t>Joseph Fourier (1768–1830)</a:t>
            </a:r>
          </a:p>
        </p:txBody>
      </p:sp>
      <p:sp>
        <p:nvSpPr>
          <p:cNvPr id="3" name="Content Placeholder 2"/>
          <p:cNvSpPr>
            <a:spLocks noGrp="1"/>
          </p:cNvSpPr>
          <p:nvPr>
            <p:ph idx="1"/>
          </p:nvPr>
        </p:nvSpPr>
        <p:spPr>
          <a:xfrm>
            <a:off x="179512" y="1600200"/>
            <a:ext cx="4536504" cy="4525963"/>
          </a:xfrm>
        </p:spPr>
        <p:txBody>
          <a:bodyPr/>
          <a:lstStyle/>
          <a:p>
            <a:r>
              <a:rPr lang="en-GB" dirty="0" smtClean="0">
                <a:latin typeface="Garamond" panose="02020404030301010803" pitchFamily="18" charset="0"/>
              </a:rPr>
              <a:t>Fourier’s life</a:t>
            </a:r>
          </a:p>
          <a:p>
            <a:r>
              <a:rPr lang="en-GB" dirty="0" smtClean="0">
                <a:latin typeface="Garamond" panose="02020404030301010803" pitchFamily="18" charset="0"/>
              </a:rPr>
              <a:t>Heat Conduction</a:t>
            </a:r>
          </a:p>
          <a:p>
            <a:r>
              <a:rPr lang="en-GB" dirty="0" smtClean="0">
                <a:latin typeface="Garamond" panose="02020404030301010803" pitchFamily="18" charset="0"/>
              </a:rPr>
              <a:t>Fourier’s series</a:t>
            </a:r>
          </a:p>
          <a:p>
            <a:r>
              <a:rPr lang="en-GB" dirty="0" smtClean="0">
                <a:latin typeface="Garamond" panose="02020404030301010803" pitchFamily="18" charset="0"/>
              </a:rPr>
              <a:t>Tide prediction</a:t>
            </a:r>
          </a:p>
          <a:p>
            <a:r>
              <a:rPr lang="en-GB" dirty="0" smtClean="0">
                <a:latin typeface="Garamond" panose="02020404030301010803" pitchFamily="18" charset="0"/>
              </a:rPr>
              <a:t>Magnetic compass</a:t>
            </a:r>
          </a:p>
          <a:p>
            <a:r>
              <a:rPr lang="en-GB" dirty="0" smtClean="0">
                <a:latin typeface="Garamond" panose="02020404030301010803" pitchFamily="18" charset="0"/>
              </a:rPr>
              <a:t>Transatlantic cable</a:t>
            </a:r>
          </a:p>
          <a:p>
            <a:r>
              <a:rPr lang="en-GB" dirty="0" smtClean="0">
                <a:latin typeface="Garamond" panose="02020404030301010803" pitchFamily="18" charset="0"/>
              </a:rPr>
              <a:t>Conclusion</a:t>
            </a:r>
            <a:endParaRPr lang="en-GB" dirty="0">
              <a:latin typeface="Garamond" panose="02020404030301010803"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653" y="980728"/>
            <a:ext cx="4049835" cy="4839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19872" y="548680"/>
            <a:ext cx="2331151" cy="769441"/>
          </a:xfrm>
          <a:prstGeom prst="rect">
            <a:avLst/>
          </a:prstGeom>
          <a:noFill/>
        </p:spPr>
        <p:txBody>
          <a:bodyPr wrap="none" rtlCol="0">
            <a:spAutoFit/>
          </a:bodyPr>
          <a:lstStyle/>
          <a:p>
            <a:r>
              <a:rPr lang="en-GB" sz="4400" dirty="0" smtClean="0">
                <a:solidFill>
                  <a:srgbClr val="3366FF"/>
                </a:solidFill>
                <a:latin typeface="Garamond" panose="02020404030301010803" pitchFamily="18" charset="0"/>
              </a:rPr>
              <a:t>Overview</a:t>
            </a:r>
            <a:endParaRPr lang="en-GB" sz="4400" dirty="0">
              <a:solidFill>
                <a:srgbClr val="3366FF"/>
              </a:solidFill>
              <a:latin typeface="Garamond" panose="02020404030301010803" pitchFamily="18" charset="0"/>
            </a:endParaRPr>
          </a:p>
        </p:txBody>
      </p:sp>
    </p:spTree>
    <p:extLst>
      <p:ext uri="{BB962C8B-B14F-4D97-AF65-F5344CB8AC3E}">
        <p14:creationId xmlns:p14="http://schemas.microsoft.com/office/powerpoint/2010/main" val="2218432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n-GB" dirty="0">
                <a:solidFill>
                  <a:srgbClr val="3366FF"/>
                </a:solidFill>
                <a:latin typeface="Garamond" panose="02020404030301010803" pitchFamily="18" charset="0"/>
              </a:rPr>
              <a:t>Approximating a square </a:t>
            </a:r>
            <a:r>
              <a:rPr lang="en-GB" dirty="0" smtClean="0">
                <a:solidFill>
                  <a:srgbClr val="3366FF"/>
                </a:solidFill>
                <a:latin typeface="Garamond" panose="02020404030301010803" pitchFamily="18" charset="0"/>
              </a:rPr>
              <a:t>waveform </a:t>
            </a:r>
            <a:r>
              <a:rPr lang="en-GB" dirty="0">
                <a:solidFill>
                  <a:srgbClr val="3366FF"/>
                </a:solidFill>
                <a:latin typeface="Garamond" panose="02020404030301010803" pitchFamily="18" charset="0"/>
              </a:rPr>
              <a:t>by a Fourier series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412776"/>
            <a:ext cx="3000794" cy="4048690"/>
          </a:xfrm>
        </p:spPr>
      </p:pic>
      <mc:AlternateContent xmlns:mc="http://schemas.openxmlformats.org/markup-compatibility/2006" xmlns:a14="http://schemas.microsoft.com/office/drawing/2010/main">
        <mc:Choice Requires="a14">
          <p:sp>
            <p:nvSpPr>
              <p:cNvPr id="5" name="TextBox 4"/>
              <p:cNvSpPr txBox="1"/>
              <p:nvPr/>
            </p:nvSpPr>
            <p:spPr>
              <a:xfrm>
                <a:off x="3851920" y="4221088"/>
                <a:ext cx="3475952" cy="893193"/>
              </a:xfrm>
              <a:prstGeom prst="rect">
                <a:avLst/>
              </a:prstGeom>
              <a:noFill/>
            </p:spPr>
            <p:txBody>
              <a:bodyPr wrap="none" rtlCol="0">
                <a:spAutoFit/>
              </a:bodyPr>
              <a:lstStyle/>
              <a:p>
                <a:r>
                  <a:rPr lang="en-GB" sz="2400" dirty="0"/>
                  <a:t>c</a:t>
                </a:r>
                <a:r>
                  <a:rPr lang="en-GB" sz="2400" dirty="0" err="1"/>
                  <a:t>os</a:t>
                </a:r>
                <a:r>
                  <a:rPr lang="en-GB" sz="2400" dirty="0"/>
                  <a:t> u - </a:t>
                </a:r>
                <a14:m>
                  <m:oMath xmlns:m="http://schemas.openxmlformats.org/officeDocument/2006/math">
                    <m:f>
                      <m:fPr>
                        <m:ctrlPr>
                          <a:rPr lang="en-GB" sz="2400" i="1">
                            <a:latin typeface="Cambria Math"/>
                          </a:rPr>
                        </m:ctrlPr>
                      </m:fPr>
                      <m:num>
                        <m:r>
                          <a:rPr lang="en-GB" sz="2400" i="1">
                            <a:latin typeface="Cambria Math"/>
                          </a:rPr>
                          <m:t>1</m:t>
                        </m:r>
                      </m:num>
                      <m:den>
                        <m:r>
                          <a:rPr lang="en-GB" sz="2400" i="1">
                            <a:latin typeface="Cambria Math"/>
                          </a:rPr>
                          <m:t>3</m:t>
                        </m:r>
                      </m:den>
                    </m:f>
                  </m:oMath>
                </a14:m>
                <a:r>
                  <a:rPr lang="en-GB" sz="2400" dirty="0"/>
                  <a:t> </a:t>
                </a:r>
                <a:r>
                  <a:rPr lang="en-GB" sz="2400" dirty="0" err="1"/>
                  <a:t>cos</a:t>
                </a:r>
                <a:r>
                  <a:rPr lang="en-GB" sz="2400" dirty="0"/>
                  <a:t> 3u +  </a:t>
                </a:r>
                <a14:m>
                  <m:oMath xmlns:m="http://schemas.openxmlformats.org/officeDocument/2006/math">
                    <m:f>
                      <m:fPr>
                        <m:ctrlPr>
                          <a:rPr lang="en-GB" sz="2400" i="1">
                            <a:latin typeface="Cambria Math"/>
                          </a:rPr>
                        </m:ctrlPr>
                      </m:fPr>
                      <m:num>
                        <m:r>
                          <a:rPr lang="en-GB" sz="2400" i="1">
                            <a:latin typeface="Cambria Math"/>
                          </a:rPr>
                          <m:t>1</m:t>
                        </m:r>
                      </m:num>
                      <m:den>
                        <m:r>
                          <a:rPr lang="en-GB" sz="2400" i="1">
                            <a:latin typeface="Cambria Math"/>
                          </a:rPr>
                          <m:t>5</m:t>
                        </m:r>
                      </m:den>
                    </m:f>
                  </m:oMath>
                </a14:m>
                <a:r>
                  <a:rPr lang="en-GB" sz="2400" dirty="0"/>
                  <a:t> </a:t>
                </a:r>
                <a:r>
                  <a:rPr lang="en-GB" sz="2400" dirty="0" err="1"/>
                  <a:t>cos</a:t>
                </a:r>
                <a:r>
                  <a:rPr lang="en-GB" sz="2400" dirty="0"/>
                  <a:t> 5u </a:t>
                </a:r>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851920" y="4221088"/>
                <a:ext cx="3475952" cy="893193"/>
              </a:xfrm>
              <a:prstGeom prst="rect">
                <a:avLst/>
              </a:prstGeom>
              <a:blipFill rotWithShape="1">
                <a:blip r:embed="rId3"/>
                <a:stretch>
                  <a:fillRect l="-2807" r="-1579"/>
                </a:stretch>
              </a:blipFill>
            </p:spPr>
            <p:txBody>
              <a:bodyPr/>
              <a:lstStyle/>
              <a:p>
                <a:r>
                  <a:rPr lang="en-GB">
                    <a:noFill/>
                  </a:rPr>
                  <a:t> </a:t>
                </a:r>
              </a:p>
            </p:txBody>
          </p:sp>
        </mc:Fallback>
      </mc:AlternateContent>
    </p:spTree>
    <p:extLst>
      <p:ext uri="{BB962C8B-B14F-4D97-AF65-F5344CB8AC3E}">
        <p14:creationId xmlns:p14="http://schemas.microsoft.com/office/powerpoint/2010/main" val="2681818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n-GB" dirty="0">
                <a:solidFill>
                  <a:srgbClr val="3366FF"/>
                </a:solidFill>
                <a:latin typeface="Garamond" panose="02020404030301010803" pitchFamily="18" charset="0"/>
              </a:rPr>
              <a:t>Approximating a square </a:t>
            </a:r>
            <a:r>
              <a:rPr lang="en-GB" dirty="0" smtClean="0">
                <a:solidFill>
                  <a:srgbClr val="3366FF"/>
                </a:solidFill>
                <a:latin typeface="Garamond" panose="02020404030301010803" pitchFamily="18" charset="0"/>
              </a:rPr>
              <a:t>waveform </a:t>
            </a:r>
            <a:r>
              <a:rPr lang="en-GB" dirty="0">
                <a:solidFill>
                  <a:srgbClr val="3366FF"/>
                </a:solidFill>
                <a:latin typeface="Garamond" panose="02020404030301010803" pitchFamily="18" charset="0"/>
              </a:rPr>
              <a:t>by a Fourier series</a:t>
            </a:r>
          </a:p>
        </p:txBody>
      </p:sp>
      <p:sp>
        <p:nvSpPr>
          <p:cNvPr id="3" name="Content Placeholder 2"/>
          <p:cNvSpPr>
            <a:spLocks noGrp="1"/>
          </p:cNvSpPr>
          <p:nvPr>
            <p:ph idx="1"/>
          </p:nvPr>
        </p:nvSpPr>
        <p:spPr/>
        <p:txBody>
          <a:bodyPr/>
          <a:lstStyle/>
          <a:p>
            <a:endParaRPr lang="en-GB" dirty="0"/>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3000375"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3848925" y="5949280"/>
                <a:ext cx="4827531" cy="616194"/>
              </a:xfrm>
              <a:prstGeom prst="rect">
                <a:avLst/>
              </a:prstGeom>
              <a:noFill/>
            </p:spPr>
            <p:txBody>
              <a:bodyPr wrap="square" rtlCol="0">
                <a:spAutoFit/>
              </a:bodyPr>
              <a:lstStyle/>
              <a:p>
                <a:r>
                  <a:rPr lang="en-GB" sz="2400" dirty="0" smtClean="0"/>
                  <a:t>c</a:t>
                </a:r>
                <a:r>
                  <a:rPr lang="en-GB" sz="2400" dirty="0" err="1" smtClean="0"/>
                  <a:t>os</a:t>
                </a:r>
                <a:r>
                  <a:rPr lang="en-GB" sz="2400" dirty="0" smtClean="0"/>
                  <a:t> u - </a:t>
                </a:r>
                <a14:m>
                  <m:oMath xmlns:m="http://schemas.openxmlformats.org/officeDocument/2006/math">
                    <m:f>
                      <m:fPr>
                        <m:ctrlPr>
                          <a:rPr lang="en-GB" sz="2400" i="1" smtClean="0">
                            <a:latin typeface="Cambria Math"/>
                          </a:rPr>
                        </m:ctrlPr>
                      </m:fPr>
                      <m:num>
                        <m:r>
                          <a:rPr lang="en-GB" sz="2400" b="0" i="1" smtClean="0">
                            <a:latin typeface="Cambria Math"/>
                          </a:rPr>
                          <m:t>1</m:t>
                        </m:r>
                      </m:num>
                      <m:den>
                        <m:r>
                          <a:rPr lang="en-GB" sz="2400" b="0" i="1" smtClean="0">
                            <a:latin typeface="Cambria Math"/>
                          </a:rPr>
                          <m:t>3</m:t>
                        </m:r>
                      </m:den>
                    </m:f>
                  </m:oMath>
                </a14:m>
                <a:r>
                  <a:rPr lang="en-GB" sz="2400" dirty="0" smtClean="0"/>
                  <a:t> </a:t>
                </a:r>
                <a:r>
                  <a:rPr lang="en-GB" sz="2400" dirty="0" err="1" smtClean="0"/>
                  <a:t>cos</a:t>
                </a:r>
                <a:r>
                  <a:rPr lang="en-GB" sz="2400" dirty="0" smtClean="0"/>
                  <a:t> 3u + </a:t>
                </a:r>
                <a:r>
                  <a:rPr lang="en-GB" sz="2400" dirty="0"/>
                  <a:t> </a:t>
                </a:r>
                <a14:m>
                  <m:oMath xmlns:m="http://schemas.openxmlformats.org/officeDocument/2006/math">
                    <m:f>
                      <m:fPr>
                        <m:ctrlPr>
                          <a:rPr lang="en-GB" sz="2400" i="1">
                            <a:latin typeface="Cambria Math"/>
                          </a:rPr>
                        </m:ctrlPr>
                      </m:fPr>
                      <m:num>
                        <m:r>
                          <a:rPr lang="en-GB" sz="2400" i="1">
                            <a:latin typeface="Cambria Math"/>
                          </a:rPr>
                          <m:t>1</m:t>
                        </m:r>
                      </m:num>
                      <m:den>
                        <m:r>
                          <a:rPr lang="en-GB" sz="2400" b="0" i="1" smtClean="0">
                            <a:latin typeface="Cambria Math"/>
                          </a:rPr>
                          <m:t>5</m:t>
                        </m:r>
                      </m:den>
                    </m:f>
                  </m:oMath>
                </a14:m>
                <a:r>
                  <a:rPr lang="en-GB" sz="2400" dirty="0" smtClean="0"/>
                  <a:t> </a:t>
                </a:r>
                <a:r>
                  <a:rPr lang="en-GB" sz="2400" dirty="0" err="1" smtClean="0"/>
                  <a:t>cos</a:t>
                </a:r>
                <a:r>
                  <a:rPr lang="en-GB" sz="2400" dirty="0" smtClean="0"/>
                  <a:t> 5u  - </a:t>
                </a:r>
                <a:r>
                  <a:rPr lang="en-GB" sz="2400" dirty="0"/>
                  <a:t> </a:t>
                </a:r>
                <a14:m>
                  <m:oMath xmlns:m="http://schemas.openxmlformats.org/officeDocument/2006/math">
                    <m:f>
                      <m:fPr>
                        <m:ctrlPr>
                          <a:rPr lang="en-GB" sz="2400" i="1">
                            <a:latin typeface="Cambria Math"/>
                          </a:rPr>
                        </m:ctrlPr>
                      </m:fPr>
                      <m:num>
                        <m:r>
                          <a:rPr lang="en-GB" sz="2400" i="1">
                            <a:latin typeface="Cambria Math"/>
                          </a:rPr>
                          <m:t>1</m:t>
                        </m:r>
                      </m:num>
                      <m:den>
                        <m:r>
                          <a:rPr lang="en-GB" sz="2400" b="0" i="1" smtClean="0">
                            <a:latin typeface="Cambria Math"/>
                          </a:rPr>
                          <m:t>7</m:t>
                        </m:r>
                      </m:den>
                    </m:f>
                  </m:oMath>
                </a14:m>
                <a:r>
                  <a:rPr lang="en-GB" sz="2400" dirty="0" smtClean="0"/>
                  <a:t> </a:t>
                </a:r>
                <a:r>
                  <a:rPr lang="en-GB" sz="2400" dirty="0" err="1" smtClean="0"/>
                  <a:t>cos</a:t>
                </a:r>
                <a:r>
                  <a:rPr lang="en-GB" sz="2400" dirty="0" smtClean="0"/>
                  <a:t> 7u </a:t>
                </a:r>
                <a:endParaRPr lang="en-GB"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3848925" y="5949280"/>
                <a:ext cx="4827531" cy="616194"/>
              </a:xfrm>
              <a:prstGeom prst="rect">
                <a:avLst/>
              </a:prstGeom>
              <a:blipFill rotWithShape="1">
                <a:blip r:embed="rId3"/>
                <a:stretch>
                  <a:fillRect l="-1894" r="-1263" b="-9901"/>
                </a:stretch>
              </a:blipFill>
            </p:spPr>
            <p:txBody>
              <a:bodyPr/>
              <a:lstStyle/>
              <a:p>
                <a:r>
                  <a:rPr lang="en-GB">
                    <a:noFill/>
                  </a:rPr>
                  <a:t> </a:t>
                </a:r>
              </a:p>
            </p:txBody>
          </p:sp>
        </mc:Fallback>
      </mc:AlternateContent>
    </p:spTree>
    <p:extLst>
      <p:ext uri="{BB962C8B-B14F-4D97-AF65-F5344CB8AC3E}">
        <p14:creationId xmlns:p14="http://schemas.microsoft.com/office/powerpoint/2010/main" val="3629672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42792" cy="1143000"/>
          </a:xfrm>
        </p:spPr>
        <p:txBody>
          <a:bodyPr/>
          <a:lstStyle/>
          <a:p>
            <a:r>
              <a:rPr lang="en-GB" dirty="0" smtClean="0">
                <a:solidFill>
                  <a:srgbClr val="3366FF"/>
                </a:solidFill>
                <a:latin typeface="Garamond" panose="02020404030301010803" pitchFamily="18" charset="0"/>
              </a:rPr>
              <a:t>Linearity</a:t>
            </a:r>
            <a:endParaRPr lang="en-GB" dirty="0">
              <a:solidFill>
                <a:srgbClr val="3366FF"/>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292080" y="116633"/>
            <a:ext cx="3587225" cy="2673604"/>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07505" y="2996952"/>
            <a:ext cx="6336703" cy="3725872"/>
          </a:xfrm>
        </p:spPr>
      </p:pic>
    </p:spTree>
    <p:extLst>
      <p:ext uri="{BB962C8B-B14F-4D97-AF65-F5344CB8AC3E}">
        <p14:creationId xmlns:p14="http://schemas.microsoft.com/office/powerpoint/2010/main" val="363966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28233" cy="1354162"/>
          </a:xfrm>
        </p:spPr>
        <p:txBody>
          <a:bodyPr>
            <a:normAutofit fontScale="90000"/>
          </a:bodyPr>
          <a:lstStyle/>
          <a:p>
            <a:r>
              <a:rPr lang="en-GB" sz="3200" dirty="0" smtClean="0">
                <a:solidFill>
                  <a:srgbClr val="3366FF"/>
                </a:solidFill>
                <a:latin typeface="Garamond" panose="02020404030301010803" pitchFamily="18" charset="0"/>
              </a:rPr>
              <a:t>One dimensional partial differential equation of heat diffusion</a:t>
            </a:r>
            <a:endParaRPr lang="en-GB" sz="3200" dirty="0">
              <a:solidFill>
                <a:srgbClr val="3366FF"/>
              </a:solidFill>
              <a:latin typeface="Garamond" panose="02020404030301010803" pitchFamily="18" charset="0"/>
            </a:endParaRPr>
          </a:p>
        </p:txBody>
      </p:sp>
      <p:sp>
        <p:nvSpPr>
          <p:cNvPr id="3" name="Content Placeholder 2"/>
          <p:cNvSpPr>
            <a:spLocks noGrp="1"/>
          </p:cNvSpPr>
          <p:nvPr>
            <p:ph sz="half" idx="1"/>
          </p:nvPr>
        </p:nvSpPr>
        <p:spPr/>
        <p:txBody>
          <a:bodyPr/>
          <a:lstStyle/>
          <a:p>
            <a:endParaRPr lang="en-GB" dirty="0"/>
          </a:p>
        </p:txBody>
      </p:sp>
      <p:sp>
        <p:nvSpPr>
          <p:cNvPr id="4" name="Content Placeholder 3"/>
          <p:cNvSpPr>
            <a:spLocks noGrp="1"/>
          </p:cNvSpPr>
          <p:nvPr>
            <p:ph sz="half" idx="2"/>
          </p:nvPr>
        </p:nvSpPr>
        <p:spPr>
          <a:xfrm>
            <a:off x="4648200" y="1600200"/>
            <a:ext cx="4495800" cy="5006444"/>
          </a:xfrm>
        </p:spPr>
        <p:txBody>
          <a:bodyPr/>
          <a:lstStyle/>
          <a:p>
            <a:r>
              <a:rPr lang="en-GB" i="1" dirty="0" smtClean="0">
                <a:latin typeface="Garamond" panose="02020404030301010803" pitchFamily="18" charset="0"/>
              </a:rPr>
              <a:t>Linearity</a:t>
            </a:r>
          </a:p>
          <a:p>
            <a:pPr lvl="0"/>
            <a:r>
              <a:rPr lang="en-GB" dirty="0">
                <a:latin typeface="Garamond" panose="02020404030301010803" pitchFamily="18" charset="0"/>
              </a:rPr>
              <a:t>If </a:t>
            </a:r>
            <a:r>
              <a:rPr lang="en-GB" i="1" dirty="0">
                <a:latin typeface="Garamond" panose="02020404030301010803" pitchFamily="18" charset="0"/>
              </a:rPr>
              <a:t>u</a:t>
            </a:r>
            <a:r>
              <a:rPr lang="en-GB" i="1" baseline="-25000" dirty="0">
                <a:latin typeface="Garamond" panose="02020404030301010803" pitchFamily="18" charset="0"/>
              </a:rPr>
              <a:t>1</a:t>
            </a:r>
            <a:r>
              <a:rPr lang="en-GB" i="1" dirty="0">
                <a:latin typeface="Garamond" panose="02020404030301010803" pitchFamily="18" charset="0"/>
              </a:rPr>
              <a:t> and u</a:t>
            </a:r>
            <a:r>
              <a:rPr lang="en-GB" i="1" baseline="-25000" dirty="0">
                <a:latin typeface="Garamond" panose="02020404030301010803" pitchFamily="18" charset="0"/>
              </a:rPr>
              <a:t>2</a:t>
            </a:r>
            <a:r>
              <a:rPr lang="en-GB" i="1" dirty="0">
                <a:latin typeface="Garamond" panose="02020404030301010803" pitchFamily="18" charset="0"/>
              </a:rPr>
              <a:t> are solutions then so is α u</a:t>
            </a:r>
            <a:r>
              <a:rPr lang="en-GB" i="1" baseline="-25000" dirty="0">
                <a:latin typeface="Garamond" panose="02020404030301010803" pitchFamily="18" charset="0"/>
              </a:rPr>
              <a:t>1</a:t>
            </a:r>
            <a:r>
              <a:rPr lang="en-GB" i="1" dirty="0">
                <a:latin typeface="Garamond" panose="02020404030301010803" pitchFamily="18" charset="0"/>
              </a:rPr>
              <a:t> + β u</a:t>
            </a:r>
            <a:r>
              <a:rPr lang="en-GB" i="1" baseline="-25000" dirty="0">
                <a:latin typeface="Garamond" panose="02020404030301010803" pitchFamily="18" charset="0"/>
              </a:rPr>
              <a:t>2</a:t>
            </a:r>
            <a:r>
              <a:rPr lang="en-GB" i="1" dirty="0">
                <a:latin typeface="Garamond" panose="02020404030301010803" pitchFamily="18" charset="0"/>
              </a:rPr>
              <a:t> for any constants  α and β.</a:t>
            </a:r>
            <a:endParaRPr lang="en-GB" dirty="0">
              <a:latin typeface="Garamond" panose="02020404030301010803" pitchFamily="18" charset="0"/>
            </a:endParaRPr>
          </a:p>
          <a:p>
            <a:r>
              <a:rPr lang="en-GB" i="1" dirty="0" smtClean="0">
                <a:latin typeface="Garamond" panose="02020404030301010803" pitchFamily="18" charset="0"/>
              </a:rPr>
              <a:t>He then represented the temperature distribution as a Fourier series</a:t>
            </a:r>
          </a:p>
          <a:p>
            <a:r>
              <a:rPr lang="en-GB" i="1" dirty="0" smtClean="0">
                <a:latin typeface="Garamond" panose="02020404030301010803" pitchFamily="18" charset="0"/>
              </a:rPr>
              <a:t>The temperature variation at the surface can also be written as a Fourier series.</a:t>
            </a:r>
            <a:endParaRPr lang="en-GB" i="1" dirty="0">
              <a:latin typeface="Garamond" panose="02020404030301010803" pitchFamily="18" charset="0"/>
            </a:endParaRPr>
          </a:p>
          <a:p>
            <a:endParaRPr lang="en-GB" i="1" dirty="0" smtClean="0">
              <a:latin typeface="Garamond" panose="02020404030301010803"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12543"/>
            <a:ext cx="4248472" cy="3620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56085"/>
            <a:ext cx="3233001" cy="1472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7584" y="6237312"/>
            <a:ext cx="2978892" cy="369332"/>
          </a:xfrm>
          <a:prstGeom prst="rect">
            <a:avLst/>
          </a:prstGeom>
          <a:noFill/>
        </p:spPr>
        <p:txBody>
          <a:bodyPr wrap="none" rtlCol="0">
            <a:spAutoFit/>
          </a:bodyPr>
          <a:lstStyle/>
          <a:p>
            <a:r>
              <a:rPr lang="en-GB" dirty="0" smtClean="0"/>
              <a:t>Drawing by Enrico </a:t>
            </a:r>
            <a:r>
              <a:rPr lang="en-GB" dirty="0" err="1" smtClean="0"/>
              <a:t>Bomberieri</a:t>
            </a:r>
            <a:endParaRPr lang="en-GB"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512" y="116632"/>
            <a:ext cx="3233001" cy="1472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259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sz="2400" dirty="0" smtClean="0">
                <a:solidFill>
                  <a:srgbClr val="3366FF"/>
                </a:solidFill>
                <a:latin typeface="Garamond" panose="02020404030301010803" pitchFamily="18" charset="0"/>
              </a:rPr>
              <a:t>William Thomson (1824 – 1907), soon after graduating at Cambridge in 1845. He became Lord Kelvin in 1892.</a:t>
            </a:r>
          </a:p>
        </p:txBody>
      </p:sp>
      <p:sp>
        <p:nvSpPr>
          <p:cNvPr id="10243" name="Rectangle 3"/>
          <p:cNvSpPr>
            <a:spLocks noGrp="1" noChangeArrowheads="1"/>
          </p:cNvSpPr>
          <p:nvPr>
            <p:ph type="body" idx="1"/>
          </p:nvPr>
        </p:nvSpPr>
        <p:spPr>
          <a:xfrm>
            <a:off x="457200" y="1600200"/>
            <a:ext cx="8229600" cy="5257800"/>
          </a:xfrm>
        </p:spPr>
        <p:txBody>
          <a:bodyPr/>
          <a:lstStyle/>
          <a:p>
            <a:pPr eaLnBrk="1" hangingPunct="1"/>
            <a:endParaRPr lang="en-GB" smtClean="0"/>
          </a:p>
        </p:txBody>
      </p:sp>
      <p:pic>
        <p:nvPicPr>
          <p:cNvPr id="10244" name="Picture 4" descr="craik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713" y="1423813"/>
            <a:ext cx="4200525"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3366FF"/>
                </a:solidFill>
                <a:latin typeface="Garamond" panose="02020404030301010803" pitchFamily="18" charset="0"/>
              </a:rPr>
              <a:t>Tide Prediction</a:t>
            </a:r>
            <a:endParaRPr lang="en-GB" dirty="0">
              <a:solidFill>
                <a:srgbClr val="3366FF"/>
              </a:solidFill>
              <a:latin typeface="Garamond" panose="02020404030301010803" pitchFamily="18" charset="0"/>
            </a:endParaRPr>
          </a:p>
        </p:txBody>
      </p:sp>
      <p:sp>
        <p:nvSpPr>
          <p:cNvPr id="3" name="Content Placeholder 2"/>
          <p:cNvSpPr>
            <a:spLocks noGrp="1"/>
          </p:cNvSpPr>
          <p:nvPr>
            <p:ph idx="1"/>
          </p:nvPr>
        </p:nvSpPr>
        <p:spPr/>
        <p:txBody>
          <a:bodyPr>
            <a:normAutofit/>
          </a:bodyPr>
          <a:lstStyle/>
          <a:p>
            <a:r>
              <a:rPr lang="en-GB" sz="4400" dirty="0" smtClean="0">
                <a:latin typeface="Garamond" panose="02020404030301010803" pitchFamily="18" charset="0"/>
              </a:rPr>
              <a:t>Describing the tide</a:t>
            </a:r>
          </a:p>
          <a:p>
            <a:r>
              <a:rPr lang="en-GB" sz="4400" dirty="0" smtClean="0">
                <a:latin typeface="Garamond" panose="02020404030301010803" pitchFamily="18" charset="0"/>
              </a:rPr>
              <a:t>Calculating the tide theoretically</a:t>
            </a:r>
          </a:p>
          <a:p>
            <a:r>
              <a:rPr lang="en-GB" sz="4400" dirty="0" smtClean="0">
                <a:latin typeface="Garamond" panose="02020404030301010803" pitchFamily="18" charset="0"/>
              </a:rPr>
              <a:t>Calculating the tide practically</a:t>
            </a:r>
            <a:endParaRPr lang="en-GB" sz="4400" dirty="0">
              <a:latin typeface="Garamond" panose="02020404030301010803" pitchFamily="18" charset="0"/>
            </a:endParaRPr>
          </a:p>
        </p:txBody>
      </p:sp>
    </p:spTree>
    <p:extLst>
      <p:ext uri="{BB962C8B-B14F-4D97-AF65-F5344CB8AC3E}">
        <p14:creationId xmlns:p14="http://schemas.microsoft.com/office/powerpoint/2010/main" val="504098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3366FF"/>
                </a:solidFill>
                <a:latin typeface="Garamond" panose="02020404030301010803" pitchFamily="18" charset="0"/>
              </a:rPr>
              <a:t>Astronomical frequencies</a:t>
            </a:r>
            <a:endParaRPr lang="en-GB" dirty="0">
              <a:solidFill>
                <a:srgbClr val="3366FF"/>
              </a:solidFill>
              <a:latin typeface="Garamond" panose="02020404030301010803" pitchFamily="18" charset="0"/>
            </a:endParaRPr>
          </a:p>
        </p:txBody>
      </p:sp>
      <p:sp>
        <p:nvSpPr>
          <p:cNvPr id="5" name="Content Placeholder 4"/>
          <p:cNvSpPr>
            <a:spLocks noGrp="1"/>
          </p:cNvSpPr>
          <p:nvPr>
            <p:ph idx="1"/>
          </p:nvPr>
        </p:nvSpPr>
        <p:spPr/>
        <p:txBody>
          <a:bodyPr/>
          <a:lstStyle/>
          <a:p>
            <a:r>
              <a:rPr lang="en-GB" dirty="0" smtClean="0">
                <a:latin typeface="Garamond" panose="02020404030301010803" pitchFamily="18" charset="0"/>
              </a:rPr>
              <a:t>Length of the year</a:t>
            </a:r>
          </a:p>
          <a:p>
            <a:r>
              <a:rPr lang="en-GB" dirty="0" smtClean="0">
                <a:latin typeface="Garamond" panose="02020404030301010803" pitchFamily="18" charset="0"/>
              </a:rPr>
              <a:t>Length of the day</a:t>
            </a:r>
          </a:p>
          <a:p>
            <a:pPr marL="0" indent="0">
              <a:buNone/>
            </a:pP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107734"/>
            <a:ext cx="1800200" cy="276953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3068960"/>
            <a:ext cx="1904212" cy="288032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2992814"/>
            <a:ext cx="1802786" cy="2884458"/>
          </a:xfrm>
          <a:prstGeom prst="rect">
            <a:avLst/>
          </a:prstGeom>
        </p:spPr>
      </p:pic>
      <p:sp>
        <p:nvSpPr>
          <p:cNvPr id="10" name="TextBox 9"/>
          <p:cNvSpPr txBox="1"/>
          <p:nvPr/>
        </p:nvSpPr>
        <p:spPr>
          <a:xfrm>
            <a:off x="251520" y="6237312"/>
            <a:ext cx="1751890" cy="369332"/>
          </a:xfrm>
          <a:prstGeom prst="rect">
            <a:avLst/>
          </a:prstGeom>
          <a:noFill/>
        </p:spPr>
        <p:txBody>
          <a:bodyPr wrap="none" rtlCol="0">
            <a:spAutoFit/>
          </a:bodyPr>
          <a:lstStyle/>
          <a:p>
            <a:r>
              <a:rPr lang="en-GB" dirty="0" smtClean="0">
                <a:latin typeface="Garamond" panose="02020404030301010803" pitchFamily="18" charset="0"/>
              </a:rPr>
              <a:t>The lunar month</a:t>
            </a:r>
            <a:endParaRPr lang="en-GB" dirty="0">
              <a:latin typeface="Garamond" panose="02020404030301010803" pitchFamily="18" charset="0"/>
            </a:endParaRPr>
          </a:p>
        </p:txBody>
      </p:sp>
      <p:sp>
        <p:nvSpPr>
          <p:cNvPr id="11" name="TextBox 10"/>
          <p:cNvSpPr txBox="1"/>
          <p:nvPr/>
        </p:nvSpPr>
        <p:spPr>
          <a:xfrm>
            <a:off x="2724267" y="6021288"/>
            <a:ext cx="2927853" cy="646331"/>
          </a:xfrm>
          <a:prstGeom prst="rect">
            <a:avLst/>
          </a:prstGeom>
          <a:noFill/>
        </p:spPr>
        <p:txBody>
          <a:bodyPr wrap="none" rtlCol="0">
            <a:spAutoFit/>
          </a:bodyPr>
          <a:lstStyle/>
          <a:p>
            <a:pPr algn="ctr"/>
            <a:r>
              <a:rPr lang="en-GB" dirty="0" smtClean="0">
                <a:latin typeface="Garamond" panose="02020404030301010803" pitchFamily="18" charset="0"/>
              </a:rPr>
              <a:t>The rate of precession of the </a:t>
            </a:r>
          </a:p>
          <a:p>
            <a:pPr algn="ctr"/>
            <a:r>
              <a:rPr lang="en-GB" dirty="0" smtClean="0">
                <a:latin typeface="Garamond" panose="02020404030301010803" pitchFamily="18" charset="0"/>
              </a:rPr>
              <a:t>axis of the moon’s orbit</a:t>
            </a:r>
            <a:endParaRPr lang="en-GB" dirty="0">
              <a:latin typeface="Garamond" panose="02020404030301010803" pitchFamily="18" charset="0"/>
            </a:endParaRPr>
          </a:p>
        </p:txBody>
      </p:sp>
      <p:sp>
        <p:nvSpPr>
          <p:cNvPr id="12" name="TextBox 11"/>
          <p:cNvSpPr txBox="1"/>
          <p:nvPr/>
        </p:nvSpPr>
        <p:spPr>
          <a:xfrm>
            <a:off x="6252659" y="6034062"/>
            <a:ext cx="2927853" cy="923330"/>
          </a:xfrm>
          <a:prstGeom prst="rect">
            <a:avLst/>
          </a:prstGeom>
          <a:noFill/>
        </p:spPr>
        <p:txBody>
          <a:bodyPr wrap="none" rtlCol="0">
            <a:spAutoFit/>
          </a:bodyPr>
          <a:lstStyle/>
          <a:p>
            <a:pPr algn="ctr"/>
            <a:r>
              <a:rPr lang="en-GB" dirty="0">
                <a:latin typeface="Garamond" panose="02020404030301010803" pitchFamily="18" charset="0"/>
              </a:rPr>
              <a:t>The rate of precession of </a:t>
            </a:r>
            <a:r>
              <a:rPr lang="en-GB" dirty="0" smtClean="0">
                <a:latin typeface="Garamond" panose="02020404030301010803" pitchFamily="18" charset="0"/>
              </a:rPr>
              <a:t>the </a:t>
            </a:r>
          </a:p>
          <a:p>
            <a:pPr algn="ctr"/>
            <a:r>
              <a:rPr lang="en-GB" dirty="0" smtClean="0">
                <a:latin typeface="Garamond" panose="02020404030301010803" pitchFamily="18" charset="0"/>
              </a:rPr>
              <a:t>plane </a:t>
            </a:r>
            <a:r>
              <a:rPr lang="en-GB" dirty="0">
                <a:latin typeface="Garamond" panose="02020404030301010803" pitchFamily="18" charset="0"/>
              </a:rPr>
              <a:t>of the moon’s orbit</a:t>
            </a:r>
          </a:p>
          <a:p>
            <a:endParaRPr lang="en-GB"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4820" y="1484764"/>
            <a:ext cx="3497580" cy="1440180"/>
          </a:xfrm>
          <a:prstGeom prst="rect">
            <a:avLst/>
          </a:prstGeom>
        </p:spPr>
      </p:pic>
    </p:spTree>
    <p:extLst>
      <p:ext uri="{BB962C8B-B14F-4D97-AF65-F5344CB8AC3E}">
        <p14:creationId xmlns:p14="http://schemas.microsoft.com/office/powerpoint/2010/main" val="3799040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3366FF"/>
                </a:solidFill>
                <a:latin typeface="Garamond" panose="02020404030301010803" pitchFamily="18" charset="0"/>
              </a:rPr>
              <a:t>Sine waves with different frequencies</a:t>
            </a:r>
            <a:endParaRPr lang="en-GB" dirty="0">
              <a:solidFill>
                <a:srgbClr val="3366FF"/>
              </a:solidFill>
              <a:latin typeface="Garamond" panose="02020404030301010803"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223" y="2060848"/>
            <a:ext cx="8448249" cy="2819603"/>
          </a:xfrm>
        </p:spPr>
      </p:pic>
    </p:spTree>
    <p:extLst>
      <p:ext uri="{BB962C8B-B14F-4D97-AF65-F5344CB8AC3E}">
        <p14:creationId xmlns:p14="http://schemas.microsoft.com/office/powerpoint/2010/main" val="1291962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3366FF"/>
                </a:solidFill>
                <a:latin typeface="Garamond" panose="02020404030301010803" pitchFamily="18" charset="0"/>
              </a:rPr>
              <a:t>Height of the tide at a given place is of the form</a:t>
            </a:r>
            <a:endParaRPr lang="en-GB" dirty="0">
              <a:solidFill>
                <a:srgbClr val="3366FF"/>
              </a:solidFill>
              <a:latin typeface="Garamond" panose="02020404030301010803" pitchFamily="18" charset="0"/>
            </a:endParaRPr>
          </a:p>
        </p:txBody>
      </p:sp>
      <p:sp>
        <p:nvSpPr>
          <p:cNvPr id="3" name="Content Placeholder 2"/>
          <p:cNvSpPr>
            <a:spLocks noGrp="1"/>
          </p:cNvSpPr>
          <p:nvPr>
            <p:ph idx="1"/>
          </p:nvPr>
        </p:nvSpPr>
        <p:spPr>
          <a:xfrm>
            <a:off x="179512" y="1600200"/>
            <a:ext cx="8507288" cy="4525963"/>
          </a:xfrm>
        </p:spPr>
        <p:txBody>
          <a:bodyPr>
            <a:normAutofit fontScale="92500" lnSpcReduction="10000"/>
          </a:bodyPr>
          <a:lstStyle/>
          <a:p>
            <a:pPr marL="0" indent="0">
              <a:buNone/>
            </a:pPr>
            <a:endParaRPr lang="en-GB" dirty="0" smtClean="0"/>
          </a:p>
          <a:p>
            <a:pPr marL="0" indent="0">
              <a:buNone/>
            </a:pPr>
            <a:r>
              <a:rPr lang="en-GB" dirty="0" smtClean="0">
                <a:latin typeface="Garamond" panose="02020404030301010803" pitchFamily="18" charset="0"/>
              </a:rPr>
              <a:t>A</a:t>
            </a:r>
            <a:r>
              <a:rPr lang="en-GB" baseline="-25000" dirty="0" smtClean="0">
                <a:latin typeface="Garamond" panose="02020404030301010803" pitchFamily="18" charset="0"/>
              </a:rPr>
              <a:t>0</a:t>
            </a:r>
            <a:r>
              <a:rPr lang="en-GB" dirty="0" smtClean="0">
                <a:latin typeface="Garamond" panose="02020404030301010803" pitchFamily="18" charset="0"/>
              </a:rPr>
              <a:t> </a:t>
            </a:r>
            <a:r>
              <a:rPr lang="en-GB" dirty="0">
                <a:latin typeface="Garamond" panose="02020404030301010803" pitchFamily="18" charset="0"/>
              </a:rPr>
              <a:t>+ A</a:t>
            </a:r>
            <a:r>
              <a:rPr lang="en-GB" baseline="-25000" dirty="0">
                <a:latin typeface="Garamond" panose="02020404030301010803" pitchFamily="18" charset="0"/>
              </a:rPr>
              <a:t>1</a:t>
            </a:r>
            <a:r>
              <a:rPr lang="en-GB" dirty="0">
                <a:latin typeface="Garamond" panose="02020404030301010803" pitchFamily="18" charset="0"/>
              </a:rPr>
              <a:t>cos(v</a:t>
            </a:r>
            <a:r>
              <a:rPr lang="en-GB" baseline="-25000" dirty="0">
                <a:latin typeface="Garamond" panose="02020404030301010803" pitchFamily="18" charset="0"/>
              </a:rPr>
              <a:t>1</a:t>
            </a:r>
            <a:r>
              <a:rPr lang="en-GB" dirty="0">
                <a:latin typeface="Garamond" panose="02020404030301010803" pitchFamily="18" charset="0"/>
              </a:rPr>
              <a:t>t) + B</a:t>
            </a:r>
            <a:r>
              <a:rPr lang="en-GB" baseline="-25000" dirty="0">
                <a:latin typeface="Garamond" panose="02020404030301010803" pitchFamily="18" charset="0"/>
              </a:rPr>
              <a:t>1</a:t>
            </a:r>
            <a:r>
              <a:rPr lang="en-GB" dirty="0">
                <a:latin typeface="Garamond" panose="02020404030301010803" pitchFamily="18" charset="0"/>
              </a:rPr>
              <a:t>sin(v</a:t>
            </a:r>
            <a:r>
              <a:rPr lang="en-GB" baseline="-25000" dirty="0">
                <a:latin typeface="Garamond" panose="02020404030301010803" pitchFamily="18" charset="0"/>
              </a:rPr>
              <a:t>1</a:t>
            </a:r>
            <a:r>
              <a:rPr lang="en-GB" dirty="0">
                <a:latin typeface="Garamond" panose="02020404030301010803" pitchFamily="18" charset="0"/>
              </a:rPr>
              <a:t>t) + A</a:t>
            </a:r>
            <a:r>
              <a:rPr lang="en-GB" baseline="-25000" dirty="0">
                <a:latin typeface="Garamond" panose="02020404030301010803" pitchFamily="18" charset="0"/>
              </a:rPr>
              <a:t>2</a:t>
            </a:r>
            <a:r>
              <a:rPr lang="en-GB" dirty="0">
                <a:latin typeface="Garamond" panose="02020404030301010803" pitchFamily="18" charset="0"/>
              </a:rPr>
              <a:t>cos(v</a:t>
            </a:r>
            <a:r>
              <a:rPr lang="en-GB" baseline="-25000" dirty="0">
                <a:latin typeface="Garamond" panose="02020404030301010803" pitchFamily="18" charset="0"/>
              </a:rPr>
              <a:t>2</a:t>
            </a:r>
            <a:r>
              <a:rPr lang="en-GB" dirty="0">
                <a:latin typeface="Garamond" panose="02020404030301010803" pitchFamily="18" charset="0"/>
              </a:rPr>
              <a:t>t) + </a:t>
            </a:r>
            <a:r>
              <a:rPr lang="en-GB" dirty="0" smtClean="0">
                <a:latin typeface="Garamond" panose="02020404030301010803" pitchFamily="18" charset="0"/>
              </a:rPr>
              <a:t>B</a:t>
            </a:r>
            <a:r>
              <a:rPr lang="en-GB" baseline="-25000" dirty="0" smtClean="0">
                <a:latin typeface="Garamond" panose="02020404030301010803" pitchFamily="18" charset="0"/>
              </a:rPr>
              <a:t>2</a:t>
            </a:r>
            <a:r>
              <a:rPr lang="en-GB" dirty="0" smtClean="0">
                <a:latin typeface="Garamond" panose="02020404030301010803" pitchFamily="18" charset="0"/>
              </a:rPr>
              <a:t>sin(v</a:t>
            </a:r>
            <a:r>
              <a:rPr lang="en-GB" baseline="-25000" dirty="0" smtClean="0">
                <a:latin typeface="Garamond" panose="02020404030301010803" pitchFamily="18" charset="0"/>
              </a:rPr>
              <a:t>2</a:t>
            </a:r>
            <a:r>
              <a:rPr lang="en-GB" dirty="0" smtClean="0">
                <a:latin typeface="Garamond" panose="02020404030301010803" pitchFamily="18" charset="0"/>
              </a:rPr>
              <a:t>t</a:t>
            </a:r>
            <a:r>
              <a:rPr lang="en-GB" dirty="0">
                <a:latin typeface="Garamond" panose="02020404030301010803" pitchFamily="18" charset="0"/>
              </a:rPr>
              <a:t>) + </a:t>
            </a:r>
            <a:r>
              <a:rPr lang="en-GB" dirty="0" smtClean="0">
                <a:latin typeface="Garamond" panose="02020404030301010803" pitchFamily="18" charset="0"/>
              </a:rPr>
              <a:t>... another 120 similar terms</a:t>
            </a:r>
          </a:p>
          <a:p>
            <a:pPr marL="0" indent="0">
              <a:buNone/>
            </a:pPr>
            <a:endParaRPr lang="en-GB" dirty="0" smtClean="0">
              <a:latin typeface="Garamond" panose="02020404030301010803" pitchFamily="18" charset="0"/>
            </a:endParaRPr>
          </a:p>
          <a:p>
            <a:pPr marL="0" indent="0">
              <a:buNone/>
            </a:pPr>
            <a:endParaRPr lang="en-GB" dirty="0">
              <a:latin typeface="Garamond" panose="02020404030301010803" pitchFamily="18" charset="0"/>
            </a:endParaRPr>
          </a:p>
          <a:p>
            <a:pPr marL="0" indent="0">
              <a:buNone/>
            </a:pPr>
            <a:r>
              <a:rPr lang="en-GB" dirty="0" smtClean="0">
                <a:latin typeface="Garamond" panose="02020404030301010803" pitchFamily="18" charset="0"/>
              </a:rPr>
              <a:t>The Frequencies </a:t>
            </a:r>
            <a:r>
              <a:rPr lang="en-GB" dirty="0" smtClean="0">
                <a:latin typeface="Garamond" panose="02020404030301010803" pitchFamily="18" charset="0"/>
              </a:rPr>
              <a:t>v</a:t>
            </a:r>
            <a:r>
              <a:rPr lang="en-GB" baseline="-25000" dirty="0" smtClean="0">
                <a:latin typeface="Garamond" panose="02020404030301010803" pitchFamily="18" charset="0"/>
              </a:rPr>
              <a:t>1’ </a:t>
            </a:r>
            <a:r>
              <a:rPr lang="en-GB" dirty="0" smtClean="0">
                <a:latin typeface="Garamond" panose="02020404030301010803" pitchFamily="18" charset="0"/>
              </a:rPr>
              <a:t>v</a:t>
            </a:r>
            <a:r>
              <a:rPr lang="en-GB" baseline="-25000" dirty="0" smtClean="0">
                <a:latin typeface="Garamond" panose="02020404030301010803" pitchFamily="18" charset="0"/>
              </a:rPr>
              <a:t>2</a:t>
            </a:r>
            <a:r>
              <a:rPr lang="en-GB" dirty="0" smtClean="0">
                <a:latin typeface="Garamond" panose="02020404030301010803" pitchFamily="18" charset="0"/>
              </a:rPr>
              <a:t> </a:t>
            </a:r>
            <a:r>
              <a:rPr lang="en-GB" baseline="-25000" dirty="0" smtClean="0">
                <a:latin typeface="Garamond" panose="02020404030301010803" pitchFamily="18" charset="0"/>
              </a:rPr>
              <a:t> </a:t>
            </a:r>
            <a:r>
              <a:rPr lang="en-GB" dirty="0" smtClean="0">
                <a:latin typeface="Garamond" panose="02020404030301010803" pitchFamily="18" charset="0"/>
              </a:rPr>
              <a:t>etc. are all </a:t>
            </a:r>
            <a:r>
              <a:rPr lang="en-GB" b="1" dirty="0" smtClean="0">
                <a:latin typeface="Garamond" panose="02020404030301010803" pitchFamily="18" charset="0"/>
              </a:rPr>
              <a:t>known</a:t>
            </a:r>
            <a:r>
              <a:rPr lang="en-GB" dirty="0" smtClean="0">
                <a:latin typeface="Garamond" panose="02020404030301010803" pitchFamily="18" charset="0"/>
              </a:rPr>
              <a:t> – they are combinations of the astronomical frequencies.</a:t>
            </a:r>
          </a:p>
          <a:p>
            <a:pPr marL="0" indent="0">
              <a:buNone/>
            </a:pPr>
            <a:r>
              <a:rPr lang="en-GB" dirty="0" smtClean="0">
                <a:latin typeface="Garamond" panose="02020404030301010803" pitchFamily="18" charset="0"/>
              </a:rPr>
              <a:t>We do </a:t>
            </a:r>
            <a:r>
              <a:rPr lang="en-GB" b="1" dirty="0" smtClean="0">
                <a:latin typeface="Garamond" panose="02020404030301010803" pitchFamily="18" charset="0"/>
              </a:rPr>
              <a:t>not</a:t>
            </a:r>
            <a:r>
              <a:rPr lang="en-GB" dirty="0" smtClean="0">
                <a:latin typeface="Garamond" panose="02020404030301010803" pitchFamily="18" charset="0"/>
              </a:rPr>
              <a:t> know the coefficients </a:t>
            </a:r>
            <a:r>
              <a:rPr lang="en-GB" dirty="0" smtClean="0">
                <a:latin typeface="Garamond" panose="02020404030301010803" pitchFamily="18" charset="0"/>
              </a:rPr>
              <a:t>A</a:t>
            </a:r>
            <a:r>
              <a:rPr lang="en-GB" baseline="-25000" dirty="0" smtClean="0">
                <a:latin typeface="Garamond" panose="02020404030301010803" pitchFamily="18" charset="0"/>
              </a:rPr>
              <a:t>0</a:t>
            </a:r>
            <a:r>
              <a:rPr lang="en-GB" dirty="0" smtClean="0">
                <a:latin typeface="Garamond" panose="02020404030301010803" pitchFamily="18" charset="0"/>
              </a:rPr>
              <a:t>, A</a:t>
            </a:r>
            <a:r>
              <a:rPr lang="en-GB" baseline="-25000" dirty="0" smtClean="0">
                <a:latin typeface="Garamond" panose="02020404030301010803" pitchFamily="18" charset="0"/>
              </a:rPr>
              <a:t>1</a:t>
            </a:r>
            <a:r>
              <a:rPr lang="en-GB" dirty="0" smtClean="0">
                <a:latin typeface="Garamond" panose="02020404030301010803" pitchFamily="18" charset="0"/>
              </a:rPr>
              <a:t>, A</a:t>
            </a:r>
            <a:r>
              <a:rPr lang="en-GB" baseline="-25000" dirty="0" smtClean="0">
                <a:latin typeface="Garamond" panose="02020404030301010803" pitchFamily="18" charset="0"/>
              </a:rPr>
              <a:t>2</a:t>
            </a:r>
            <a:r>
              <a:rPr lang="en-GB" dirty="0" smtClean="0">
                <a:latin typeface="Garamond" panose="02020404030301010803" pitchFamily="18" charset="0"/>
              </a:rPr>
              <a:t>, B</a:t>
            </a:r>
            <a:r>
              <a:rPr lang="en-GB" baseline="-25000" dirty="0" smtClean="0">
                <a:latin typeface="Garamond" panose="02020404030301010803" pitchFamily="18" charset="0"/>
              </a:rPr>
              <a:t>1</a:t>
            </a:r>
            <a:r>
              <a:rPr lang="en-GB" dirty="0" smtClean="0">
                <a:latin typeface="Garamond" panose="02020404030301010803" pitchFamily="18" charset="0"/>
              </a:rPr>
              <a:t>, </a:t>
            </a:r>
            <a:r>
              <a:rPr lang="en-GB" dirty="0" smtClean="0">
                <a:latin typeface="Garamond" panose="02020404030301010803" pitchFamily="18" charset="0"/>
              </a:rPr>
              <a:t>B</a:t>
            </a:r>
            <a:r>
              <a:rPr lang="en-GB" baseline="-25000" dirty="0" smtClean="0">
                <a:latin typeface="Garamond" panose="02020404030301010803" pitchFamily="18" charset="0"/>
              </a:rPr>
              <a:t>2 </a:t>
            </a:r>
            <a:r>
              <a:rPr lang="en-GB" dirty="0" smtClean="0">
                <a:latin typeface="Garamond" panose="02020404030301010803" pitchFamily="18" charset="0"/>
              </a:rPr>
              <a:t> </a:t>
            </a:r>
            <a:r>
              <a:rPr lang="en-GB" dirty="0" smtClean="0">
                <a:latin typeface="Garamond" panose="02020404030301010803" pitchFamily="18" charset="0"/>
              </a:rPr>
              <a:t>,… </a:t>
            </a:r>
            <a:r>
              <a:rPr lang="en-GB" dirty="0" smtClean="0">
                <a:latin typeface="Garamond" panose="02020404030301010803" pitchFamily="18" charset="0"/>
              </a:rPr>
              <a:t>these numbers depend on the place. </a:t>
            </a:r>
            <a:endParaRPr lang="en-GB" dirty="0">
              <a:latin typeface="Garamond" panose="02020404030301010803" pitchFamily="18" charset="0"/>
            </a:endParaRPr>
          </a:p>
        </p:txBody>
      </p:sp>
    </p:spTree>
    <p:extLst>
      <p:ext uri="{BB962C8B-B14F-4D97-AF65-F5344CB8AC3E}">
        <p14:creationId xmlns:p14="http://schemas.microsoft.com/office/powerpoint/2010/main" val="1400063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435280" cy="1498178"/>
          </a:xfrm>
        </p:spPr>
        <p:txBody>
          <a:bodyPr>
            <a:noAutofit/>
          </a:bodyPr>
          <a:lstStyle/>
          <a:p>
            <a:r>
              <a:rPr lang="en-US" sz="3600" dirty="0">
                <a:solidFill>
                  <a:srgbClr val="3366FF"/>
                </a:solidFill>
                <a:latin typeface="Garamond" panose="02020404030301010803" pitchFamily="18" charset="0"/>
              </a:rPr>
              <a:t>Weekly record of the tide in the River Clyde, at the entrance to the Queen’s Dock, Glasgow</a:t>
            </a:r>
            <a:endParaRPr lang="en-GB" sz="3600" dirty="0">
              <a:solidFill>
                <a:srgbClr val="3366FF"/>
              </a:solidFill>
              <a:latin typeface="Garamond" panose="02020404030301010803" pitchFamily="18" charset="0"/>
            </a:endParaRPr>
          </a:p>
        </p:txBody>
      </p:sp>
      <p:sp>
        <p:nvSpPr>
          <p:cNvPr id="15363" name="Rectangle 3"/>
          <p:cNvSpPr>
            <a:spLocks noGrp="1" noChangeArrowheads="1"/>
          </p:cNvSpPr>
          <p:nvPr>
            <p:ph type="body" idx="1"/>
          </p:nvPr>
        </p:nvSpPr>
        <p:spPr>
          <a:xfrm>
            <a:off x="385192" y="2071688"/>
            <a:ext cx="8507288" cy="4525962"/>
          </a:xfrm>
        </p:spPr>
        <p:txBody>
          <a:bodyPr>
            <a:normAutofit/>
          </a:bodyPr>
          <a:lstStyle/>
          <a:p>
            <a:pPr>
              <a:buNone/>
            </a:pPr>
            <a:endParaRPr lang="en-GB" dirty="0" smtClean="0"/>
          </a:p>
          <a:p>
            <a:pPr>
              <a:buNone/>
            </a:pPr>
            <a:endParaRPr lang="en-GB" dirty="0"/>
          </a:p>
          <a:p>
            <a:pPr>
              <a:buNone/>
            </a:pPr>
            <a:endParaRPr lang="en-GB" dirty="0" smtClean="0"/>
          </a:p>
          <a:p>
            <a:pPr>
              <a:buNone/>
            </a:pPr>
            <a:endParaRPr lang="en-GB" dirty="0"/>
          </a:p>
          <a:p>
            <a:pPr>
              <a:buNone/>
            </a:pPr>
            <a:endParaRPr lang="en-GB" dirty="0" smtClean="0"/>
          </a:p>
          <a:p>
            <a:pPr>
              <a:buNone/>
            </a:pPr>
            <a:r>
              <a:rPr lang="en-GB" sz="3300" dirty="0" smtClean="0">
                <a:latin typeface="Garamond" panose="02020404030301010803" pitchFamily="18" charset="0"/>
              </a:rPr>
              <a:t>How </a:t>
            </a:r>
            <a:r>
              <a:rPr lang="en-GB" sz="3300" dirty="0">
                <a:latin typeface="Garamond" panose="02020404030301010803" pitchFamily="18" charset="0"/>
              </a:rPr>
              <a:t>to find the coefficients </a:t>
            </a:r>
            <a:r>
              <a:rPr lang="en-GB" sz="3300" dirty="0" smtClean="0">
                <a:latin typeface="Garamond" panose="02020404030301010803" pitchFamily="18" charset="0"/>
              </a:rPr>
              <a:t>A</a:t>
            </a:r>
            <a:r>
              <a:rPr lang="en-GB" sz="3300" baseline="-25000" dirty="0" smtClean="0">
                <a:latin typeface="Garamond" panose="02020404030301010803" pitchFamily="18" charset="0"/>
              </a:rPr>
              <a:t>0</a:t>
            </a:r>
            <a:r>
              <a:rPr lang="en-GB" sz="3300" dirty="0" smtClean="0">
                <a:latin typeface="Garamond" panose="02020404030301010803" pitchFamily="18" charset="0"/>
              </a:rPr>
              <a:t>, A</a:t>
            </a:r>
            <a:r>
              <a:rPr lang="en-GB" sz="3300" baseline="-25000" dirty="0" smtClean="0">
                <a:latin typeface="Garamond" panose="02020404030301010803" pitchFamily="18" charset="0"/>
              </a:rPr>
              <a:t>1</a:t>
            </a:r>
            <a:r>
              <a:rPr lang="en-GB" sz="3300" dirty="0" smtClean="0">
                <a:latin typeface="Garamond" panose="02020404030301010803" pitchFamily="18" charset="0"/>
              </a:rPr>
              <a:t>, A</a:t>
            </a:r>
            <a:r>
              <a:rPr lang="en-GB" sz="3300" baseline="-25000" dirty="0" smtClean="0">
                <a:latin typeface="Garamond" panose="02020404030301010803" pitchFamily="18" charset="0"/>
              </a:rPr>
              <a:t>2</a:t>
            </a:r>
            <a:r>
              <a:rPr lang="en-GB" sz="3300" dirty="0" smtClean="0">
                <a:latin typeface="Garamond" panose="02020404030301010803" pitchFamily="18" charset="0"/>
              </a:rPr>
              <a:t>, </a:t>
            </a:r>
            <a:r>
              <a:rPr lang="en-GB" sz="3300" dirty="0" smtClean="0">
                <a:latin typeface="Garamond" panose="02020404030301010803" pitchFamily="18" charset="0"/>
              </a:rPr>
              <a:t>B</a:t>
            </a:r>
            <a:r>
              <a:rPr lang="en-GB" sz="3300" baseline="-25000" dirty="0" smtClean="0">
                <a:latin typeface="Garamond" panose="02020404030301010803" pitchFamily="18" charset="0"/>
              </a:rPr>
              <a:t>1</a:t>
            </a:r>
            <a:r>
              <a:rPr lang="en-GB" sz="3300" dirty="0" smtClean="0">
                <a:latin typeface="Garamond" panose="02020404030301010803" pitchFamily="18" charset="0"/>
              </a:rPr>
              <a:t>, B</a:t>
            </a:r>
            <a:r>
              <a:rPr lang="en-GB" sz="3300" baseline="-25000" dirty="0" smtClean="0">
                <a:latin typeface="Garamond" panose="02020404030301010803" pitchFamily="18" charset="0"/>
              </a:rPr>
              <a:t>2 </a:t>
            </a:r>
            <a:r>
              <a:rPr lang="en-GB" sz="3300" dirty="0" smtClean="0">
                <a:latin typeface="Garamond" panose="02020404030301010803" pitchFamily="18" charset="0"/>
              </a:rPr>
              <a:t>,…?</a:t>
            </a:r>
            <a:endParaRPr lang="en-US" sz="3300" dirty="0">
              <a:latin typeface="Garamond" panose="02020404030301010803" pitchFamily="18" charset="0"/>
            </a:endParaRPr>
          </a:p>
        </p:txBody>
      </p:sp>
      <p:pic>
        <p:nvPicPr>
          <p:cNvPr id="15364" name="Picture 4" descr="1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060848"/>
            <a:ext cx="6938962"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44624"/>
            <a:ext cx="3888432" cy="1143000"/>
          </a:xfrm>
        </p:spPr>
        <p:txBody>
          <a:bodyPr>
            <a:normAutofit fontScale="90000"/>
          </a:bodyPr>
          <a:lstStyle/>
          <a:p>
            <a:r>
              <a:rPr lang="en-GB" dirty="0">
                <a:solidFill>
                  <a:srgbClr val="3366FF"/>
                </a:solidFill>
                <a:latin typeface="Garamond" panose="02020404030301010803" pitchFamily="18" charset="0"/>
              </a:rPr>
              <a:t>Joseph Fourier </a:t>
            </a:r>
            <a:r>
              <a:rPr lang="en-GB" dirty="0" smtClean="0">
                <a:solidFill>
                  <a:srgbClr val="3366FF"/>
                </a:solidFill>
                <a:latin typeface="Garamond" panose="02020404030301010803" pitchFamily="18" charset="0"/>
              </a:rPr>
              <a:t>1768–1830</a:t>
            </a:r>
            <a:endParaRPr lang="en-GB" dirty="0">
              <a:solidFill>
                <a:srgbClr val="3366FF"/>
              </a:solidFill>
              <a:latin typeface="Garamond" panose="02020404030301010803"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7" y="3573016"/>
            <a:ext cx="2024917" cy="241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7904" y="116632"/>
            <a:ext cx="3439551" cy="3839606"/>
          </a:xfr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448833"/>
            <a:ext cx="3111850" cy="43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4077072"/>
            <a:ext cx="2086026" cy="2681253"/>
          </a:xfrm>
          <a:prstGeom prst="rect">
            <a:avLst/>
          </a:prstGeom>
        </p:spPr>
      </p:pic>
      <p:sp>
        <p:nvSpPr>
          <p:cNvPr id="10" name="TextBox 9"/>
          <p:cNvSpPr txBox="1"/>
          <p:nvPr/>
        </p:nvSpPr>
        <p:spPr>
          <a:xfrm>
            <a:off x="539552" y="5805264"/>
            <a:ext cx="2808312" cy="923330"/>
          </a:xfrm>
          <a:prstGeom prst="rect">
            <a:avLst/>
          </a:prstGeom>
          <a:noFill/>
        </p:spPr>
        <p:txBody>
          <a:bodyPr wrap="square" rtlCol="0">
            <a:spAutoFit/>
          </a:bodyPr>
          <a:lstStyle/>
          <a:p>
            <a:pPr algn="ctr"/>
            <a:r>
              <a:rPr lang="en-GB" dirty="0" smtClean="0">
                <a:latin typeface="Garamond" panose="02020404030301010803" pitchFamily="18" charset="0"/>
              </a:rPr>
              <a:t>Above: sketch of Fourier as a young man by his friend Claude </a:t>
            </a:r>
            <a:r>
              <a:rPr lang="en-GB" dirty="0" err="1" smtClean="0">
                <a:latin typeface="Garamond" panose="02020404030301010803" pitchFamily="18" charset="0"/>
              </a:rPr>
              <a:t>Gautherot</a:t>
            </a:r>
            <a:r>
              <a:rPr lang="en-GB" dirty="0" smtClean="0">
                <a:latin typeface="Garamond" panose="02020404030301010803" pitchFamily="18" charset="0"/>
              </a:rPr>
              <a:t> </a:t>
            </a:r>
            <a:endParaRPr lang="en-GB" dirty="0">
              <a:latin typeface="Garamond" panose="02020404030301010803" pitchFamily="18" charset="0"/>
            </a:endParaRPr>
          </a:p>
        </p:txBody>
      </p:sp>
      <p:sp>
        <p:nvSpPr>
          <p:cNvPr id="11" name="TextBox 10"/>
          <p:cNvSpPr txBox="1"/>
          <p:nvPr/>
        </p:nvSpPr>
        <p:spPr>
          <a:xfrm>
            <a:off x="7092281" y="1052736"/>
            <a:ext cx="2088231" cy="1754326"/>
          </a:xfrm>
          <a:prstGeom prst="rect">
            <a:avLst/>
          </a:prstGeom>
          <a:noFill/>
        </p:spPr>
        <p:txBody>
          <a:bodyPr wrap="square" rtlCol="0">
            <a:spAutoFit/>
          </a:bodyPr>
          <a:lstStyle/>
          <a:p>
            <a:pPr algn="ctr"/>
            <a:r>
              <a:rPr lang="en-GB" dirty="0" smtClean="0">
                <a:latin typeface="Garamond" panose="02020404030301010803" pitchFamily="18" charset="0"/>
              </a:rPr>
              <a:t> Left: a portrait by an unknown artist, possibly his friend Claude </a:t>
            </a:r>
            <a:r>
              <a:rPr lang="en-GB" dirty="0" err="1" smtClean="0">
                <a:latin typeface="Garamond" panose="02020404030301010803" pitchFamily="18" charset="0"/>
              </a:rPr>
              <a:t>Gautherot</a:t>
            </a:r>
            <a:r>
              <a:rPr lang="en-GB" dirty="0" smtClean="0">
                <a:latin typeface="Garamond" panose="02020404030301010803" pitchFamily="18" charset="0"/>
              </a:rPr>
              <a:t>, of Fourier in a Prefect’s uniform</a:t>
            </a:r>
            <a:endParaRPr lang="en-GB" dirty="0">
              <a:latin typeface="Garamond" panose="02020404030301010803" pitchFamily="18" charset="0"/>
            </a:endParaRPr>
          </a:p>
        </p:txBody>
      </p:sp>
      <p:sp>
        <p:nvSpPr>
          <p:cNvPr id="12" name="TextBox 11"/>
          <p:cNvSpPr txBox="1"/>
          <p:nvPr/>
        </p:nvSpPr>
        <p:spPr>
          <a:xfrm>
            <a:off x="6372200" y="5877272"/>
            <a:ext cx="2771800" cy="923330"/>
          </a:xfrm>
          <a:prstGeom prst="rect">
            <a:avLst/>
          </a:prstGeom>
          <a:noFill/>
        </p:spPr>
        <p:txBody>
          <a:bodyPr wrap="square" rtlCol="0">
            <a:spAutoFit/>
          </a:bodyPr>
          <a:lstStyle/>
          <a:p>
            <a:pPr algn="ctr"/>
            <a:r>
              <a:rPr lang="en-GB" dirty="0" smtClean="0">
                <a:latin typeface="Garamond" panose="02020404030301010803" pitchFamily="18" charset="0"/>
              </a:rPr>
              <a:t>Two portraits of Fourier by J. </a:t>
            </a:r>
            <a:r>
              <a:rPr lang="en-GB" dirty="0" err="1" smtClean="0">
                <a:latin typeface="Garamond" panose="02020404030301010803" pitchFamily="18" charset="0"/>
              </a:rPr>
              <a:t>Boilly</a:t>
            </a:r>
            <a:r>
              <a:rPr lang="en-GB" dirty="0" smtClean="0">
                <a:latin typeface="Garamond" panose="02020404030301010803" pitchFamily="18" charset="0"/>
              </a:rPr>
              <a:t>, left 1823</a:t>
            </a:r>
            <a:r>
              <a:rPr lang="en-GB" smtClean="0">
                <a:latin typeface="Garamond" panose="02020404030301010803" pitchFamily="18" charset="0"/>
              </a:rPr>
              <a:t>, above </a:t>
            </a:r>
            <a:r>
              <a:rPr lang="en-GB" dirty="0" smtClean="0">
                <a:latin typeface="Garamond" panose="02020404030301010803" pitchFamily="18" charset="0"/>
              </a:rPr>
              <a:t>from his Collected works</a:t>
            </a:r>
            <a:endParaRPr lang="en-GB" dirty="0">
              <a:latin typeface="Garamond" panose="02020404030301010803" pitchFamily="18" charset="0"/>
            </a:endParaRPr>
          </a:p>
        </p:txBody>
      </p:sp>
    </p:spTree>
    <p:extLst>
      <p:ext uri="{BB962C8B-B14F-4D97-AF65-F5344CB8AC3E}">
        <p14:creationId xmlns:p14="http://schemas.microsoft.com/office/powerpoint/2010/main" val="20295781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4000" dirty="0" smtClean="0">
                <a:solidFill>
                  <a:srgbClr val="3366FF"/>
                </a:solidFill>
                <a:latin typeface="Garamond" panose="02020404030301010803" pitchFamily="18" charset="0"/>
              </a:rPr>
              <a:t>The French Connection - Fourier Analysis</a:t>
            </a:r>
            <a:endParaRPr lang="en-GB" sz="4000" dirty="0">
              <a:solidFill>
                <a:srgbClr val="3366FF"/>
              </a:solidFill>
              <a:latin typeface="Garamond" panose="02020404030301010803"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65088" y="2636912"/>
            <a:ext cx="2595344" cy="3175881"/>
          </a:xfrm>
        </p:spPr>
      </p:pic>
      <p:sp>
        <p:nvSpPr>
          <p:cNvPr id="5" name="TextBox 4"/>
          <p:cNvSpPr txBox="1"/>
          <p:nvPr/>
        </p:nvSpPr>
        <p:spPr>
          <a:xfrm>
            <a:off x="5796136" y="5805264"/>
            <a:ext cx="2722284" cy="369332"/>
          </a:xfrm>
          <a:prstGeom prst="rect">
            <a:avLst/>
          </a:prstGeom>
          <a:noFill/>
        </p:spPr>
        <p:txBody>
          <a:bodyPr wrap="none" rtlCol="0">
            <a:spAutoFit/>
          </a:bodyPr>
          <a:lstStyle/>
          <a:p>
            <a:r>
              <a:rPr lang="en-GB" dirty="0" smtClean="0"/>
              <a:t>Joseph Fourier 1768 - 1830</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556792"/>
            <a:ext cx="3726180" cy="883920"/>
          </a:xfrm>
          <a:prstGeom prst="rect">
            <a:avLst/>
          </a:prstGeom>
        </p:spPr>
      </p:pic>
      <p:sp>
        <p:nvSpPr>
          <p:cNvPr id="8" name="TextBox 7"/>
          <p:cNvSpPr txBox="1"/>
          <p:nvPr/>
        </p:nvSpPr>
        <p:spPr>
          <a:xfrm>
            <a:off x="5290593" y="1700808"/>
            <a:ext cx="3478837" cy="584775"/>
          </a:xfrm>
          <a:prstGeom prst="rect">
            <a:avLst/>
          </a:prstGeom>
          <a:noFill/>
        </p:spPr>
        <p:txBody>
          <a:bodyPr wrap="none" rtlCol="0">
            <a:spAutoFit/>
          </a:bodyPr>
          <a:lstStyle/>
          <a:p>
            <a:r>
              <a:rPr lang="en-GB" sz="3200" dirty="0" err="1" smtClean="0"/>
              <a:t>Asin</a:t>
            </a:r>
            <a:r>
              <a:rPr lang="en-GB" sz="3200" dirty="0" smtClean="0"/>
              <a:t>(t</a:t>
            </a:r>
            <a:r>
              <a:rPr lang="en-GB" sz="3200" dirty="0"/>
              <a:t>) </a:t>
            </a:r>
            <a:r>
              <a:rPr lang="en-GB" sz="3200" dirty="0" smtClean="0"/>
              <a:t>+  </a:t>
            </a:r>
            <a:r>
              <a:rPr lang="en-GB" sz="3200" dirty="0" err="1" smtClean="0"/>
              <a:t>Bsin</a:t>
            </a:r>
            <a:r>
              <a:rPr lang="en-GB" sz="3200" dirty="0" smtClean="0"/>
              <a:t>(2</a:t>
            </a:r>
            <a:r>
              <a:rPr lang="en-GB" sz="3200" baseline="30000" dirty="0" smtClean="0"/>
              <a:t>1/2</a:t>
            </a:r>
            <a:r>
              <a:rPr lang="en-GB" sz="3200" dirty="0" smtClean="0"/>
              <a:t>t</a:t>
            </a:r>
            <a:r>
              <a:rPr lang="en-GB" dirty="0"/>
              <a:t>)</a:t>
            </a:r>
          </a:p>
        </p:txBody>
      </p:sp>
      <p:sp>
        <p:nvSpPr>
          <p:cNvPr id="9" name="TextBox 8"/>
          <p:cNvSpPr txBox="1"/>
          <p:nvPr/>
        </p:nvSpPr>
        <p:spPr>
          <a:xfrm>
            <a:off x="179512" y="3356992"/>
            <a:ext cx="5112568" cy="2246769"/>
          </a:xfrm>
          <a:prstGeom prst="rect">
            <a:avLst/>
          </a:prstGeom>
          <a:noFill/>
        </p:spPr>
        <p:txBody>
          <a:bodyPr wrap="square" rtlCol="0">
            <a:spAutoFit/>
          </a:bodyPr>
          <a:lstStyle/>
          <a:p>
            <a:r>
              <a:rPr lang="en-GB" sz="2800" dirty="0" smtClean="0">
                <a:latin typeface="Garamond" panose="02020404030301010803" pitchFamily="18" charset="0"/>
              </a:rPr>
              <a:t>We </a:t>
            </a:r>
            <a:r>
              <a:rPr lang="en-GB" sz="2800" dirty="0">
                <a:latin typeface="Garamond" panose="02020404030301010803" pitchFamily="18" charset="0"/>
              </a:rPr>
              <a:t>know </a:t>
            </a:r>
            <a:r>
              <a:rPr lang="en-GB" sz="2800" dirty="0" smtClean="0">
                <a:latin typeface="Garamond" panose="02020404030301010803" pitchFamily="18" charset="0"/>
              </a:rPr>
              <a:t>that </a:t>
            </a:r>
            <a:r>
              <a:rPr lang="en-GB" sz="2800" dirty="0" smtClean="0">
                <a:latin typeface="Garamond" panose="02020404030301010803" pitchFamily="18" charset="0"/>
              </a:rPr>
              <a:t>this </a:t>
            </a:r>
            <a:r>
              <a:rPr lang="en-GB" sz="2800" dirty="0" smtClean="0">
                <a:latin typeface="Garamond" panose="02020404030301010803" pitchFamily="18" charset="0"/>
              </a:rPr>
              <a:t>curve </a:t>
            </a:r>
            <a:r>
              <a:rPr lang="en-GB" sz="2800" dirty="0" smtClean="0">
                <a:latin typeface="Garamond" panose="02020404030301010803" pitchFamily="18" charset="0"/>
              </a:rPr>
              <a:t>is made up </a:t>
            </a:r>
            <a:r>
              <a:rPr lang="en-GB" sz="2800" dirty="0" smtClean="0">
                <a:latin typeface="Garamond" panose="02020404030301010803" pitchFamily="18" charset="0"/>
              </a:rPr>
              <a:t>of sin </a:t>
            </a:r>
            <a:r>
              <a:rPr lang="en-GB" sz="2800" dirty="0" smtClean="0">
                <a:latin typeface="Garamond" panose="02020404030301010803" pitchFamily="18" charset="0"/>
              </a:rPr>
              <a:t>t and sin(2</a:t>
            </a:r>
            <a:r>
              <a:rPr lang="en-GB" sz="2800" baseline="30000" dirty="0" smtClean="0">
                <a:latin typeface="Garamond" panose="02020404030301010803" pitchFamily="18" charset="0"/>
              </a:rPr>
              <a:t>1/2</a:t>
            </a:r>
            <a:r>
              <a:rPr lang="en-GB" sz="2800" dirty="0" smtClean="0">
                <a:latin typeface="Garamond" panose="02020404030301010803" pitchFamily="18" charset="0"/>
              </a:rPr>
              <a:t>t). We do not know how much there is of each of </a:t>
            </a:r>
            <a:r>
              <a:rPr lang="en-GB" sz="2800" dirty="0" smtClean="0">
                <a:latin typeface="Garamond" panose="02020404030301010803" pitchFamily="18" charset="0"/>
              </a:rPr>
              <a:t>them i.e.</a:t>
            </a:r>
            <a:r>
              <a:rPr lang="en-GB" sz="2800" dirty="0">
                <a:latin typeface="Garamond" panose="02020404030301010803" pitchFamily="18" charset="0"/>
              </a:rPr>
              <a:t> </a:t>
            </a:r>
            <a:r>
              <a:rPr lang="en-GB" sz="2800" dirty="0" smtClean="0">
                <a:latin typeface="Garamond" panose="02020404030301010803" pitchFamily="18" charset="0"/>
              </a:rPr>
              <a:t>we  </a:t>
            </a:r>
            <a:r>
              <a:rPr lang="en-GB" sz="2800" dirty="0" smtClean="0">
                <a:latin typeface="Garamond" panose="02020404030301010803" pitchFamily="18" charset="0"/>
              </a:rPr>
              <a:t>do not know the coefficients A and </a:t>
            </a:r>
            <a:r>
              <a:rPr lang="en-GB" sz="2800" dirty="0" smtClean="0">
                <a:latin typeface="Garamond" panose="02020404030301010803" pitchFamily="18" charset="0"/>
              </a:rPr>
              <a:t>B.</a:t>
            </a:r>
            <a:endParaRPr lang="en-GB" sz="2800" dirty="0">
              <a:latin typeface="Garamond" panose="02020404030301010803" pitchFamily="18" charset="0"/>
            </a:endParaRPr>
          </a:p>
        </p:txBody>
      </p:sp>
    </p:spTree>
    <p:extLst>
      <p:ext uri="{BB962C8B-B14F-4D97-AF65-F5344CB8AC3E}">
        <p14:creationId xmlns:p14="http://schemas.microsoft.com/office/powerpoint/2010/main" val="1647346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16" y="274638"/>
            <a:ext cx="8892480" cy="1143000"/>
          </a:xfrm>
        </p:spPr>
        <p:txBody>
          <a:bodyPr>
            <a:noAutofit/>
          </a:bodyPr>
          <a:lstStyle/>
          <a:p>
            <a:r>
              <a:rPr lang="en-GB" sz="4000" dirty="0" smtClean="0">
                <a:solidFill>
                  <a:srgbClr val="3366FF"/>
                </a:solidFill>
                <a:latin typeface="Garamond" panose="02020404030301010803" pitchFamily="18" charset="0"/>
              </a:rPr>
              <a:t>The French Connection - Fourier Analysis</a:t>
            </a:r>
            <a:endParaRPr lang="en-GB" sz="4000" dirty="0">
              <a:solidFill>
                <a:srgbClr val="3366FF"/>
              </a:solidFill>
              <a:latin typeface="Garamond" panose="02020404030301010803"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84568" y="2012449"/>
            <a:ext cx="2595344" cy="3175881"/>
          </a:xfrm>
        </p:spPr>
      </p:pic>
      <p:sp>
        <p:nvSpPr>
          <p:cNvPr id="5" name="TextBox 4"/>
          <p:cNvSpPr txBox="1"/>
          <p:nvPr/>
        </p:nvSpPr>
        <p:spPr>
          <a:xfrm>
            <a:off x="9410556" y="5805264"/>
            <a:ext cx="2722284" cy="369332"/>
          </a:xfrm>
          <a:prstGeom prst="rect">
            <a:avLst/>
          </a:prstGeom>
          <a:noFill/>
        </p:spPr>
        <p:txBody>
          <a:bodyPr wrap="none" rtlCol="0">
            <a:spAutoFit/>
          </a:bodyPr>
          <a:lstStyle/>
          <a:p>
            <a:r>
              <a:rPr lang="en-GB" dirty="0" smtClean="0"/>
              <a:t>Joseph Fourier 1768 - 1830</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556792"/>
            <a:ext cx="3726180" cy="883920"/>
          </a:xfrm>
          <a:prstGeom prst="rect">
            <a:avLst/>
          </a:prstGeom>
        </p:spPr>
      </p:pic>
      <p:sp>
        <p:nvSpPr>
          <p:cNvPr id="8" name="TextBox 7"/>
          <p:cNvSpPr txBox="1"/>
          <p:nvPr/>
        </p:nvSpPr>
        <p:spPr>
          <a:xfrm>
            <a:off x="5290593" y="1700808"/>
            <a:ext cx="3714478" cy="584775"/>
          </a:xfrm>
          <a:prstGeom prst="rect">
            <a:avLst/>
          </a:prstGeom>
          <a:noFill/>
        </p:spPr>
        <p:txBody>
          <a:bodyPr wrap="none" rtlCol="0">
            <a:spAutoFit/>
          </a:bodyPr>
          <a:lstStyle/>
          <a:p>
            <a:r>
              <a:rPr lang="en-GB" sz="3200" dirty="0" smtClean="0">
                <a:latin typeface="Garamond" panose="02020404030301010803" pitchFamily="18" charset="0"/>
              </a:rPr>
              <a:t>A sin(t</a:t>
            </a:r>
            <a:r>
              <a:rPr lang="en-GB" sz="3200" dirty="0">
                <a:latin typeface="Garamond" panose="02020404030301010803" pitchFamily="18" charset="0"/>
              </a:rPr>
              <a:t>) </a:t>
            </a:r>
            <a:r>
              <a:rPr lang="en-GB" sz="3200" dirty="0" smtClean="0">
                <a:latin typeface="Garamond" panose="02020404030301010803" pitchFamily="18" charset="0"/>
              </a:rPr>
              <a:t>+  B </a:t>
            </a:r>
            <a:r>
              <a:rPr lang="en-GB" sz="3200" dirty="0" smtClean="0">
                <a:latin typeface="Garamond" panose="02020404030301010803" pitchFamily="18" charset="0"/>
              </a:rPr>
              <a:t>sin(2</a:t>
            </a:r>
            <a:r>
              <a:rPr lang="en-GB" sz="3200" baseline="30000" dirty="0" smtClean="0">
                <a:latin typeface="Garamond" panose="02020404030301010803" pitchFamily="18" charset="0"/>
              </a:rPr>
              <a:t>1/2</a:t>
            </a:r>
            <a:r>
              <a:rPr lang="en-GB" sz="3200" dirty="0" smtClean="0">
                <a:latin typeface="Garamond" panose="02020404030301010803" pitchFamily="18" charset="0"/>
              </a:rPr>
              <a:t>t)</a:t>
            </a:r>
            <a:endParaRPr lang="en-GB" dirty="0"/>
          </a:p>
        </p:txBody>
      </p:sp>
      <p:sp>
        <p:nvSpPr>
          <p:cNvPr id="9" name="TextBox 8"/>
          <p:cNvSpPr txBox="1"/>
          <p:nvPr/>
        </p:nvSpPr>
        <p:spPr>
          <a:xfrm>
            <a:off x="179512" y="2636912"/>
            <a:ext cx="8964488" cy="3108543"/>
          </a:xfrm>
          <a:prstGeom prst="rect">
            <a:avLst/>
          </a:prstGeom>
          <a:noFill/>
        </p:spPr>
        <p:txBody>
          <a:bodyPr wrap="square" rtlCol="0">
            <a:spAutoFit/>
          </a:bodyPr>
          <a:lstStyle/>
          <a:p>
            <a:r>
              <a:rPr lang="en-GB" sz="2800" dirty="0" smtClean="0">
                <a:solidFill>
                  <a:srgbClr val="FF0000"/>
                </a:solidFill>
                <a:latin typeface="Garamond" panose="02020404030301010803" pitchFamily="18" charset="0"/>
              </a:rPr>
              <a:t>Multiply </a:t>
            </a:r>
            <a:r>
              <a:rPr lang="en-GB" sz="2800" dirty="0" smtClean="0">
                <a:solidFill>
                  <a:srgbClr val="FF0000"/>
                </a:solidFill>
                <a:latin typeface="Garamond" panose="02020404030301010803" pitchFamily="18" charset="0"/>
              </a:rPr>
              <a:t>by sin(t) to get A sin(t)sin(t</a:t>
            </a:r>
            <a:r>
              <a:rPr lang="en-GB" sz="2800" dirty="0">
                <a:solidFill>
                  <a:srgbClr val="FF0000"/>
                </a:solidFill>
                <a:latin typeface="Garamond" panose="02020404030301010803" pitchFamily="18" charset="0"/>
              </a:rPr>
              <a:t>)</a:t>
            </a:r>
            <a:r>
              <a:rPr lang="en-GB" sz="2800" dirty="0" smtClean="0">
                <a:solidFill>
                  <a:srgbClr val="FF0000"/>
                </a:solidFill>
                <a:latin typeface="Garamond" panose="02020404030301010803" pitchFamily="18" charset="0"/>
              </a:rPr>
              <a:t> </a:t>
            </a:r>
            <a:r>
              <a:rPr lang="en-GB" sz="2800" dirty="0">
                <a:solidFill>
                  <a:srgbClr val="FF0000"/>
                </a:solidFill>
                <a:latin typeface="Garamond" panose="02020404030301010803" pitchFamily="18" charset="0"/>
              </a:rPr>
              <a:t>+  </a:t>
            </a:r>
            <a:r>
              <a:rPr lang="en-GB" sz="2800" dirty="0" smtClean="0">
                <a:solidFill>
                  <a:srgbClr val="FF0000"/>
                </a:solidFill>
                <a:latin typeface="Garamond" panose="02020404030301010803" pitchFamily="18" charset="0"/>
              </a:rPr>
              <a:t>B sin(2</a:t>
            </a:r>
            <a:r>
              <a:rPr lang="en-GB" sz="2800" baseline="30000" dirty="0" smtClean="0">
                <a:solidFill>
                  <a:srgbClr val="FF0000"/>
                </a:solidFill>
                <a:latin typeface="Garamond" panose="02020404030301010803" pitchFamily="18" charset="0"/>
              </a:rPr>
              <a:t>1/2</a:t>
            </a:r>
            <a:r>
              <a:rPr lang="en-GB" sz="2800" dirty="0" smtClean="0">
                <a:solidFill>
                  <a:srgbClr val="FF0000"/>
                </a:solidFill>
                <a:latin typeface="Garamond" panose="02020404030301010803" pitchFamily="18" charset="0"/>
              </a:rPr>
              <a:t>t)</a:t>
            </a:r>
            <a:r>
              <a:rPr lang="en-GB" sz="2800" dirty="0">
                <a:solidFill>
                  <a:srgbClr val="FF0000"/>
                </a:solidFill>
                <a:latin typeface="Garamond" panose="02020404030301010803" pitchFamily="18" charset="0"/>
              </a:rPr>
              <a:t> </a:t>
            </a:r>
            <a:r>
              <a:rPr lang="en-GB" sz="2800" dirty="0" smtClean="0">
                <a:solidFill>
                  <a:srgbClr val="FF0000"/>
                </a:solidFill>
                <a:latin typeface="Garamond" panose="02020404030301010803" pitchFamily="18" charset="0"/>
              </a:rPr>
              <a:t>sin(t</a:t>
            </a:r>
            <a:r>
              <a:rPr lang="en-GB" sz="2800" dirty="0" smtClean="0">
                <a:solidFill>
                  <a:srgbClr val="FF0000"/>
                </a:solidFill>
                <a:latin typeface="Garamond" panose="02020404030301010803" pitchFamily="18" charset="0"/>
              </a:rPr>
              <a:t>).</a:t>
            </a:r>
          </a:p>
          <a:p>
            <a:r>
              <a:rPr lang="en-GB" sz="2800" dirty="0" smtClean="0">
                <a:solidFill>
                  <a:srgbClr val="FF0000"/>
                </a:solidFill>
                <a:latin typeface="Garamond" panose="02020404030301010803" pitchFamily="18" charset="0"/>
              </a:rPr>
              <a:t>Now </a:t>
            </a:r>
            <a:r>
              <a:rPr lang="en-GB" sz="2800" dirty="0" smtClean="0">
                <a:solidFill>
                  <a:srgbClr val="FF0000"/>
                </a:solidFill>
                <a:latin typeface="Garamond" panose="02020404030301010803" pitchFamily="18" charset="0"/>
              </a:rPr>
              <a:t>calculate twice the long term average which gives A because the long term average of B sin(2</a:t>
            </a:r>
            <a:r>
              <a:rPr lang="en-GB" sz="2800" baseline="30000" dirty="0" smtClean="0">
                <a:solidFill>
                  <a:srgbClr val="FF0000"/>
                </a:solidFill>
                <a:latin typeface="Garamond" panose="02020404030301010803" pitchFamily="18" charset="0"/>
              </a:rPr>
              <a:t>1/2</a:t>
            </a:r>
            <a:r>
              <a:rPr lang="en-GB" sz="2800" dirty="0" smtClean="0">
                <a:solidFill>
                  <a:srgbClr val="FF0000"/>
                </a:solidFill>
                <a:latin typeface="Garamond" panose="02020404030301010803" pitchFamily="18" charset="0"/>
              </a:rPr>
              <a:t>t</a:t>
            </a:r>
            <a:r>
              <a:rPr lang="en-GB" sz="2800" dirty="0">
                <a:solidFill>
                  <a:srgbClr val="FF0000"/>
                </a:solidFill>
                <a:latin typeface="Garamond" panose="02020404030301010803" pitchFamily="18" charset="0"/>
              </a:rPr>
              <a:t>) sin(t) </a:t>
            </a:r>
            <a:r>
              <a:rPr lang="en-GB" sz="2800" dirty="0" smtClean="0">
                <a:solidFill>
                  <a:srgbClr val="FF0000"/>
                </a:solidFill>
                <a:latin typeface="Garamond" panose="02020404030301010803" pitchFamily="18" charset="0"/>
              </a:rPr>
              <a:t>is 0.</a:t>
            </a:r>
          </a:p>
          <a:p>
            <a:endParaRPr lang="en-GB" sz="2800" dirty="0">
              <a:latin typeface="Garamond" panose="02020404030301010803" pitchFamily="18" charset="0"/>
            </a:endParaRPr>
          </a:p>
          <a:p>
            <a:r>
              <a:rPr lang="en-GB" sz="2800" dirty="0" smtClean="0">
                <a:solidFill>
                  <a:srgbClr val="00B050"/>
                </a:solidFill>
                <a:latin typeface="Garamond" panose="02020404030301010803" pitchFamily="18" charset="0"/>
              </a:rPr>
              <a:t>Similarly to find B </a:t>
            </a:r>
            <a:r>
              <a:rPr lang="en-GB" sz="2800" dirty="0" smtClean="0">
                <a:solidFill>
                  <a:srgbClr val="00B050"/>
                </a:solidFill>
                <a:latin typeface="Garamond" panose="02020404030301010803" pitchFamily="18" charset="0"/>
              </a:rPr>
              <a:t>multiply </a:t>
            </a:r>
            <a:r>
              <a:rPr lang="en-GB" sz="2800" dirty="0" smtClean="0">
                <a:solidFill>
                  <a:srgbClr val="00B050"/>
                </a:solidFill>
                <a:latin typeface="Garamond" panose="02020404030301010803" pitchFamily="18" charset="0"/>
              </a:rPr>
              <a:t>by sin(2</a:t>
            </a:r>
            <a:r>
              <a:rPr lang="en-GB" sz="2800" baseline="30000" dirty="0" smtClean="0">
                <a:solidFill>
                  <a:srgbClr val="00B050"/>
                </a:solidFill>
                <a:latin typeface="Garamond" panose="02020404030301010803" pitchFamily="18" charset="0"/>
              </a:rPr>
              <a:t>1/2</a:t>
            </a:r>
            <a:r>
              <a:rPr lang="en-GB" sz="2800" dirty="0" smtClean="0">
                <a:solidFill>
                  <a:srgbClr val="00B050"/>
                </a:solidFill>
                <a:latin typeface="Garamond" panose="02020404030301010803" pitchFamily="18" charset="0"/>
              </a:rPr>
              <a:t>t) and calculate twice the long term average</a:t>
            </a:r>
            <a:r>
              <a:rPr lang="en-GB" sz="2800" dirty="0" smtClean="0">
                <a:solidFill>
                  <a:srgbClr val="00B050"/>
                </a:solidFill>
              </a:rPr>
              <a:t>.</a:t>
            </a:r>
            <a:endParaRPr lang="en-GB" sz="2800" dirty="0">
              <a:solidFill>
                <a:srgbClr val="00B050"/>
              </a:solidFill>
            </a:endParaRPr>
          </a:p>
          <a:p>
            <a:endParaRPr lang="en-GB"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19" y="5229200"/>
            <a:ext cx="6169271" cy="1584176"/>
          </a:xfrm>
          <a:prstGeom prst="rect">
            <a:avLst/>
          </a:prstGeom>
        </p:spPr>
      </p:pic>
    </p:spTree>
    <p:extLst>
      <p:ext uri="{BB962C8B-B14F-4D97-AF65-F5344CB8AC3E}">
        <p14:creationId xmlns:p14="http://schemas.microsoft.com/office/powerpoint/2010/main" val="38035456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5152"/>
            <a:ext cx="8424936" cy="1619672"/>
          </a:xfrm>
        </p:spPr>
        <p:txBody>
          <a:bodyPr>
            <a:normAutofit fontScale="90000"/>
          </a:bodyPr>
          <a:lstStyle/>
          <a:p>
            <a:pPr marL="342900" indent="-342900">
              <a:spcBef>
                <a:spcPct val="20000"/>
              </a:spcBef>
            </a:pPr>
            <a:r>
              <a:rPr lang="en-GB" sz="2500" dirty="0" smtClean="0">
                <a:solidFill>
                  <a:prstClr val="black"/>
                </a:solidFill>
                <a:ea typeface="+mn-ea"/>
                <a:cs typeface="+mn-cs"/>
              </a:rPr>
              <a:t/>
            </a:r>
            <a:br>
              <a:rPr lang="en-GB" sz="2500" dirty="0" smtClean="0">
                <a:solidFill>
                  <a:prstClr val="black"/>
                </a:solidFill>
                <a:ea typeface="+mn-ea"/>
                <a:cs typeface="+mn-cs"/>
              </a:rPr>
            </a:br>
            <a:r>
              <a:rPr lang="en-GB" sz="3600" dirty="0">
                <a:solidFill>
                  <a:srgbClr val="3366FF"/>
                </a:solidFill>
                <a:latin typeface="Garamond" panose="02020404030301010803" pitchFamily="18" charset="0"/>
              </a:rPr>
              <a:t>The method followed in the sample problem can be extended to the complete calculation. </a:t>
            </a:r>
            <a:r>
              <a:rPr lang="en-GB" sz="3600" dirty="0" smtClean="0">
                <a:solidFill>
                  <a:srgbClr val="3366FF"/>
                </a:solidFill>
                <a:latin typeface="Garamond" panose="02020404030301010803" pitchFamily="18" charset="0"/>
              </a:rPr>
              <a:t/>
            </a:r>
            <a:br>
              <a:rPr lang="en-GB" sz="3600" dirty="0" smtClean="0">
                <a:solidFill>
                  <a:srgbClr val="3366FF"/>
                </a:solidFill>
                <a:latin typeface="Garamond" panose="02020404030301010803" pitchFamily="18" charset="0"/>
              </a:rPr>
            </a:br>
            <a:r>
              <a:rPr lang="en-GB" sz="3100" dirty="0"/>
              <a:t/>
            </a:r>
            <a:br>
              <a:rPr lang="en-GB" sz="3100" dirty="0"/>
            </a:br>
            <a:endParaRPr lang="en-GB" sz="3100" dirty="0"/>
          </a:p>
        </p:txBody>
      </p:sp>
      <p:sp>
        <p:nvSpPr>
          <p:cNvPr id="3" name="Content Placeholder 2"/>
          <p:cNvSpPr>
            <a:spLocks noGrp="1"/>
          </p:cNvSpPr>
          <p:nvPr>
            <p:ph idx="1"/>
          </p:nvPr>
        </p:nvSpPr>
        <p:spPr>
          <a:xfrm>
            <a:off x="457200" y="1556792"/>
            <a:ext cx="8229600" cy="5184576"/>
          </a:xfrm>
        </p:spPr>
        <p:txBody>
          <a:bodyPr>
            <a:normAutofit lnSpcReduction="10000"/>
          </a:bodyPr>
          <a:lstStyle/>
          <a:p>
            <a:pPr marL="0" indent="0">
              <a:buNone/>
            </a:pPr>
            <a:r>
              <a:rPr lang="en-GB" dirty="0">
                <a:latin typeface="Garamond" panose="02020404030301010803" pitchFamily="18" charset="0"/>
              </a:rPr>
              <a:t>Given the tidal record H(t) over a sufficiently long time interval </a:t>
            </a:r>
          </a:p>
          <a:p>
            <a:pPr>
              <a:buFont typeface="Arial"/>
              <a:buChar char="•"/>
            </a:pPr>
            <a:r>
              <a:rPr lang="en-GB" dirty="0" smtClean="0">
                <a:latin typeface="Garamond" panose="02020404030301010803" pitchFamily="18" charset="0"/>
              </a:rPr>
              <a:t>A</a:t>
            </a:r>
            <a:r>
              <a:rPr lang="en-GB" baseline="-25000" dirty="0" smtClean="0">
                <a:latin typeface="Garamond" panose="02020404030301010803" pitchFamily="18" charset="0"/>
              </a:rPr>
              <a:t>0</a:t>
            </a:r>
            <a:r>
              <a:rPr lang="en-GB" dirty="0" smtClean="0">
                <a:latin typeface="Garamond" panose="02020404030301010803" pitchFamily="18" charset="0"/>
              </a:rPr>
              <a:t> </a:t>
            </a:r>
            <a:r>
              <a:rPr lang="en-GB" dirty="0">
                <a:latin typeface="Garamond" panose="02020404030301010803" pitchFamily="18" charset="0"/>
              </a:rPr>
              <a:t>is the average value of H(t) over the </a:t>
            </a:r>
            <a:r>
              <a:rPr lang="en-GB" dirty="0" smtClean="0">
                <a:latin typeface="Garamond" panose="02020404030301010803" pitchFamily="18" charset="0"/>
              </a:rPr>
              <a:t>interval.</a:t>
            </a:r>
            <a:endParaRPr lang="en-GB" dirty="0">
              <a:latin typeface="Garamond" panose="02020404030301010803" pitchFamily="18" charset="0"/>
            </a:endParaRPr>
          </a:p>
          <a:p>
            <a:pPr>
              <a:buFont typeface="Arial"/>
              <a:buChar char="•"/>
            </a:pPr>
            <a:r>
              <a:rPr lang="en-GB" dirty="0">
                <a:latin typeface="Garamond" panose="02020404030301010803" pitchFamily="18" charset="0"/>
              </a:rPr>
              <a:t>A</a:t>
            </a:r>
            <a:r>
              <a:rPr lang="en-GB" baseline="-25000" dirty="0">
                <a:latin typeface="Garamond" panose="02020404030301010803" pitchFamily="18" charset="0"/>
              </a:rPr>
              <a:t>1</a:t>
            </a:r>
            <a:r>
              <a:rPr lang="en-GB" dirty="0">
                <a:latin typeface="Garamond" panose="02020404030301010803" pitchFamily="18" charset="0"/>
              </a:rPr>
              <a:t> is </a:t>
            </a:r>
            <a:r>
              <a:rPr lang="en-GB" dirty="0" smtClean="0">
                <a:latin typeface="Garamond" panose="02020404030301010803" pitchFamily="18" charset="0"/>
              </a:rPr>
              <a:t>twice the </a:t>
            </a:r>
            <a:r>
              <a:rPr lang="en-GB" dirty="0">
                <a:latin typeface="Garamond" panose="02020404030301010803" pitchFamily="18" charset="0"/>
              </a:rPr>
              <a:t>average value of H(t</a:t>
            </a:r>
            <a:r>
              <a:rPr lang="en-GB" dirty="0" smtClean="0">
                <a:latin typeface="Garamond" panose="02020404030301010803" pitchFamily="18" charset="0"/>
              </a:rPr>
              <a:t>) cos(v</a:t>
            </a:r>
            <a:r>
              <a:rPr lang="en-GB" baseline="-25000" dirty="0" smtClean="0">
                <a:latin typeface="Garamond" panose="02020404030301010803" pitchFamily="18" charset="0"/>
              </a:rPr>
              <a:t>1</a:t>
            </a:r>
            <a:r>
              <a:rPr lang="en-GB" dirty="0" smtClean="0">
                <a:latin typeface="Garamond" panose="02020404030301010803" pitchFamily="18" charset="0"/>
              </a:rPr>
              <a:t>t</a:t>
            </a:r>
            <a:r>
              <a:rPr lang="en-GB" dirty="0">
                <a:latin typeface="Garamond" panose="02020404030301010803" pitchFamily="18" charset="0"/>
              </a:rPr>
              <a:t>) over the </a:t>
            </a:r>
            <a:r>
              <a:rPr lang="en-GB" dirty="0" smtClean="0">
                <a:latin typeface="Garamond" panose="02020404030301010803" pitchFamily="18" charset="0"/>
              </a:rPr>
              <a:t>interval.</a:t>
            </a:r>
            <a:endParaRPr lang="en-GB" dirty="0">
              <a:latin typeface="Garamond" panose="02020404030301010803" pitchFamily="18" charset="0"/>
            </a:endParaRPr>
          </a:p>
          <a:p>
            <a:pPr>
              <a:buFont typeface="Arial"/>
              <a:buChar char="•"/>
            </a:pPr>
            <a:r>
              <a:rPr lang="en-GB" dirty="0">
                <a:latin typeface="Garamond" panose="02020404030301010803" pitchFamily="18" charset="0"/>
              </a:rPr>
              <a:t>B</a:t>
            </a:r>
            <a:r>
              <a:rPr lang="en-GB" baseline="-25000" dirty="0">
                <a:latin typeface="Garamond" panose="02020404030301010803" pitchFamily="18" charset="0"/>
              </a:rPr>
              <a:t>1</a:t>
            </a:r>
            <a:r>
              <a:rPr lang="en-GB" dirty="0">
                <a:latin typeface="Garamond" panose="02020404030301010803" pitchFamily="18" charset="0"/>
              </a:rPr>
              <a:t> is </a:t>
            </a:r>
            <a:r>
              <a:rPr lang="en-GB" dirty="0">
                <a:solidFill>
                  <a:prstClr val="black"/>
                </a:solidFill>
                <a:latin typeface="Garamond" panose="02020404030301010803" pitchFamily="18" charset="0"/>
              </a:rPr>
              <a:t>twice </a:t>
            </a:r>
            <a:r>
              <a:rPr lang="en-GB" dirty="0" smtClean="0">
                <a:latin typeface="Garamond" panose="02020404030301010803" pitchFamily="18" charset="0"/>
              </a:rPr>
              <a:t>the </a:t>
            </a:r>
            <a:r>
              <a:rPr lang="en-GB" dirty="0">
                <a:latin typeface="Garamond" panose="02020404030301010803" pitchFamily="18" charset="0"/>
              </a:rPr>
              <a:t>average value of H(t</a:t>
            </a:r>
            <a:r>
              <a:rPr lang="en-GB" dirty="0" smtClean="0">
                <a:latin typeface="Garamond" panose="02020404030301010803" pitchFamily="18" charset="0"/>
              </a:rPr>
              <a:t>) sin(v</a:t>
            </a:r>
            <a:r>
              <a:rPr lang="en-GB" baseline="-25000" dirty="0" smtClean="0">
                <a:latin typeface="Garamond" panose="02020404030301010803" pitchFamily="18" charset="0"/>
              </a:rPr>
              <a:t>1</a:t>
            </a:r>
            <a:r>
              <a:rPr lang="en-GB" dirty="0" smtClean="0">
                <a:latin typeface="Garamond" panose="02020404030301010803" pitchFamily="18" charset="0"/>
              </a:rPr>
              <a:t>t</a:t>
            </a:r>
            <a:r>
              <a:rPr lang="en-GB" dirty="0">
                <a:latin typeface="Garamond" panose="02020404030301010803" pitchFamily="18" charset="0"/>
              </a:rPr>
              <a:t>) over the </a:t>
            </a:r>
            <a:r>
              <a:rPr lang="en-GB" dirty="0" smtClean="0">
                <a:latin typeface="Garamond" panose="02020404030301010803" pitchFamily="18" charset="0"/>
              </a:rPr>
              <a:t>interval.</a:t>
            </a:r>
            <a:endParaRPr lang="en-GB" dirty="0">
              <a:latin typeface="Garamond" panose="02020404030301010803" pitchFamily="18" charset="0"/>
            </a:endParaRPr>
          </a:p>
          <a:p>
            <a:pPr>
              <a:buFont typeface="Arial"/>
              <a:buChar char="•"/>
            </a:pPr>
            <a:r>
              <a:rPr lang="en-GB" dirty="0">
                <a:latin typeface="Garamond" panose="02020404030301010803" pitchFamily="18" charset="0"/>
              </a:rPr>
              <a:t>A</a:t>
            </a:r>
            <a:r>
              <a:rPr lang="en-GB" baseline="-25000" dirty="0">
                <a:latin typeface="Garamond" panose="02020404030301010803" pitchFamily="18" charset="0"/>
              </a:rPr>
              <a:t>2</a:t>
            </a:r>
            <a:r>
              <a:rPr lang="en-GB" dirty="0">
                <a:latin typeface="Garamond" panose="02020404030301010803" pitchFamily="18" charset="0"/>
              </a:rPr>
              <a:t> is twice the average value of H(t</a:t>
            </a:r>
            <a:r>
              <a:rPr lang="en-GB" dirty="0" smtClean="0">
                <a:latin typeface="Garamond" panose="02020404030301010803" pitchFamily="18" charset="0"/>
              </a:rPr>
              <a:t>) cos(v</a:t>
            </a:r>
            <a:r>
              <a:rPr lang="en-GB" baseline="-25000" dirty="0" smtClean="0">
                <a:latin typeface="Garamond" panose="02020404030301010803" pitchFamily="18" charset="0"/>
              </a:rPr>
              <a:t>2</a:t>
            </a:r>
            <a:r>
              <a:rPr lang="en-GB" dirty="0" smtClean="0">
                <a:latin typeface="Garamond" panose="02020404030301010803" pitchFamily="18" charset="0"/>
              </a:rPr>
              <a:t>t</a:t>
            </a:r>
            <a:r>
              <a:rPr lang="en-GB" dirty="0">
                <a:latin typeface="Garamond" panose="02020404030301010803" pitchFamily="18" charset="0"/>
              </a:rPr>
              <a:t>) over the </a:t>
            </a:r>
            <a:r>
              <a:rPr lang="en-GB" dirty="0" smtClean="0">
                <a:latin typeface="Garamond" panose="02020404030301010803" pitchFamily="18" charset="0"/>
              </a:rPr>
              <a:t>interval.</a:t>
            </a:r>
            <a:endParaRPr lang="en-GB" dirty="0">
              <a:latin typeface="Garamond" panose="02020404030301010803" pitchFamily="18" charset="0"/>
            </a:endParaRPr>
          </a:p>
          <a:p>
            <a:pPr>
              <a:buFont typeface="Arial"/>
              <a:buChar char="•"/>
            </a:pPr>
            <a:r>
              <a:rPr lang="en-GB" dirty="0">
                <a:latin typeface="Garamond" panose="02020404030301010803" pitchFamily="18" charset="0"/>
              </a:rPr>
              <a:t>etc.</a:t>
            </a:r>
          </a:p>
          <a:p>
            <a:endParaRPr lang="en-GB" dirty="0"/>
          </a:p>
        </p:txBody>
      </p:sp>
    </p:spTree>
    <p:extLst>
      <p:ext uri="{BB962C8B-B14F-4D97-AF65-F5344CB8AC3E}">
        <p14:creationId xmlns:p14="http://schemas.microsoft.com/office/powerpoint/2010/main" val="3524811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4450"/>
            <a:ext cx="8229600" cy="927100"/>
          </a:xfrm>
        </p:spPr>
        <p:txBody>
          <a:bodyPr/>
          <a:lstStyle/>
          <a:p>
            <a:pPr eaLnBrk="1" hangingPunct="1"/>
            <a:r>
              <a:rPr lang="en-GB" sz="3600" dirty="0" smtClean="0">
                <a:solidFill>
                  <a:srgbClr val="3333CC"/>
                </a:solidFill>
                <a:latin typeface="Garamond" panose="02020404030301010803" pitchFamily="18" charset="0"/>
              </a:rPr>
              <a:t>The tide predictor.</a:t>
            </a:r>
            <a:r>
              <a:rPr lang="en-GB" sz="4000" dirty="0" smtClean="0">
                <a:solidFill>
                  <a:srgbClr val="3333CC"/>
                </a:solidFill>
                <a:latin typeface="Garamond" panose="02020404030301010803" pitchFamily="18" charset="0"/>
              </a:rPr>
              <a:t> </a:t>
            </a:r>
            <a:endParaRPr lang="en-US" sz="4000" dirty="0" smtClean="0">
              <a:solidFill>
                <a:srgbClr val="3333CC"/>
              </a:solidFill>
              <a:latin typeface="Garamond" panose="02020404030301010803" pitchFamily="18" charset="0"/>
            </a:endParaRPr>
          </a:p>
        </p:txBody>
      </p:sp>
      <p:sp>
        <p:nvSpPr>
          <p:cNvPr id="24580" name="Text Box 6"/>
          <p:cNvSpPr txBox="1">
            <a:spLocks noChangeArrowheads="1"/>
          </p:cNvSpPr>
          <p:nvPr/>
        </p:nvSpPr>
        <p:spPr bwMode="auto">
          <a:xfrm>
            <a:off x="971550" y="6329363"/>
            <a:ext cx="6913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p>
        </p:txBody>
      </p:sp>
      <p:sp>
        <p:nvSpPr>
          <p:cNvPr id="24581" name="Rectangle 7"/>
          <p:cNvSpPr>
            <a:spLocks noChangeArrowheads="1"/>
          </p:cNvSpPr>
          <p:nvPr/>
        </p:nvSpPr>
        <p:spPr bwMode="auto">
          <a:xfrm>
            <a:off x="1612900" y="6380441"/>
            <a:ext cx="52332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1" dirty="0" smtClean="0">
                <a:solidFill>
                  <a:srgbClr val="00B0F0"/>
                </a:solidFill>
              </a:rPr>
              <a:t>www.ams.org/featurecolumn/archive/tidesIII2.html</a:t>
            </a:r>
            <a:endParaRPr lang="en-GB" dirty="0">
              <a:solidFill>
                <a:srgbClr val="00B0F0"/>
              </a:solidFill>
            </a:endParaRP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7624" y="908720"/>
            <a:ext cx="6543491" cy="521744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5" y="44625"/>
            <a:ext cx="2952328" cy="420878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0656" y="44624"/>
            <a:ext cx="4495800" cy="4038600"/>
          </a:xfrm>
          <a:prstGeom prst="rect">
            <a:avLst/>
          </a:prstGeom>
        </p:spPr>
      </p:pic>
      <p:sp>
        <p:nvSpPr>
          <p:cNvPr id="7" name="TextBox 6"/>
          <p:cNvSpPr txBox="1"/>
          <p:nvPr/>
        </p:nvSpPr>
        <p:spPr>
          <a:xfrm>
            <a:off x="4067944" y="4293096"/>
            <a:ext cx="4057201" cy="1815882"/>
          </a:xfrm>
          <a:prstGeom prst="rect">
            <a:avLst/>
          </a:prstGeom>
          <a:noFill/>
        </p:spPr>
        <p:txBody>
          <a:bodyPr wrap="square" rtlCol="0">
            <a:spAutoFit/>
          </a:bodyPr>
          <a:lstStyle/>
          <a:p>
            <a:r>
              <a:rPr lang="en-GB" sz="1600" dirty="0">
                <a:latin typeface="Garamond" panose="02020404030301010803" pitchFamily="18" charset="0"/>
              </a:rPr>
              <a:t>Kelvin’s tide machine, the mechanical calculator built for William Thomson (later Lord Kelvin) in 1872 but shown here as overhauled in 1942 to handle 26 tidal constituents. It was one of the two machines used by Arthur </a:t>
            </a:r>
            <a:r>
              <a:rPr lang="en-GB" sz="1600" dirty="0" err="1">
                <a:latin typeface="Garamond" panose="02020404030301010803" pitchFamily="18" charset="0"/>
              </a:rPr>
              <a:t>Doodson</a:t>
            </a:r>
            <a:r>
              <a:rPr lang="en-GB" sz="1600" dirty="0">
                <a:latin typeface="Garamond" panose="02020404030301010803" pitchFamily="18" charset="0"/>
              </a:rPr>
              <a:t> (above) at the Liverpool Tidal Institute to predict tides for the Normandy invasion</a:t>
            </a:r>
          </a:p>
        </p:txBody>
      </p:sp>
      <p:sp>
        <p:nvSpPr>
          <p:cNvPr id="8" name="TextBox 7"/>
          <p:cNvSpPr txBox="1"/>
          <p:nvPr/>
        </p:nvSpPr>
        <p:spPr>
          <a:xfrm>
            <a:off x="107504" y="4293096"/>
            <a:ext cx="3744416" cy="2554545"/>
          </a:xfrm>
          <a:prstGeom prst="rect">
            <a:avLst/>
          </a:prstGeom>
          <a:noFill/>
        </p:spPr>
        <p:txBody>
          <a:bodyPr wrap="square" rtlCol="0">
            <a:spAutoFit/>
          </a:bodyPr>
          <a:lstStyle/>
          <a:p>
            <a:r>
              <a:rPr lang="en-GB" sz="1600" dirty="0">
                <a:latin typeface="Garamond" panose="02020404030301010803" pitchFamily="18" charset="0"/>
              </a:rPr>
              <a:t>A “most urgent” October 1943 note to Arthur </a:t>
            </a:r>
            <a:r>
              <a:rPr lang="en-GB" sz="1600" dirty="0" err="1">
                <a:latin typeface="Garamond" panose="02020404030301010803" pitchFamily="18" charset="0"/>
              </a:rPr>
              <a:t>Doodson</a:t>
            </a:r>
            <a:r>
              <a:rPr lang="en-GB" sz="1600" dirty="0">
                <a:latin typeface="Garamond" panose="02020404030301010803" pitchFamily="18" charset="0"/>
              </a:rPr>
              <a:t> from William </a:t>
            </a:r>
            <a:r>
              <a:rPr lang="en-GB" sz="1600" dirty="0" err="1">
                <a:latin typeface="Garamond" panose="02020404030301010803" pitchFamily="18" charset="0"/>
              </a:rPr>
              <a:t>Farquharson</a:t>
            </a:r>
            <a:r>
              <a:rPr lang="en-GB" sz="1600" dirty="0">
                <a:latin typeface="Garamond" panose="02020404030301010803" pitchFamily="18" charset="0"/>
              </a:rPr>
              <a:t>, the Admiralty’s superintendent of tides, listing 11 pairs of tidal harmonic constants for a location, code-named “Position Z,” for which he was to prepare hourly tide predictions for April through July 1944. </a:t>
            </a:r>
            <a:r>
              <a:rPr lang="en-GB" sz="1600" dirty="0" err="1">
                <a:latin typeface="Garamond" panose="02020404030301010803" pitchFamily="18" charset="0"/>
              </a:rPr>
              <a:t>Doodson</a:t>
            </a:r>
            <a:r>
              <a:rPr lang="en-GB" sz="1600" dirty="0">
                <a:latin typeface="Garamond" panose="02020404030301010803" pitchFamily="18" charset="0"/>
              </a:rPr>
              <a:t> was not told that the predictions were for the Normandy coast, but he guessed as much</a:t>
            </a:r>
            <a:r>
              <a:rPr lang="en-GB" sz="1600" dirty="0"/>
              <a:t>.</a:t>
            </a:r>
          </a:p>
        </p:txBody>
      </p:sp>
    </p:spTree>
    <p:extLst>
      <p:ext uri="{BB962C8B-B14F-4D97-AF65-F5344CB8AC3E}">
        <p14:creationId xmlns:p14="http://schemas.microsoft.com/office/powerpoint/2010/main" val="40656774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3366FF"/>
                </a:solidFill>
                <a:latin typeface="Garamond" panose="02020404030301010803" pitchFamily="18" charset="0"/>
              </a:rPr>
              <a:t>Kelvin’s magnetic compass</a:t>
            </a:r>
            <a:endParaRPr lang="en-GB" dirty="0">
              <a:solidFill>
                <a:srgbClr val="3366FF"/>
              </a:solidFill>
              <a:latin typeface="Garamond" panose="02020404030301010803" pitchFamily="18"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18976" y="1600200"/>
            <a:ext cx="3497048" cy="4525963"/>
          </a:xfrm>
        </p:spPr>
      </p:pic>
      <p:sp>
        <p:nvSpPr>
          <p:cNvPr id="6" name="Content Placeholder 5"/>
          <p:cNvSpPr>
            <a:spLocks noGrp="1"/>
          </p:cNvSpPr>
          <p:nvPr>
            <p:ph sz="half" idx="1"/>
          </p:nvPr>
        </p:nvSpPr>
        <p:spPr>
          <a:xfrm>
            <a:off x="179512" y="1600200"/>
            <a:ext cx="4536504" cy="4525963"/>
          </a:xfrm>
        </p:spPr>
        <p:txBody>
          <a:bodyPr>
            <a:normAutofit lnSpcReduction="10000"/>
          </a:bodyPr>
          <a:lstStyle/>
          <a:p>
            <a:r>
              <a:rPr lang="en-GB" sz="2600" dirty="0" smtClean="0">
                <a:latin typeface="Garamond" panose="02020404030301010803" pitchFamily="18" charset="0"/>
              </a:rPr>
              <a:t>True compass heading = displayed heading, </a:t>
            </a:r>
            <a:r>
              <a:rPr lang="en-GB" sz="2600" dirty="0" smtClean="0">
                <a:latin typeface="Garamond" panose="02020404030301010803" pitchFamily="18" charset="0"/>
                <a:sym typeface="Symbol"/>
              </a:rPr>
              <a:t>, </a:t>
            </a:r>
            <a:r>
              <a:rPr lang="en-GB" sz="2600" dirty="0" smtClean="0">
                <a:latin typeface="Garamond" panose="02020404030301010803" pitchFamily="18" charset="0"/>
              </a:rPr>
              <a:t> + error term</a:t>
            </a:r>
          </a:p>
          <a:p>
            <a:r>
              <a:rPr lang="en-GB" sz="2600" dirty="0" smtClean="0">
                <a:latin typeface="Garamond" panose="02020404030301010803" pitchFamily="18" charset="0"/>
              </a:rPr>
              <a:t>Assume error term is a combination of trigonometric functions in the displayed heading </a:t>
            </a:r>
          </a:p>
          <a:p>
            <a:r>
              <a:rPr lang="en-GB" sz="2400" dirty="0">
                <a:latin typeface="Garamond" panose="02020404030301010803" pitchFamily="18" charset="0"/>
              </a:rPr>
              <a:t>Error </a:t>
            </a:r>
            <a:r>
              <a:rPr lang="en-GB" sz="2400" dirty="0" smtClean="0">
                <a:latin typeface="Garamond" panose="02020404030301010803" pitchFamily="18" charset="0"/>
              </a:rPr>
              <a:t>= </a:t>
            </a:r>
            <a:r>
              <a:rPr lang="en-GB" sz="2400" dirty="0">
                <a:latin typeface="Garamond" panose="02020404030301010803" pitchFamily="18" charset="0"/>
              </a:rPr>
              <a:t>a</a:t>
            </a:r>
            <a:r>
              <a:rPr lang="en-GB" sz="2400" baseline="-25000" dirty="0">
                <a:latin typeface="Garamond" panose="02020404030301010803" pitchFamily="18" charset="0"/>
              </a:rPr>
              <a:t>0</a:t>
            </a:r>
            <a:r>
              <a:rPr lang="en-GB" sz="2400" dirty="0">
                <a:latin typeface="Garamond" panose="02020404030301010803" pitchFamily="18" charset="0"/>
              </a:rPr>
              <a:t> + a</a:t>
            </a:r>
            <a:r>
              <a:rPr lang="en-GB" sz="2400" baseline="-25000" dirty="0">
                <a:latin typeface="Garamond" panose="02020404030301010803" pitchFamily="18" charset="0"/>
              </a:rPr>
              <a:t>1 </a:t>
            </a:r>
            <a:r>
              <a:rPr lang="en-GB" sz="2400" dirty="0">
                <a:latin typeface="Garamond" panose="02020404030301010803" pitchFamily="18" charset="0"/>
              </a:rPr>
              <a:t>cos </a:t>
            </a:r>
            <a:r>
              <a:rPr lang="en-GB" sz="2400" dirty="0">
                <a:latin typeface="Garamond" panose="02020404030301010803" pitchFamily="18" charset="0"/>
                <a:sym typeface="Symbol"/>
              </a:rPr>
              <a:t></a:t>
            </a:r>
            <a:r>
              <a:rPr lang="en-GB" sz="2400" dirty="0">
                <a:latin typeface="Garamond" panose="02020404030301010803" pitchFamily="18" charset="0"/>
              </a:rPr>
              <a:t> + a</a:t>
            </a:r>
            <a:r>
              <a:rPr lang="en-GB" sz="2400" baseline="-25000" dirty="0">
                <a:latin typeface="Garamond" panose="02020404030301010803" pitchFamily="18" charset="0"/>
              </a:rPr>
              <a:t>2</a:t>
            </a:r>
            <a:r>
              <a:rPr lang="en-GB" sz="2400" dirty="0">
                <a:latin typeface="Garamond" panose="02020404030301010803" pitchFamily="18" charset="0"/>
              </a:rPr>
              <a:t> cos 2</a:t>
            </a:r>
            <a:r>
              <a:rPr lang="en-GB" sz="2400" dirty="0">
                <a:latin typeface="Garamond" panose="02020404030301010803" pitchFamily="18" charset="0"/>
                <a:sym typeface="Symbol"/>
              </a:rPr>
              <a:t></a:t>
            </a:r>
            <a:r>
              <a:rPr lang="en-GB" sz="2400" dirty="0">
                <a:latin typeface="Garamond" panose="02020404030301010803" pitchFamily="18" charset="0"/>
              </a:rPr>
              <a:t> + b</a:t>
            </a:r>
            <a:r>
              <a:rPr lang="en-GB" sz="2400" baseline="-25000" dirty="0">
                <a:latin typeface="Garamond" panose="02020404030301010803" pitchFamily="18" charset="0"/>
              </a:rPr>
              <a:t>1</a:t>
            </a:r>
            <a:r>
              <a:rPr lang="en-GB" sz="2400" dirty="0">
                <a:latin typeface="Garamond" panose="02020404030301010803" pitchFamily="18" charset="0"/>
              </a:rPr>
              <a:t> sin </a:t>
            </a:r>
            <a:r>
              <a:rPr lang="en-GB" sz="2400" dirty="0">
                <a:latin typeface="Garamond" panose="02020404030301010803" pitchFamily="18" charset="0"/>
                <a:sym typeface="Symbol"/>
              </a:rPr>
              <a:t></a:t>
            </a:r>
            <a:r>
              <a:rPr lang="en-GB" sz="2400" dirty="0">
                <a:latin typeface="Garamond" panose="02020404030301010803" pitchFamily="18" charset="0"/>
              </a:rPr>
              <a:t> + b</a:t>
            </a:r>
            <a:r>
              <a:rPr lang="en-GB" sz="2400" baseline="-25000" dirty="0">
                <a:latin typeface="Garamond" panose="02020404030301010803" pitchFamily="18" charset="0"/>
              </a:rPr>
              <a:t>2</a:t>
            </a:r>
            <a:r>
              <a:rPr lang="en-GB" sz="2400" dirty="0">
                <a:latin typeface="Garamond" panose="02020404030301010803" pitchFamily="18" charset="0"/>
              </a:rPr>
              <a:t> sin 2</a:t>
            </a:r>
            <a:r>
              <a:rPr lang="en-GB" sz="2400" dirty="0">
                <a:latin typeface="Garamond" panose="02020404030301010803" pitchFamily="18" charset="0"/>
                <a:sym typeface="Symbol"/>
              </a:rPr>
              <a:t></a:t>
            </a:r>
            <a:endParaRPr lang="en-GB" sz="2400" dirty="0">
              <a:latin typeface="Garamond" panose="02020404030301010803" pitchFamily="18" charset="0"/>
            </a:endParaRPr>
          </a:p>
          <a:p>
            <a:r>
              <a:rPr lang="en-GB" sz="2600" dirty="0">
                <a:latin typeface="Garamond" panose="02020404030301010803" pitchFamily="18" charset="0"/>
              </a:rPr>
              <a:t>point the ship in various known directions </a:t>
            </a:r>
            <a:endParaRPr lang="en-GB" sz="2600" dirty="0" smtClean="0">
              <a:latin typeface="Garamond" panose="02020404030301010803" pitchFamily="18" charset="0"/>
            </a:endParaRPr>
          </a:p>
          <a:p>
            <a:endParaRPr lang="en-GB" sz="2600" dirty="0" smtClean="0">
              <a:latin typeface="Garamond" panose="02020404030301010803" pitchFamily="18" charset="0"/>
            </a:endParaRPr>
          </a:p>
          <a:p>
            <a:endParaRPr lang="en-GB" sz="2600" dirty="0">
              <a:latin typeface="Garamond" panose="02020404030301010803" pitchFamily="18" charset="0"/>
            </a:endParaRPr>
          </a:p>
        </p:txBody>
      </p:sp>
    </p:spTree>
    <p:extLst>
      <p:ext uri="{BB962C8B-B14F-4D97-AF65-F5344CB8AC3E}">
        <p14:creationId xmlns:p14="http://schemas.microsoft.com/office/powerpoint/2010/main" val="6522580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3366FF"/>
                </a:solidFill>
                <a:latin typeface="Garamond" panose="02020404030301010803" pitchFamily="18" charset="0"/>
              </a:rPr>
              <a:t>Kelvin’s compass card</a:t>
            </a:r>
            <a:endParaRPr lang="en-GB" dirty="0">
              <a:solidFill>
                <a:srgbClr val="3366FF"/>
              </a:solidFill>
              <a:latin typeface="Garamond" panose="02020404030301010803" pitchFamily="18" charset="0"/>
            </a:endParaRPr>
          </a:p>
        </p:txBody>
      </p:sp>
      <p:sp>
        <p:nvSpPr>
          <p:cNvPr id="3" name="Content Placeholder 2"/>
          <p:cNvSpPr>
            <a:spLocks noGrp="1"/>
          </p:cNvSpPr>
          <p:nvPr>
            <p:ph sz="half" idx="1"/>
          </p:nvPr>
        </p:nvSpPr>
        <p:spPr>
          <a:xfrm>
            <a:off x="179512" y="1600200"/>
            <a:ext cx="4316288" cy="4525963"/>
          </a:xfrm>
        </p:spPr>
        <p:txBody>
          <a:bodyPr>
            <a:normAutofit/>
          </a:bodyPr>
          <a:lstStyle/>
          <a:p>
            <a:pPr marL="0" indent="0">
              <a:buNone/>
            </a:pPr>
            <a:r>
              <a:rPr lang="en-GB" dirty="0">
                <a:latin typeface="Garamond" panose="02020404030301010803" pitchFamily="18" charset="0"/>
              </a:rPr>
              <a:t>These magnetised needles are symmetrically disposed about the NS [North – South] axis of the [compass] card and parallel to it. The small size of the needles allows the magnetism of the ship to be completely compensated for by soft iron globes of an acceptable size</a:t>
            </a: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767440"/>
            <a:ext cx="4038600" cy="4191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5651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dirty="0" smtClean="0">
                <a:solidFill>
                  <a:srgbClr val="0066FF"/>
                </a:solidFill>
                <a:latin typeface="Garamond" pitchFamily="18" charset="0"/>
              </a:rPr>
              <a:t>Transatlantic cable route</a:t>
            </a:r>
          </a:p>
        </p:txBody>
      </p:sp>
      <p:pic>
        <p:nvPicPr>
          <p:cNvPr id="71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196975"/>
            <a:ext cx="8602663" cy="3455988"/>
          </a:xfrm>
        </p:spPr>
      </p:pic>
      <p:pic>
        <p:nvPicPr>
          <p:cNvPr id="7172"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4867275"/>
            <a:ext cx="2592387"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857750"/>
            <a:ext cx="2630488"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3366FF"/>
                </a:solidFill>
                <a:latin typeface="Garamond" panose="02020404030301010803" pitchFamily="18" charset="0"/>
              </a:rPr>
              <a:t>Transmission over a telegraph cable</a:t>
            </a:r>
            <a:endParaRPr lang="en-GB" dirty="0">
              <a:solidFill>
                <a:srgbClr val="3366FF"/>
              </a:solidFill>
              <a:latin typeface="Garamond" panose="02020404030301010803" pitchFamily="18" charset="0"/>
            </a:endParaRPr>
          </a:p>
        </p:txBody>
      </p:sp>
      <p:sp>
        <p:nvSpPr>
          <p:cNvPr id="3" name="Text Placeholder 2"/>
          <p:cNvSpPr>
            <a:spLocks noGrp="1"/>
          </p:cNvSpPr>
          <p:nvPr>
            <p:ph type="body" idx="1"/>
          </p:nvPr>
        </p:nvSpPr>
        <p:spPr/>
        <p:txBody>
          <a:bodyPr>
            <a:normAutofit/>
          </a:bodyPr>
          <a:lstStyle/>
          <a:p>
            <a:pPr algn="ctr"/>
            <a:r>
              <a:rPr lang="en-GB" sz="3200" dirty="0" smtClean="0">
                <a:latin typeface="Garamond" panose="02020404030301010803" pitchFamily="18" charset="0"/>
              </a:rPr>
              <a:t>In air</a:t>
            </a:r>
            <a:endParaRPr lang="en-GB" sz="3200" dirty="0">
              <a:latin typeface="Garamond" panose="02020404030301010803" pitchFamily="18" charset="0"/>
            </a:endParaRPr>
          </a:p>
        </p:txBody>
      </p:sp>
      <p:sp>
        <p:nvSpPr>
          <p:cNvPr id="4" name="Content Placeholder 3"/>
          <p:cNvSpPr>
            <a:spLocks noGrp="1"/>
          </p:cNvSpPr>
          <p:nvPr>
            <p:ph sz="half" idx="2"/>
          </p:nvPr>
        </p:nvSpPr>
        <p:spPr>
          <a:xfrm>
            <a:off x="251520" y="2174875"/>
            <a:ext cx="4245868" cy="3951288"/>
          </a:xfrm>
        </p:spPr>
        <p:txBody>
          <a:bodyPr/>
          <a:lstStyle/>
          <a:p>
            <a:pPr marL="0" indent="0">
              <a:buNone/>
            </a:pPr>
            <a:r>
              <a:rPr lang="en-GB" sz="2600" dirty="0" smtClean="0">
                <a:latin typeface="Garamond" panose="02020404030301010803" pitchFamily="18" charset="0"/>
              </a:rPr>
              <a:t>Wave equation (approximately)</a:t>
            </a:r>
          </a:p>
          <a:p>
            <a:pPr marL="0" indent="0">
              <a:buNone/>
            </a:pPr>
            <a:endParaRPr lang="en-GB" sz="2600" dirty="0" smtClean="0">
              <a:latin typeface="Garamond" panose="02020404030301010803" pitchFamily="18" charset="0"/>
            </a:endParaRPr>
          </a:p>
          <a:p>
            <a:pPr marL="0" indent="0">
              <a:buNone/>
            </a:pPr>
            <a:r>
              <a:rPr lang="en-GB" dirty="0" smtClean="0">
                <a:latin typeface="Garamond" panose="02020404030301010803" pitchFamily="18" charset="0"/>
              </a:rPr>
              <a:t>A pulse travels with a well defined speed with no change of shape or magnitude over time.</a:t>
            </a:r>
          </a:p>
          <a:p>
            <a:pPr marL="0" indent="0">
              <a:buNone/>
            </a:pPr>
            <a:endParaRPr lang="en-GB" dirty="0" smtClean="0">
              <a:latin typeface="Garamond" panose="02020404030301010803" pitchFamily="18" charset="0"/>
            </a:endParaRPr>
          </a:p>
          <a:p>
            <a:pPr marL="0" indent="0">
              <a:buNone/>
            </a:pPr>
            <a:r>
              <a:rPr lang="en-GB" dirty="0" smtClean="0">
                <a:latin typeface="Garamond" panose="02020404030301010803" pitchFamily="18" charset="0"/>
              </a:rPr>
              <a:t>Signals can be sent close together</a:t>
            </a:r>
          </a:p>
          <a:p>
            <a:pPr marL="0" indent="0">
              <a:buNone/>
            </a:pPr>
            <a:endParaRPr lang="en-GB" dirty="0">
              <a:latin typeface="Garamond" panose="02020404030301010803" pitchFamily="18" charset="0"/>
            </a:endParaRPr>
          </a:p>
        </p:txBody>
      </p:sp>
      <p:sp>
        <p:nvSpPr>
          <p:cNvPr id="5" name="Text Placeholder 4"/>
          <p:cNvSpPr>
            <a:spLocks noGrp="1"/>
          </p:cNvSpPr>
          <p:nvPr>
            <p:ph type="body" sz="quarter" idx="3"/>
          </p:nvPr>
        </p:nvSpPr>
        <p:spPr/>
        <p:txBody>
          <a:bodyPr>
            <a:normAutofit/>
          </a:bodyPr>
          <a:lstStyle/>
          <a:p>
            <a:pPr algn="ctr"/>
            <a:r>
              <a:rPr lang="en-GB" sz="3200" dirty="0" smtClean="0">
                <a:latin typeface="Garamond" panose="02020404030301010803" pitchFamily="18" charset="0"/>
              </a:rPr>
              <a:t>Under water</a:t>
            </a:r>
            <a:endParaRPr lang="en-GB" sz="3200" dirty="0">
              <a:latin typeface="Garamond" panose="02020404030301010803" pitchFamily="18" charset="0"/>
            </a:endParaRPr>
          </a:p>
        </p:txBody>
      </p:sp>
      <p:sp>
        <p:nvSpPr>
          <p:cNvPr id="6" name="Content Placeholder 5"/>
          <p:cNvSpPr>
            <a:spLocks noGrp="1"/>
          </p:cNvSpPr>
          <p:nvPr>
            <p:ph sz="quarter" idx="4"/>
          </p:nvPr>
        </p:nvSpPr>
        <p:spPr>
          <a:xfrm>
            <a:off x="4645025" y="2174874"/>
            <a:ext cx="4247455" cy="4566493"/>
          </a:xfrm>
        </p:spPr>
        <p:txBody>
          <a:bodyPr>
            <a:normAutofit/>
          </a:bodyPr>
          <a:lstStyle/>
          <a:p>
            <a:pPr marL="0" indent="0">
              <a:buNone/>
            </a:pPr>
            <a:r>
              <a:rPr lang="en-GB" sz="2600" dirty="0" smtClean="0">
                <a:latin typeface="Garamond" panose="02020404030301010803" pitchFamily="18" charset="0"/>
              </a:rPr>
              <a:t>Heat equation </a:t>
            </a:r>
            <a:r>
              <a:rPr lang="en-GB" sz="2600" dirty="0">
                <a:latin typeface="Garamond" panose="02020404030301010803" pitchFamily="18" charset="0"/>
              </a:rPr>
              <a:t>(approximately</a:t>
            </a:r>
            <a:r>
              <a:rPr lang="en-GB" sz="2600" dirty="0" smtClean="0">
                <a:latin typeface="Garamond" panose="02020404030301010803" pitchFamily="18" charset="0"/>
              </a:rPr>
              <a:t>)</a:t>
            </a:r>
          </a:p>
          <a:p>
            <a:pPr marL="0" indent="0">
              <a:buNone/>
            </a:pPr>
            <a:endParaRPr lang="en-GB" sz="2600" dirty="0">
              <a:latin typeface="Garamond" panose="02020404030301010803" pitchFamily="18" charset="0"/>
            </a:endParaRPr>
          </a:p>
          <a:p>
            <a:pPr marL="0" indent="0">
              <a:buNone/>
            </a:pPr>
            <a:r>
              <a:rPr lang="en-GB" dirty="0" smtClean="0">
                <a:latin typeface="Garamond" panose="02020404030301010803" pitchFamily="18" charset="0"/>
              </a:rPr>
              <a:t>A pulse spreads out as it travels and when received rises gradually to a maximum and then decreases</a:t>
            </a:r>
          </a:p>
          <a:p>
            <a:pPr marL="0" indent="0">
              <a:buNone/>
            </a:pPr>
            <a:endParaRPr lang="en-GB" dirty="0">
              <a:latin typeface="Garamond" panose="02020404030301010803" pitchFamily="18" charset="0"/>
            </a:endParaRPr>
          </a:p>
          <a:p>
            <a:pPr marL="0" indent="0">
              <a:buNone/>
            </a:pPr>
            <a:r>
              <a:rPr lang="en-GB" dirty="0" smtClean="0">
                <a:latin typeface="Garamond" panose="02020404030301010803" pitchFamily="18" charset="0"/>
              </a:rPr>
              <a:t>Signals sent too close together will get mixed up.</a:t>
            </a:r>
          </a:p>
          <a:p>
            <a:pPr marL="0" indent="0">
              <a:buNone/>
            </a:pPr>
            <a:r>
              <a:rPr lang="en-GB" i="1" dirty="0" smtClean="0">
                <a:latin typeface="Garamond" panose="02020404030301010803" pitchFamily="18" charset="0"/>
              </a:rPr>
              <a:t>Law of squares:  </a:t>
            </a:r>
            <a:r>
              <a:rPr lang="en-GB" dirty="0" smtClean="0">
                <a:latin typeface="Garamond" panose="02020404030301010803" pitchFamily="18" charset="0"/>
              </a:rPr>
              <a:t>Maximum rate of signalling is inversely proportional to the cable length</a:t>
            </a:r>
          </a:p>
          <a:p>
            <a:pPr marL="0" indent="0">
              <a:buNone/>
            </a:pPr>
            <a:endParaRPr lang="en-GB" dirty="0">
              <a:latin typeface="Garamond" panose="02020404030301010803" pitchFamily="18" charset="0"/>
            </a:endParaRPr>
          </a:p>
          <a:p>
            <a:endParaRPr lang="en-GB" sz="2800" dirty="0">
              <a:latin typeface="Garamond" panose="02020404030301010803" pitchFamily="18" charset="0"/>
            </a:endParaRPr>
          </a:p>
        </p:txBody>
      </p:sp>
    </p:spTree>
    <p:extLst>
      <p:ext uri="{BB962C8B-B14F-4D97-AF65-F5344CB8AC3E}">
        <p14:creationId xmlns:p14="http://schemas.microsoft.com/office/powerpoint/2010/main" val="21099625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3366FF"/>
                </a:solidFill>
                <a:latin typeface="Garamond" panose="02020404030301010803" pitchFamily="18" charset="0"/>
              </a:rPr>
              <a:t>From the Introduction to Fourier’s </a:t>
            </a:r>
            <a:r>
              <a:rPr lang="en-GB" i="1" dirty="0" err="1">
                <a:solidFill>
                  <a:srgbClr val="3366FF"/>
                </a:solidFill>
                <a:latin typeface="Garamond" panose="02020404030301010803" pitchFamily="18" charset="0"/>
              </a:rPr>
              <a:t>Théorie</a:t>
            </a:r>
            <a:r>
              <a:rPr lang="en-GB" i="1" dirty="0">
                <a:solidFill>
                  <a:srgbClr val="3366FF"/>
                </a:solidFill>
                <a:latin typeface="Garamond" panose="02020404030301010803" pitchFamily="18" charset="0"/>
              </a:rPr>
              <a:t> </a:t>
            </a:r>
            <a:r>
              <a:rPr lang="en-GB" i="1" dirty="0" err="1">
                <a:solidFill>
                  <a:srgbClr val="3366FF"/>
                </a:solidFill>
                <a:latin typeface="Garamond" panose="02020404030301010803" pitchFamily="18" charset="0"/>
              </a:rPr>
              <a:t>analytique</a:t>
            </a:r>
            <a:r>
              <a:rPr lang="en-GB" i="1" dirty="0">
                <a:solidFill>
                  <a:srgbClr val="3366FF"/>
                </a:solidFill>
                <a:latin typeface="Garamond" panose="02020404030301010803" pitchFamily="18" charset="0"/>
              </a:rPr>
              <a:t> de la </a:t>
            </a:r>
            <a:r>
              <a:rPr lang="en-GB" i="1" dirty="0" err="1">
                <a:solidFill>
                  <a:srgbClr val="3366FF"/>
                </a:solidFill>
                <a:latin typeface="Garamond" panose="02020404030301010803" pitchFamily="18" charset="0"/>
              </a:rPr>
              <a:t>chaleur</a:t>
            </a:r>
            <a:endParaRPr lang="en-GB" dirty="0">
              <a:solidFill>
                <a:srgbClr val="3366FF"/>
              </a:solidFill>
              <a:latin typeface="Garamond" panose="02020404030301010803" pitchFamily="18" charset="0"/>
            </a:endParaRPr>
          </a:p>
        </p:txBody>
      </p:sp>
      <p:sp>
        <p:nvSpPr>
          <p:cNvPr id="3" name="Content Placeholder 2"/>
          <p:cNvSpPr>
            <a:spLocks noGrp="1"/>
          </p:cNvSpPr>
          <p:nvPr>
            <p:ph idx="1"/>
          </p:nvPr>
        </p:nvSpPr>
        <p:spPr>
          <a:xfrm>
            <a:off x="457200" y="1600200"/>
            <a:ext cx="8229600" cy="4637112"/>
          </a:xfrm>
        </p:spPr>
        <p:txBody>
          <a:bodyPr>
            <a:normAutofit fontScale="92500" lnSpcReduction="20000"/>
          </a:bodyPr>
          <a:lstStyle/>
          <a:p>
            <a:pPr marL="0" indent="0">
              <a:buNone/>
            </a:pPr>
            <a:r>
              <a:rPr lang="en-GB" dirty="0">
                <a:latin typeface="Garamond" panose="02020404030301010803" pitchFamily="18" charset="0"/>
              </a:rPr>
              <a:t>The in-depth study of nature is the richest source of mathematical discoveries. By providing investigations with a clear purpose, this study</a:t>
            </a:r>
            <a:r>
              <a:rPr lang="en-GB" b="1" dirty="0">
                <a:latin typeface="Garamond" panose="02020404030301010803" pitchFamily="18" charset="0"/>
              </a:rPr>
              <a:t> </a:t>
            </a:r>
            <a:r>
              <a:rPr lang="en-GB" dirty="0">
                <a:latin typeface="Garamond" panose="02020404030301010803" pitchFamily="18" charset="0"/>
              </a:rPr>
              <a:t>does not only have the advantage of eliminating vague hypotheses and calculations which do not lead us to any deeper understanding; it is, in addition, an assured means of formulating Analysis itself, and of discovering those constituent elements which will make the most important contributions to our knowledge, and which this science of Analysis should always preserve: these fundamental elements are those which appear repeatedly</a:t>
            </a:r>
            <a:r>
              <a:rPr lang="en-GB" b="1" dirty="0">
                <a:latin typeface="Garamond" panose="02020404030301010803" pitchFamily="18" charset="0"/>
              </a:rPr>
              <a:t> </a:t>
            </a:r>
            <a:r>
              <a:rPr lang="en-GB" dirty="0">
                <a:latin typeface="Garamond" panose="02020404030301010803" pitchFamily="18" charset="0"/>
              </a:rPr>
              <a:t>across the whole of the natural world.</a:t>
            </a:r>
          </a:p>
          <a:p>
            <a:endParaRPr lang="en-GB" dirty="0"/>
          </a:p>
        </p:txBody>
      </p:sp>
      <p:sp>
        <p:nvSpPr>
          <p:cNvPr id="4" name="TextBox 3"/>
          <p:cNvSpPr txBox="1"/>
          <p:nvPr/>
        </p:nvSpPr>
        <p:spPr>
          <a:xfrm>
            <a:off x="2627784" y="6309320"/>
            <a:ext cx="2970300" cy="430887"/>
          </a:xfrm>
          <a:prstGeom prst="rect">
            <a:avLst/>
          </a:prstGeom>
          <a:noFill/>
        </p:spPr>
        <p:txBody>
          <a:bodyPr wrap="none" rtlCol="0">
            <a:spAutoFit/>
          </a:bodyPr>
          <a:lstStyle/>
          <a:p>
            <a:r>
              <a:rPr lang="en-GB" sz="2200" i="1" dirty="0" smtClean="0">
                <a:latin typeface="Garamond" panose="02020404030301010803" pitchFamily="18" charset="0"/>
              </a:rPr>
              <a:t>Translation by Conor </a:t>
            </a:r>
            <a:r>
              <a:rPr lang="en-GB" sz="2200" i="1" dirty="0" smtClean="0">
                <a:latin typeface="Garamond" panose="02020404030301010803" pitchFamily="18" charset="0"/>
              </a:rPr>
              <a:t>Martin</a:t>
            </a:r>
            <a:endParaRPr lang="en-GB" sz="2200" i="1" dirty="0">
              <a:latin typeface="Garamond" panose="02020404030301010803" pitchFamily="18" charset="0"/>
            </a:endParaRPr>
          </a:p>
        </p:txBody>
      </p:sp>
    </p:spTree>
    <p:extLst>
      <p:ext uri="{BB962C8B-B14F-4D97-AF65-F5344CB8AC3E}">
        <p14:creationId xmlns:p14="http://schemas.microsoft.com/office/powerpoint/2010/main" val="848904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600" dirty="0" smtClean="0">
                <a:solidFill>
                  <a:srgbClr val="3366FF"/>
                </a:solidFill>
                <a:latin typeface="Garamond" panose="02020404030301010803" pitchFamily="18" charset="0"/>
              </a:rPr>
              <a:t>Part of a </a:t>
            </a:r>
            <a:r>
              <a:rPr lang="en-GB" sz="2600" dirty="0">
                <a:solidFill>
                  <a:srgbClr val="3366FF"/>
                </a:solidFill>
                <a:latin typeface="Garamond" panose="02020404030301010803" pitchFamily="18" charset="0"/>
              </a:rPr>
              <a:t>letter written later </a:t>
            </a:r>
            <a:r>
              <a:rPr lang="en-GB" sz="2600" dirty="0" smtClean="0">
                <a:solidFill>
                  <a:srgbClr val="3366FF"/>
                </a:solidFill>
                <a:latin typeface="Garamond" panose="02020404030301010803" pitchFamily="18" charset="0"/>
              </a:rPr>
              <a:t> </a:t>
            </a:r>
            <a:r>
              <a:rPr lang="en-GB" sz="2600" dirty="0">
                <a:solidFill>
                  <a:srgbClr val="3366FF"/>
                </a:solidFill>
                <a:latin typeface="Garamond" panose="02020404030301010803" pitchFamily="18" charset="0"/>
              </a:rPr>
              <a:t>from prison, in justification of </a:t>
            </a:r>
            <a:r>
              <a:rPr lang="en-GB" sz="2600" dirty="0" smtClean="0">
                <a:solidFill>
                  <a:srgbClr val="3366FF"/>
                </a:solidFill>
                <a:latin typeface="Garamond" panose="02020404030301010803" pitchFamily="18" charset="0"/>
              </a:rPr>
              <a:t>his </a:t>
            </a:r>
            <a:r>
              <a:rPr lang="en-GB" sz="2600" dirty="0">
                <a:solidFill>
                  <a:srgbClr val="3366FF"/>
                </a:solidFill>
                <a:latin typeface="Garamond" panose="02020404030301010803" pitchFamily="18" charset="0"/>
              </a:rPr>
              <a:t>part in the </a:t>
            </a:r>
            <a:r>
              <a:rPr lang="en-GB" sz="2600" dirty="0" smtClean="0">
                <a:solidFill>
                  <a:srgbClr val="3366FF"/>
                </a:solidFill>
                <a:latin typeface="Garamond" panose="02020404030301010803" pitchFamily="18" charset="0"/>
              </a:rPr>
              <a:t>Revolution </a:t>
            </a:r>
            <a:r>
              <a:rPr lang="en-GB" sz="2600" dirty="0">
                <a:solidFill>
                  <a:srgbClr val="3366FF"/>
                </a:solidFill>
                <a:latin typeface="Garamond" panose="02020404030301010803" pitchFamily="18" charset="0"/>
              </a:rPr>
              <a:t>in </a:t>
            </a:r>
            <a:r>
              <a:rPr lang="en-GB" sz="2600" dirty="0" err="1">
                <a:solidFill>
                  <a:srgbClr val="3366FF"/>
                </a:solidFill>
                <a:latin typeface="Garamond" panose="02020404030301010803" pitchFamily="18" charset="0"/>
              </a:rPr>
              <a:t>Auxerre</a:t>
            </a:r>
            <a:r>
              <a:rPr lang="en-GB" sz="2600" dirty="0">
                <a:solidFill>
                  <a:srgbClr val="3366FF"/>
                </a:solidFill>
                <a:latin typeface="Garamond" panose="02020404030301010803" pitchFamily="18" charset="0"/>
              </a:rPr>
              <a:t> in 1793 and 1794, Fourier describes the growth </a:t>
            </a:r>
            <a:r>
              <a:rPr lang="en-GB" sz="2600" dirty="0" smtClean="0">
                <a:solidFill>
                  <a:srgbClr val="3366FF"/>
                </a:solidFill>
                <a:latin typeface="Garamond" panose="02020404030301010803" pitchFamily="18" charset="0"/>
              </a:rPr>
              <a:t>of his </a:t>
            </a:r>
            <a:r>
              <a:rPr lang="en-GB" sz="2600" dirty="0">
                <a:solidFill>
                  <a:srgbClr val="3366FF"/>
                </a:solidFill>
                <a:latin typeface="Garamond" panose="02020404030301010803" pitchFamily="18" charset="0"/>
              </a:rPr>
              <a:t>political views</a:t>
            </a:r>
          </a:p>
        </p:txBody>
      </p:sp>
      <p:sp>
        <p:nvSpPr>
          <p:cNvPr id="3" name="Content Placeholder 2"/>
          <p:cNvSpPr>
            <a:spLocks noGrp="1"/>
          </p:cNvSpPr>
          <p:nvPr>
            <p:ph idx="1"/>
          </p:nvPr>
        </p:nvSpPr>
        <p:spPr>
          <a:xfrm>
            <a:off x="457200" y="1999381"/>
            <a:ext cx="8229600" cy="4525963"/>
          </a:xfrm>
        </p:spPr>
        <p:txBody>
          <a:bodyPr>
            <a:normAutofit lnSpcReduction="10000"/>
          </a:bodyPr>
          <a:lstStyle/>
          <a:p>
            <a:pPr marL="0" indent="0">
              <a:buNone/>
            </a:pPr>
            <a:r>
              <a:rPr lang="en-GB" sz="4000" i="1" dirty="0">
                <a:latin typeface="Garamond" panose="02020404030301010803" pitchFamily="18" charset="0"/>
              </a:rPr>
              <a:t>As the natural ideas of equality developed it was possible to conceive the sublime hope of establishing among us a free government exempt from kings and priests, and to free from this double yoke the long-usurped soil of Europe. I readily became enamoured of this cause, in my opinion the greatest and the most beautiful which any nation has ever undertaken.</a:t>
            </a:r>
            <a:endParaRPr lang="en-GB" sz="4000" dirty="0">
              <a:latin typeface="Garamond" panose="02020404030301010803" pitchFamily="18" charset="0"/>
            </a:endParaRPr>
          </a:p>
          <a:p>
            <a:endParaRPr lang="en-GB" dirty="0"/>
          </a:p>
        </p:txBody>
      </p:sp>
    </p:spTree>
    <p:extLst>
      <p:ext uri="{BB962C8B-B14F-4D97-AF65-F5344CB8AC3E}">
        <p14:creationId xmlns:p14="http://schemas.microsoft.com/office/powerpoint/2010/main" val="38518293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solidFill>
                  <a:srgbClr val="3366FF"/>
                </a:solidFill>
                <a:latin typeface="Garamond" panose="02020404030301010803" pitchFamily="18" charset="0"/>
              </a:rPr>
              <a:t>1 pm on Tuesdays </a:t>
            </a:r>
            <a:br>
              <a:rPr lang="en-GB" dirty="0">
                <a:solidFill>
                  <a:srgbClr val="3366FF"/>
                </a:solidFill>
                <a:latin typeface="Garamond" panose="02020404030301010803" pitchFamily="18" charset="0"/>
              </a:rPr>
            </a:br>
            <a:r>
              <a:rPr lang="en-GB" dirty="0">
                <a:solidFill>
                  <a:srgbClr val="3366FF"/>
                </a:solidFill>
                <a:latin typeface="Garamond" panose="02020404030301010803" pitchFamily="18" charset="0"/>
              </a:rPr>
              <a:t>Museum of London</a:t>
            </a:r>
          </a:p>
        </p:txBody>
      </p:sp>
      <p:sp>
        <p:nvSpPr>
          <p:cNvPr id="3" name="Content Placeholder 2"/>
          <p:cNvSpPr>
            <a:spLocks noGrp="1"/>
          </p:cNvSpPr>
          <p:nvPr>
            <p:ph idx="1"/>
          </p:nvPr>
        </p:nvSpPr>
        <p:spPr>
          <a:xfrm>
            <a:off x="251520" y="1600200"/>
            <a:ext cx="8712968" cy="5069160"/>
          </a:xfrm>
        </p:spPr>
        <p:txBody>
          <a:bodyPr>
            <a:noAutofit/>
          </a:bodyPr>
          <a:lstStyle/>
          <a:p>
            <a:pPr marL="0" indent="0">
              <a:lnSpc>
                <a:spcPct val="150000"/>
              </a:lnSpc>
              <a:buNone/>
            </a:pPr>
            <a:r>
              <a:rPr lang="en-GB" dirty="0">
                <a:solidFill>
                  <a:schemeClr val="tx1">
                    <a:alpha val="70000"/>
                  </a:schemeClr>
                </a:solidFill>
                <a:latin typeface="Garamond" panose="02020404030301010803" pitchFamily="18" charset="0"/>
              </a:rPr>
              <a:t>Fermat’s Theorems: Tuesday 16 September 2014  </a:t>
            </a:r>
          </a:p>
          <a:p>
            <a:pPr marL="0" indent="0">
              <a:lnSpc>
                <a:spcPct val="150000"/>
              </a:lnSpc>
              <a:buNone/>
            </a:pPr>
            <a:r>
              <a:rPr lang="en-GB" dirty="0">
                <a:solidFill>
                  <a:schemeClr val="tx1">
                    <a:alpha val="70000"/>
                  </a:schemeClr>
                </a:solidFill>
                <a:latin typeface="Garamond" panose="02020404030301010803" pitchFamily="18" charset="0"/>
              </a:rPr>
              <a:t>Newton’s Laws: Tuesday 21 October 2014  </a:t>
            </a:r>
          </a:p>
          <a:p>
            <a:pPr marL="0" indent="0">
              <a:lnSpc>
                <a:spcPct val="150000"/>
              </a:lnSpc>
              <a:buNone/>
            </a:pPr>
            <a:r>
              <a:rPr lang="en-GB" dirty="0">
                <a:solidFill>
                  <a:schemeClr val="tx1">
                    <a:alpha val="70000"/>
                  </a:schemeClr>
                </a:solidFill>
                <a:latin typeface="Garamond" panose="02020404030301010803" pitchFamily="18" charset="0"/>
              </a:rPr>
              <a:t>Euler’s Exponentials: Tuesday 18 November 2014  </a:t>
            </a:r>
          </a:p>
          <a:p>
            <a:pPr marL="0" indent="0">
              <a:lnSpc>
                <a:spcPct val="150000"/>
              </a:lnSpc>
              <a:buNone/>
            </a:pPr>
            <a:r>
              <a:rPr lang="en-GB" dirty="0">
                <a:solidFill>
                  <a:schemeClr val="tx1">
                    <a:alpha val="70000"/>
                  </a:schemeClr>
                </a:solidFill>
                <a:latin typeface="Garamond" panose="02020404030301010803" pitchFamily="18" charset="0"/>
              </a:rPr>
              <a:t>Fourier’s Series: Tuesday 20 January 2015  </a:t>
            </a:r>
          </a:p>
          <a:p>
            <a:pPr marL="0" indent="0">
              <a:lnSpc>
                <a:spcPct val="150000"/>
              </a:lnSpc>
              <a:buNone/>
            </a:pPr>
            <a:r>
              <a:rPr lang="en-GB" b="1" dirty="0">
                <a:solidFill>
                  <a:schemeClr val="tx1">
                    <a:alpha val="70000"/>
                  </a:schemeClr>
                </a:solidFill>
                <a:latin typeface="Garamond" panose="02020404030301010803" pitchFamily="18" charset="0"/>
              </a:rPr>
              <a:t>Möbius and his Band: Tuesday 17 February 2015 </a:t>
            </a:r>
          </a:p>
          <a:p>
            <a:pPr marL="0" indent="0">
              <a:lnSpc>
                <a:spcPct val="150000"/>
              </a:lnSpc>
              <a:buNone/>
            </a:pPr>
            <a:r>
              <a:rPr lang="en-GB" dirty="0">
                <a:solidFill>
                  <a:schemeClr val="tx1">
                    <a:alpha val="70000"/>
                  </a:schemeClr>
                </a:solidFill>
                <a:latin typeface="Garamond" panose="02020404030301010803" pitchFamily="18" charset="0"/>
              </a:rPr>
              <a:t>Cantor’s Infinities: Tuesday 17 March 2015 </a:t>
            </a:r>
          </a:p>
          <a:p>
            <a:endParaRPr lang="en-GB" dirty="0"/>
          </a:p>
        </p:txBody>
      </p:sp>
    </p:spTree>
    <p:extLst>
      <p:ext uri="{BB962C8B-B14F-4D97-AF65-F5344CB8AC3E}">
        <p14:creationId xmlns:p14="http://schemas.microsoft.com/office/powerpoint/2010/main" val="959673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3366FF"/>
                </a:solidFill>
                <a:latin typeface="Garamond" panose="02020404030301010803" pitchFamily="18" charset="0"/>
              </a:rPr>
              <a:t>Egyptian expedition</a:t>
            </a:r>
            <a:endParaRPr lang="en-GB" dirty="0">
              <a:solidFill>
                <a:srgbClr val="3366FF"/>
              </a:solidFill>
              <a:latin typeface="Garamond" panose="02020404030301010803" pitchFamily="18" charset="0"/>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5043" y="1600200"/>
            <a:ext cx="3122914" cy="4525963"/>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16016" y="1628800"/>
            <a:ext cx="3816424" cy="4466306"/>
          </a:xfrm>
        </p:spPr>
      </p:pic>
      <p:sp>
        <p:nvSpPr>
          <p:cNvPr id="8" name="TextBox 7"/>
          <p:cNvSpPr txBox="1"/>
          <p:nvPr/>
        </p:nvSpPr>
        <p:spPr>
          <a:xfrm>
            <a:off x="683568" y="6309320"/>
            <a:ext cx="3617850" cy="400110"/>
          </a:xfrm>
          <a:prstGeom prst="rect">
            <a:avLst/>
          </a:prstGeom>
          <a:noFill/>
        </p:spPr>
        <p:txBody>
          <a:bodyPr wrap="none" rtlCol="0">
            <a:spAutoFit/>
          </a:bodyPr>
          <a:lstStyle/>
          <a:p>
            <a:r>
              <a:rPr lang="en-GB" sz="2000" dirty="0" smtClean="0">
                <a:latin typeface="Garamond" panose="02020404030301010803" pitchFamily="18" charset="0"/>
              </a:rPr>
              <a:t>Frontispiece of </a:t>
            </a:r>
            <a:r>
              <a:rPr lang="en-GB" sz="2000" i="1" dirty="0">
                <a:latin typeface="Garamond" panose="02020404030301010803" pitchFamily="18" charset="0"/>
              </a:rPr>
              <a:t>Description of </a:t>
            </a:r>
            <a:r>
              <a:rPr lang="en-GB" sz="2000" i="1" dirty="0" smtClean="0">
                <a:latin typeface="Garamond" panose="02020404030301010803" pitchFamily="18" charset="0"/>
              </a:rPr>
              <a:t>Egypt</a:t>
            </a:r>
            <a:endParaRPr lang="en-GB" sz="2000" dirty="0">
              <a:latin typeface="Garamond" panose="02020404030301010803" pitchFamily="18" charset="0"/>
            </a:endParaRPr>
          </a:p>
        </p:txBody>
      </p:sp>
      <p:sp>
        <p:nvSpPr>
          <p:cNvPr id="9" name="TextBox 8"/>
          <p:cNvSpPr txBox="1"/>
          <p:nvPr/>
        </p:nvSpPr>
        <p:spPr>
          <a:xfrm>
            <a:off x="5940152" y="6309320"/>
            <a:ext cx="1622560" cy="400110"/>
          </a:xfrm>
          <a:prstGeom prst="rect">
            <a:avLst/>
          </a:prstGeom>
          <a:noFill/>
        </p:spPr>
        <p:txBody>
          <a:bodyPr wrap="none" rtlCol="0">
            <a:spAutoFit/>
          </a:bodyPr>
          <a:lstStyle/>
          <a:p>
            <a:r>
              <a:rPr lang="en-GB" sz="2000" dirty="0" smtClean="0">
                <a:latin typeface="Garamond" panose="02020404030301010803" pitchFamily="18" charset="0"/>
              </a:rPr>
              <a:t>Rosetta Stone </a:t>
            </a:r>
            <a:endParaRPr lang="en-GB" sz="2000" dirty="0">
              <a:latin typeface="Garamond" panose="02020404030301010803" pitchFamily="18" charset="0"/>
            </a:endParaRPr>
          </a:p>
        </p:txBody>
      </p:sp>
    </p:spTree>
    <p:extLst>
      <p:ext uri="{BB962C8B-B14F-4D97-AF65-F5344CB8AC3E}">
        <p14:creationId xmlns:p14="http://schemas.microsoft.com/office/powerpoint/2010/main" val="2020576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i="1" dirty="0">
                <a:solidFill>
                  <a:srgbClr val="3366FF"/>
                </a:solidFill>
                <a:latin typeface="Garamond" panose="02020404030301010803" pitchFamily="18" charset="0"/>
              </a:rPr>
              <a:t>Yesterday was my 21</a:t>
            </a:r>
            <a:r>
              <a:rPr lang="en-GB" sz="3300" i="1" baseline="30000" dirty="0">
                <a:solidFill>
                  <a:srgbClr val="3366FF"/>
                </a:solidFill>
                <a:latin typeface="Garamond" panose="02020404030301010803" pitchFamily="18" charset="0"/>
              </a:rPr>
              <a:t>st</a:t>
            </a:r>
            <a:r>
              <a:rPr lang="en-GB" sz="3300" i="1" dirty="0">
                <a:solidFill>
                  <a:srgbClr val="3366FF"/>
                </a:solidFill>
                <a:latin typeface="Garamond" panose="02020404030301010803" pitchFamily="18" charset="0"/>
              </a:rPr>
              <a:t> birthday, at that age Newton and Pascal had [already] acquired many claims to immortality</a:t>
            </a:r>
            <a:r>
              <a:rPr lang="en-GB" sz="3300" i="1" dirty="0" smtClean="0">
                <a:solidFill>
                  <a:srgbClr val="3366FF"/>
                </a:solidFill>
                <a:latin typeface="Garamond" panose="02020404030301010803" pitchFamily="18" charset="0"/>
              </a:rPr>
              <a:t>.</a:t>
            </a:r>
            <a:endParaRPr lang="en-GB" dirty="0">
              <a:solidFill>
                <a:srgbClr val="3366FF"/>
              </a:solidFill>
            </a:endParaRPr>
          </a:p>
        </p:txBody>
      </p:sp>
      <p:sp>
        <p:nvSpPr>
          <p:cNvPr id="3" name="Content Placeholder 2"/>
          <p:cNvSpPr>
            <a:spLocks noGrp="1"/>
          </p:cNvSpPr>
          <p:nvPr>
            <p:ph idx="1"/>
          </p:nvPr>
        </p:nvSpPr>
        <p:spPr>
          <a:xfrm>
            <a:off x="251520" y="1600200"/>
            <a:ext cx="8712968" cy="4853136"/>
          </a:xfrm>
        </p:spPr>
        <p:txBody>
          <a:bodyPr>
            <a:normAutofit/>
          </a:bodyPr>
          <a:lstStyle/>
          <a:p>
            <a:pPr marL="0" indent="0">
              <a:buNone/>
            </a:pPr>
            <a:endParaRPr lang="en-GB" dirty="0"/>
          </a:p>
        </p:txBody>
      </p:sp>
    </p:spTree>
    <p:extLst>
      <p:ext uri="{BB962C8B-B14F-4D97-AF65-F5344CB8AC3E}">
        <p14:creationId xmlns:p14="http://schemas.microsoft.com/office/powerpoint/2010/main" val="3364771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i="1" dirty="0">
                <a:solidFill>
                  <a:srgbClr val="3366FF"/>
                </a:solidFill>
                <a:latin typeface="Garamond" panose="02020404030301010803" pitchFamily="18" charset="0"/>
              </a:rPr>
              <a:t>Yesterday was my 21</a:t>
            </a:r>
            <a:r>
              <a:rPr lang="en-GB" sz="3300" i="1" baseline="30000" dirty="0">
                <a:solidFill>
                  <a:srgbClr val="3366FF"/>
                </a:solidFill>
                <a:latin typeface="Garamond" panose="02020404030301010803" pitchFamily="18" charset="0"/>
              </a:rPr>
              <a:t>st</a:t>
            </a:r>
            <a:r>
              <a:rPr lang="en-GB" sz="3300" i="1" dirty="0">
                <a:solidFill>
                  <a:srgbClr val="3366FF"/>
                </a:solidFill>
                <a:latin typeface="Garamond" panose="02020404030301010803" pitchFamily="18" charset="0"/>
              </a:rPr>
              <a:t> birthday, at that age Newton and Pascal had [already] acquired many claims to immortality</a:t>
            </a:r>
            <a:r>
              <a:rPr lang="en-GB" sz="3300" i="1" dirty="0" smtClean="0">
                <a:solidFill>
                  <a:srgbClr val="3366FF"/>
                </a:solidFill>
                <a:latin typeface="Garamond" panose="02020404030301010803" pitchFamily="18" charset="0"/>
              </a:rPr>
              <a:t>.</a:t>
            </a:r>
            <a:endParaRPr lang="en-GB" dirty="0">
              <a:solidFill>
                <a:srgbClr val="3366FF"/>
              </a:solidFill>
            </a:endParaRPr>
          </a:p>
        </p:txBody>
      </p:sp>
      <p:sp>
        <p:nvSpPr>
          <p:cNvPr id="3" name="Content Placeholder 2"/>
          <p:cNvSpPr>
            <a:spLocks noGrp="1"/>
          </p:cNvSpPr>
          <p:nvPr>
            <p:ph idx="1"/>
          </p:nvPr>
        </p:nvSpPr>
        <p:spPr>
          <a:xfrm>
            <a:off x="107504" y="1600200"/>
            <a:ext cx="8856984" cy="4853136"/>
          </a:xfrm>
        </p:spPr>
        <p:txBody>
          <a:bodyPr>
            <a:normAutofit fontScale="55000" lnSpcReduction="20000"/>
          </a:bodyPr>
          <a:lstStyle/>
          <a:p>
            <a:pPr marL="0" indent="0">
              <a:buNone/>
            </a:pPr>
            <a:r>
              <a:rPr lang="en-GB" sz="5300" dirty="0" smtClean="0">
                <a:latin typeface="Garamond" panose="02020404030301010803" pitchFamily="18" charset="0"/>
              </a:rPr>
              <a:t>But during </a:t>
            </a:r>
            <a:r>
              <a:rPr lang="en-GB" sz="5300" dirty="0">
                <a:latin typeface="Garamond" panose="02020404030301010803" pitchFamily="18" charset="0"/>
              </a:rPr>
              <a:t>three remarkable years from 1804 </a:t>
            </a:r>
            <a:r>
              <a:rPr lang="en-GB" sz="5300" dirty="0" smtClean="0">
                <a:latin typeface="Garamond" panose="02020404030301010803" pitchFamily="18" charset="0"/>
              </a:rPr>
              <a:t>to 1807 </a:t>
            </a:r>
            <a:r>
              <a:rPr lang="en-GB" sz="5300" dirty="0">
                <a:latin typeface="Garamond" panose="02020404030301010803" pitchFamily="18" charset="0"/>
              </a:rPr>
              <a:t>he</a:t>
            </a:r>
            <a:r>
              <a:rPr lang="en-GB" sz="5300" dirty="0" smtClean="0">
                <a:latin typeface="Garamond" panose="02020404030301010803" pitchFamily="18" charset="0"/>
              </a:rPr>
              <a:t>:</a:t>
            </a:r>
          </a:p>
          <a:p>
            <a:pPr marL="0" indent="0">
              <a:buNone/>
            </a:pPr>
            <a:endParaRPr lang="en-GB" sz="5300" dirty="0">
              <a:latin typeface="Garamond" panose="02020404030301010803" pitchFamily="18" charset="0"/>
            </a:endParaRPr>
          </a:p>
          <a:p>
            <a:pPr lvl="0"/>
            <a:r>
              <a:rPr lang="en-GB" sz="5300" dirty="0">
                <a:latin typeface="Garamond" panose="02020404030301010803" pitchFamily="18" charset="0"/>
              </a:rPr>
              <a:t>Discovered the underlying equations </a:t>
            </a:r>
            <a:r>
              <a:rPr lang="en-GB" sz="5300" dirty="0" smtClean="0">
                <a:latin typeface="Garamond" panose="02020404030301010803" pitchFamily="18" charset="0"/>
              </a:rPr>
              <a:t>for </a:t>
            </a:r>
            <a:r>
              <a:rPr lang="en-GB" sz="5300" dirty="0">
                <a:latin typeface="Garamond" panose="02020404030301010803" pitchFamily="18" charset="0"/>
              </a:rPr>
              <a:t>heat </a:t>
            </a:r>
            <a:r>
              <a:rPr lang="en-GB" sz="5300" dirty="0" smtClean="0">
                <a:latin typeface="Garamond" panose="02020404030301010803" pitchFamily="18" charset="0"/>
              </a:rPr>
              <a:t>conduction</a:t>
            </a:r>
          </a:p>
          <a:p>
            <a:pPr marL="0" lvl="0" indent="0">
              <a:buNone/>
            </a:pPr>
            <a:endParaRPr lang="en-GB" sz="5300" dirty="0">
              <a:latin typeface="Garamond" panose="02020404030301010803" pitchFamily="18" charset="0"/>
            </a:endParaRPr>
          </a:p>
          <a:p>
            <a:pPr lvl="0"/>
            <a:r>
              <a:rPr lang="en-GB" sz="5300" dirty="0">
                <a:latin typeface="Garamond" panose="02020404030301010803" pitchFamily="18" charset="0"/>
              </a:rPr>
              <a:t>Discovered new mathematical methods and techniques for solving these </a:t>
            </a:r>
            <a:r>
              <a:rPr lang="en-GB" sz="5300" dirty="0" smtClean="0">
                <a:latin typeface="Garamond" panose="02020404030301010803" pitchFamily="18" charset="0"/>
              </a:rPr>
              <a:t>equations</a:t>
            </a:r>
          </a:p>
          <a:p>
            <a:pPr marL="0" lvl="0" indent="0">
              <a:buNone/>
            </a:pPr>
            <a:endParaRPr lang="en-GB" sz="5300" dirty="0">
              <a:latin typeface="Garamond" panose="02020404030301010803" pitchFamily="18" charset="0"/>
            </a:endParaRPr>
          </a:p>
          <a:p>
            <a:pPr lvl="0"/>
            <a:r>
              <a:rPr lang="en-GB" sz="5300" dirty="0">
                <a:latin typeface="Garamond" panose="02020404030301010803" pitchFamily="18" charset="0"/>
              </a:rPr>
              <a:t>Applied his results to various situations and problems </a:t>
            </a:r>
            <a:endParaRPr lang="en-GB" sz="5300" dirty="0" smtClean="0">
              <a:latin typeface="Garamond" panose="02020404030301010803" pitchFamily="18" charset="0"/>
            </a:endParaRPr>
          </a:p>
          <a:p>
            <a:pPr lvl="0"/>
            <a:endParaRPr lang="en-GB" sz="5300" dirty="0">
              <a:latin typeface="Garamond" panose="02020404030301010803" pitchFamily="18" charset="0"/>
            </a:endParaRPr>
          </a:p>
          <a:p>
            <a:pPr lvl="0"/>
            <a:r>
              <a:rPr lang="en-GB" sz="5300" dirty="0">
                <a:latin typeface="Garamond" panose="02020404030301010803" pitchFamily="18" charset="0"/>
              </a:rPr>
              <a:t>Used experimental evidence to test and check his results</a:t>
            </a:r>
          </a:p>
          <a:p>
            <a:pPr marL="0" indent="0">
              <a:buNone/>
            </a:pPr>
            <a:endParaRPr lang="en-GB" dirty="0"/>
          </a:p>
        </p:txBody>
      </p:sp>
    </p:spTree>
    <p:extLst>
      <p:ext uri="{BB962C8B-B14F-4D97-AF65-F5344CB8AC3E}">
        <p14:creationId xmlns:p14="http://schemas.microsoft.com/office/powerpoint/2010/main" val="3629016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944216"/>
          </a:xfrm>
        </p:spPr>
        <p:txBody>
          <a:bodyPr>
            <a:noAutofit/>
          </a:bodyPr>
          <a:lstStyle/>
          <a:p>
            <a:r>
              <a:rPr lang="en-GB" sz="2800" dirty="0" smtClean="0">
                <a:solidFill>
                  <a:srgbClr val="3366FF"/>
                </a:solidFill>
                <a:latin typeface="Garamond" panose="02020404030301010803" pitchFamily="18" charset="0"/>
              </a:rPr>
              <a:t>Report on Fourier’s 1811 </a:t>
            </a:r>
            <a:r>
              <a:rPr lang="en-GB" sz="2600" dirty="0" smtClean="0">
                <a:solidFill>
                  <a:srgbClr val="3366FF"/>
                </a:solidFill>
                <a:latin typeface="Garamond" panose="02020404030301010803" pitchFamily="18" charset="0"/>
              </a:rPr>
              <a:t>Prize submission</a:t>
            </a:r>
            <a:br>
              <a:rPr lang="en-GB" sz="2600" dirty="0" smtClean="0">
                <a:solidFill>
                  <a:srgbClr val="3366FF"/>
                </a:solidFill>
                <a:latin typeface="Garamond" panose="02020404030301010803" pitchFamily="18" charset="0"/>
              </a:rPr>
            </a:br>
            <a:r>
              <a:rPr lang="en-GB" sz="2600" i="1" dirty="0" smtClean="0">
                <a:solidFill>
                  <a:srgbClr val="3366FF"/>
                </a:solidFill>
                <a:latin typeface="Garamond" panose="02020404030301010803" pitchFamily="18" charset="0"/>
              </a:rPr>
              <a:t>…the </a:t>
            </a:r>
            <a:r>
              <a:rPr lang="en-GB" sz="2600" i="1" dirty="0">
                <a:solidFill>
                  <a:srgbClr val="3366FF"/>
                </a:solidFill>
                <a:latin typeface="Garamond" panose="02020404030301010803" pitchFamily="18" charset="0"/>
              </a:rPr>
              <a:t>manner in which the author arrives at these equations is not exempt of difficulties and that his analysis to integrate them still leaves something to </a:t>
            </a:r>
            <a:r>
              <a:rPr lang="en-GB" sz="2600" i="1" dirty="0" smtClean="0">
                <a:solidFill>
                  <a:srgbClr val="3366FF"/>
                </a:solidFill>
                <a:latin typeface="Garamond" panose="02020404030301010803" pitchFamily="18" charset="0"/>
              </a:rPr>
              <a:t>be desired </a:t>
            </a:r>
            <a:r>
              <a:rPr lang="en-GB" sz="2600" i="1" dirty="0">
                <a:solidFill>
                  <a:srgbClr val="3366FF"/>
                </a:solidFill>
                <a:latin typeface="Garamond" panose="02020404030301010803" pitchFamily="18" charset="0"/>
              </a:rPr>
              <a:t>on the score of generality and even rigour</a:t>
            </a:r>
            <a:r>
              <a:rPr lang="en-GB" sz="2600" i="1" dirty="0" smtClean="0">
                <a:solidFill>
                  <a:srgbClr val="3366FF"/>
                </a:solidFill>
                <a:latin typeface="Garamond" panose="02020404030301010803" pitchFamily="18" charset="0"/>
              </a:rPr>
              <a:t>.</a:t>
            </a:r>
            <a:endParaRPr lang="en-GB" sz="2600" i="1" dirty="0">
              <a:solidFill>
                <a:srgbClr val="3366FF"/>
              </a:solidFill>
            </a:endParaRPr>
          </a:p>
        </p:txBody>
      </p:sp>
      <p:sp>
        <p:nvSpPr>
          <p:cNvPr id="6" name="Content Placeholder 5"/>
          <p:cNvSpPr>
            <a:spLocks noGrp="1"/>
          </p:cNvSpPr>
          <p:nvPr>
            <p:ph sz="half" idx="1"/>
          </p:nvPr>
        </p:nvSpPr>
        <p:spPr/>
        <p:txBody>
          <a:bodyPr/>
          <a:lstStyle/>
          <a:p>
            <a:r>
              <a:rPr lang="en-GB" dirty="0" smtClean="0"/>
              <a:t> </a:t>
            </a:r>
            <a:endParaRPr lang="en-GB" dirty="0"/>
          </a:p>
        </p:txBody>
      </p:sp>
      <p:sp>
        <p:nvSpPr>
          <p:cNvPr id="7" name="Content Placeholder 6"/>
          <p:cNvSpPr>
            <a:spLocks noGrp="1"/>
          </p:cNvSpPr>
          <p:nvPr>
            <p:ph sz="half" idx="2"/>
          </p:nvPr>
        </p:nvSpPr>
        <p:spPr/>
        <p:txBody>
          <a:bodyPr/>
          <a:lstStyle/>
          <a:p>
            <a:endParaRPr lang="en-GB"/>
          </a:p>
        </p:txBody>
      </p:sp>
    </p:spTree>
    <p:extLst>
      <p:ext uri="{BB962C8B-B14F-4D97-AF65-F5344CB8AC3E}">
        <p14:creationId xmlns:p14="http://schemas.microsoft.com/office/powerpoint/2010/main" val="3292883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944216"/>
          </a:xfrm>
        </p:spPr>
        <p:txBody>
          <a:bodyPr>
            <a:noAutofit/>
          </a:bodyPr>
          <a:lstStyle/>
          <a:p>
            <a:r>
              <a:rPr lang="en-GB" sz="2800" dirty="0" smtClean="0">
                <a:solidFill>
                  <a:srgbClr val="3366FF"/>
                </a:solidFill>
                <a:latin typeface="Garamond" panose="02020404030301010803" pitchFamily="18" charset="0"/>
              </a:rPr>
              <a:t>Report on Fourier’s 1811 </a:t>
            </a:r>
            <a:r>
              <a:rPr lang="en-GB" sz="2600" dirty="0" smtClean="0">
                <a:solidFill>
                  <a:srgbClr val="3366FF"/>
                </a:solidFill>
                <a:latin typeface="Garamond" panose="02020404030301010803" pitchFamily="18" charset="0"/>
              </a:rPr>
              <a:t>Prize submission</a:t>
            </a:r>
            <a:br>
              <a:rPr lang="en-GB" sz="2600" dirty="0" smtClean="0">
                <a:solidFill>
                  <a:srgbClr val="3366FF"/>
                </a:solidFill>
                <a:latin typeface="Garamond" panose="02020404030301010803" pitchFamily="18" charset="0"/>
              </a:rPr>
            </a:br>
            <a:r>
              <a:rPr lang="en-GB" sz="2600" i="1" dirty="0" smtClean="0">
                <a:solidFill>
                  <a:srgbClr val="3366FF"/>
                </a:solidFill>
                <a:latin typeface="Garamond" panose="02020404030301010803" pitchFamily="18" charset="0"/>
              </a:rPr>
              <a:t>…the </a:t>
            </a:r>
            <a:r>
              <a:rPr lang="en-GB" sz="2600" i="1" dirty="0">
                <a:solidFill>
                  <a:srgbClr val="3366FF"/>
                </a:solidFill>
                <a:latin typeface="Garamond" panose="02020404030301010803" pitchFamily="18" charset="0"/>
              </a:rPr>
              <a:t>manner in which the author arrives at these equations is not exempt of difficulties and that his analysis to integrate them still leaves something to </a:t>
            </a:r>
            <a:r>
              <a:rPr lang="en-GB" sz="2600" i="1" dirty="0" smtClean="0">
                <a:solidFill>
                  <a:srgbClr val="3366FF"/>
                </a:solidFill>
                <a:latin typeface="Garamond" panose="02020404030301010803" pitchFamily="18" charset="0"/>
              </a:rPr>
              <a:t>be desired </a:t>
            </a:r>
            <a:r>
              <a:rPr lang="en-GB" sz="2600" i="1" dirty="0">
                <a:solidFill>
                  <a:srgbClr val="3366FF"/>
                </a:solidFill>
                <a:latin typeface="Garamond" panose="02020404030301010803" pitchFamily="18" charset="0"/>
              </a:rPr>
              <a:t>on the score of generality and even rigour</a:t>
            </a:r>
            <a:r>
              <a:rPr lang="en-GB" sz="2600" i="1" dirty="0" smtClean="0">
                <a:solidFill>
                  <a:srgbClr val="3366FF"/>
                </a:solidFill>
                <a:latin typeface="Garamond" panose="02020404030301010803" pitchFamily="18" charset="0"/>
              </a:rPr>
              <a:t>.</a:t>
            </a:r>
            <a:endParaRPr lang="en-GB" sz="2600" i="1" dirty="0">
              <a:solidFill>
                <a:srgbClr val="3366FF"/>
              </a:solidFill>
            </a:endParaRPr>
          </a:p>
        </p:txBody>
      </p:sp>
      <p:sp>
        <p:nvSpPr>
          <p:cNvPr id="3" name="Content Placeholder 2"/>
          <p:cNvSpPr>
            <a:spLocks noGrp="1"/>
          </p:cNvSpPr>
          <p:nvPr>
            <p:ph sz="half" idx="1"/>
          </p:nvPr>
        </p:nvSpPr>
        <p:spPr>
          <a:xfrm>
            <a:off x="179512" y="2287413"/>
            <a:ext cx="4536504" cy="4525963"/>
          </a:xfrm>
        </p:spPr>
        <p:txBody>
          <a:bodyPr>
            <a:normAutofit/>
          </a:bodyPr>
          <a:lstStyle/>
          <a:p>
            <a:pPr marL="0" indent="0">
              <a:buNone/>
            </a:pPr>
            <a:r>
              <a:rPr lang="en-GB" dirty="0">
                <a:latin typeface="Garamond" panose="02020404030301010803" pitchFamily="18" charset="0"/>
              </a:rPr>
              <a:t>Laplace and Lagrange [the referees] could not see into the future and their doubts are surely more a tribute to the originality of Fourier’s methods than a reproach to mathematicians who Fourier greatly respected (and, in Lagrange’s case, admired).</a:t>
            </a:r>
          </a:p>
          <a:p>
            <a:endParaRPr lang="en-GB"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55449" y="2215405"/>
            <a:ext cx="3224102" cy="4525963"/>
          </a:xfrm>
        </p:spPr>
      </p:pic>
    </p:spTree>
    <p:extLst>
      <p:ext uri="{BB962C8B-B14F-4D97-AF65-F5344CB8AC3E}">
        <p14:creationId xmlns:p14="http://schemas.microsoft.com/office/powerpoint/2010/main" val="1568578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5979</TotalTime>
  <Words>1633</Words>
  <Application>Microsoft Office PowerPoint</Application>
  <PresentationFormat>On-screen Show (4:3)</PresentationFormat>
  <Paragraphs>160</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Fourier’s Series</vt:lpstr>
      <vt:lpstr>Joseph Fourier (1768–1830)</vt:lpstr>
      <vt:lpstr>Joseph Fourier 1768–1830</vt:lpstr>
      <vt:lpstr>Part of a letter written later  from prison, in justification of his part in the Revolution in Auxerre in 1793 and 1794, Fourier describes the growth of his political views</vt:lpstr>
      <vt:lpstr>Egyptian expedition</vt:lpstr>
      <vt:lpstr>Yesterday was my 21st birthday, at that age Newton and Pascal had [already] acquired many claims to immortality.</vt:lpstr>
      <vt:lpstr>Yesterday was my 21st birthday, at that age Newton and Pascal had [already] acquired many claims to immortality.</vt:lpstr>
      <vt:lpstr>Report on Fourier’s 1811 Prize submission …the manner in which the author arrives at these equations is not exempt of difficulties and that his analysis to integrate them still leaves something to be desired on the score of generality and even rigour.</vt:lpstr>
      <vt:lpstr>Report on Fourier’s 1811 Prize submission …the manner in which the author arrives at these equations is not exempt of difficulties and that his analysis to integrate them still leaves something to be desired on the score of generality and even rigour.</vt:lpstr>
      <vt:lpstr>PowerPoint Presentation</vt:lpstr>
      <vt:lpstr>PowerPoint Presentation</vt:lpstr>
      <vt:lpstr>PowerPoint Presentation</vt:lpstr>
      <vt:lpstr>PowerPoint Presentation</vt:lpstr>
      <vt:lpstr>PowerPoint Presentation</vt:lpstr>
      <vt:lpstr>One dimensional partial differential equation of heat diffusion</vt:lpstr>
      <vt:lpstr>One dimensional partial differential equation of heat diffusion</vt:lpstr>
      <vt:lpstr>One dimensional partial differential equation of heat diffusion</vt:lpstr>
      <vt:lpstr>Approximating a square waveform by a Fourier series</vt:lpstr>
      <vt:lpstr>Approximating a square waveform by a Fourier series</vt:lpstr>
      <vt:lpstr>Approximating a square waveform by a Fourier series</vt:lpstr>
      <vt:lpstr>Approximating a square waveform by a Fourier series</vt:lpstr>
      <vt:lpstr>Linearity</vt:lpstr>
      <vt:lpstr>One dimensional partial differential equation of heat diffusion</vt:lpstr>
      <vt:lpstr>William Thomson (1824 – 1907), soon after graduating at Cambridge in 1845. He became Lord Kelvin in 1892.</vt:lpstr>
      <vt:lpstr>Tide Prediction</vt:lpstr>
      <vt:lpstr>Astronomical frequencies</vt:lpstr>
      <vt:lpstr>Sine waves with different frequencies</vt:lpstr>
      <vt:lpstr>Height of the tide at a given place is of the form</vt:lpstr>
      <vt:lpstr>Weekly record of the tide in the River Clyde, at the entrance to the Queen’s Dock, Glasgow</vt:lpstr>
      <vt:lpstr>The French Connection - Fourier Analysis</vt:lpstr>
      <vt:lpstr>The French Connection - Fourier Analysis</vt:lpstr>
      <vt:lpstr> The method followed in the sample problem can be extended to the complete calculation.   </vt:lpstr>
      <vt:lpstr>The tide predictor. </vt:lpstr>
      <vt:lpstr>PowerPoint Presentation</vt:lpstr>
      <vt:lpstr>Kelvin’s magnetic compass</vt:lpstr>
      <vt:lpstr>Kelvin’s compass card</vt:lpstr>
      <vt:lpstr>Transatlantic cable route</vt:lpstr>
      <vt:lpstr>Transmission over a telegraph cable</vt:lpstr>
      <vt:lpstr>From the Introduction to Fourier’s Théorie analytique de la chaleur</vt:lpstr>
      <vt:lpstr>1 pm on Tuesdays  Museum of London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Raymond</dc:creator>
  <cp:lastModifiedBy>Raymond</cp:lastModifiedBy>
  <cp:revision>177</cp:revision>
  <cp:lastPrinted>2014-11-16T15:50:58Z</cp:lastPrinted>
  <dcterms:created xsi:type="dcterms:W3CDTF">2014-11-03T13:08:59Z</dcterms:created>
  <dcterms:modified xsi:type="dcterms:W3CDTF">2015-01-17T12:42:40Z</dcterms:modified>
</cp:coreProperties>
</file>