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1"/>
  </p:notesMasterIdLst>
  <p:sldIdLst>
    <p:sldId id="256" r:id="rId2"/>
    <p:sldId id="344" r:id="rId3"/>
    <p:sldId id="343" r:id="rId4"/>
    <p:sldId id="342" r:id="rId5"/>
    <p:sldId id="320" r:id="rId6"/>
    <p:sldId id="321" r:id="rId7"/>
    <p:sldId id="345" r:id="rId8"/>
    <p:sldId id="338" r:id="rId9"/>
    <p:sldId id="339" r:id="rId10"/>
    <p:sldId id="259" r:id="rId11"/>
    <p:sldId id="307" r:id="rId12"/>
    <p:sldId id="314" r:id="rId13"/>
    <p:sldId id="333" r:id="rId14"/>
    <p:sldId id="346" r:id="rId15"/>
    <p:sldId id="347" r:id="rId16"/>
    <p:sldId id="312" r:id="rId17"/>
    <p:sldId id="348" r:id="rId18"/>
    <p:sldId id="351" r:id="rId19"/>
    <p:sldId id="349" r:id="rId20"/>
    <p:sldId id="309" r:id="rId21"/>
    <p:sldId id="332" r:id="rId22"/>
    <p:sldId id="350" r:id="rId23"/>
    <p:sldId id="352" r:id="rId24"/>
    <p:sldId id="354" r:id="rId25"/>
    <p:sldId id="353" r:id="rId26"/>
    <p:sldId id="355" r:id="rId27"/>
    <p:sldId id="356" r:id="rId28"/>
    <p:sldId id="265" r:id="rId29"/>
    <p:sldId id="266" r:id="rId30"/>
    <p:sldId id="270" r:id="rId31"/>
    <p:sldId id="272" r:id="rId32"/>
    <p:sldId id="357" r:id="rId33"/>
    <p:sldId id="291" r:id="rId34"/>
    <p:sldId id="293" r:id="rId35"/>
    <p:sldId id="329" r:id="rId36"/>
    <p:sldId id="330" r:id="rId37"/>
    <p:sldId id="288" r:id="rId38"/>
    <p:sldId id="297" r:id="rId39"/>
    <p:sldId id="31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340" y="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307F61-FED6-4577-A2DE-3348140242F1}" type="datetimeFigureOut">
              <a:rPr lang="en-US" smtClean="0"/>
              <a:t>2/8/2017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56D640-6A3C-480C-AE2D-8D461FF3D6C7}" type="slidenum">
              <a:rPr lang="en-US" smtClean="0"/>
              <a:t>‹#›</a:t>
            </a:fld>
            <a:endParaRPr lang="en-US"/>
          </a:p>
        </p:txBody>
      </p:sp>
    </p:spTree>
    <p:extLst>
      <p:ext uri="{BB962C8B-B14F-4D97-AF65-F5344CB8AC3E}">
        <p14:creationId xmlns:p14="http://schemas.microsoft.com/office/powerpoint/2010/main" val="32083280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90% will do so</a:t>
            </a:r>
            <a:endParaRPr lang="en-US" dirty="0"/>
          </a:p>
        </p:txBody>
      </p:sp>
      <p:sp>
        <p:nvSpPr>
          <p:cNvPr id="4" name="Slide Number Placeholder 3"/>
          <p:cNvSpPr>
            <a:spLocks noGrp="1"/>
          </p:cNvSpPr>
          <p:nvPr>
            <p:ph type="sldNum" sz="quarter" idx="10"/>
          </p:nvPr>
        </p:nvSpPr>
        <p:spPr/>
        <p:txBody>
          <a:bodyPr/>
          <a:lstStyle/>
          <a:p>
            <a:fld id="{CA56D640-6A3C-480C-AE2D-8D461FF3D6C7}" type="slidenum">
              <a:rPr lang="en-US" smtClean="0"/>
              <a:t>23</a:t>
            </a:fld>
            <a:endParaRPr lang="en-US"/>
          </a:p>
        </p:txBody>
      </p:sp>
    </p:spTree>
    <p:extLst>
      <p:ext uri="{BB962C8B-B14F-4D97-AF65-F5344CB8AC3E}">
        <p14:creationId xmlns:p14="http://schemas.microsoft.com/office/powerpoint/2010/main" val="512429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Far fewer: 28%?</a:t>
            </a:r>
            <a:endParaRPr lang="en-US" dirty="0"/>
          </a:p>
        </p:txBody>
      </p:sp>
      <p:sp>
        <p:nvSpPr>
          <p:cNvPr id="4" name="Slide Number Placeholder 3"/>
          <p:cNvSpPr>
            <a:spLocks noGrp="1"/>
          </p:cNvSpPr>
          <p:nvPr>
            <p:ph type="sldNum" sz="quarter" idx="10"/>
          </p:nvPr>
        </p:nvSpPr>
        <p:spPr/>
        <p:txBody>
          <a:bodyPr/>
          <a:lstStyle/>
          <a:p>
            <a:fld id="{CA56D640-6A3C-480C-AE2D-8D461FF3D6C7}" type="slidenum">
              <a:rPr lang="en-US" smtClean="0"/>
              <a:t>25</a:t>
            </a:fld>
            <a:endParaRPr lang="en-US"/>
          </a:p>
        </p:txBody>
      </p:sp>
    </p:spTree>
    <p:extLst>
      <p:ext uri="{BB962C8B-B14F-4D97-AF65-F5344CB8AC3E}">
        <p14:creationId xmlns:p14="http://schemas.microsoft.com/office/powerpoint/2010/main" val="348013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B4E683D-2E5A-430F-B036-48E750339068}" type="datetimeFigureOut">
              <a:rPr lang="en-US" smtClean="0"/>
              <a:pPr/>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40949-CAAC-456B-A055-7B375BB81A92}" type="slidenum">
              <a:rPr lang="en-US" smtClean="0"/>
              <a:pPr/>
              <a:t>‹#›</a:t>
            </a:fld>
            <a:endParaRPr lang="en-US"/>
          </a:p>
        </p:txBody>
      </p:sp>
    </p:spTree>
    <p:extLst>
      <p:ext uri="{BB962C8B-B14F-4D97-AF65-F5344CB8AC3E}">
        <p14:creationId xmlns:p14="http://schemas.microsoft.com/office/powerpoint/2010/main" val="2598287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4E683D-2E5A-430F-B036-48E750339068}" type="datetimeFigureOut">
              <a:rPr lang="en-US" smtClean="0"/>
              <a:pPr/>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40949-CAAC-456B-A055-7B375BB81A92}" type="slidenum">
              <a:rPr lang="en-US" smtClean="0"/>
              <a:pPr/>
              <a:t>‹#›</a:t>
            </a:fld>
            <a:endParaRPr lang="en-US"/>
          </a:p>
        </p:txBody>
      </p:sp>
    </p:spTree>
    <p:extLst>
      <p:ext uri="{BB962C8B-B14F-4D97-AF65-F5344CB8AC3E}">
        <p14:creationId xmlns:p14="http://schemas.microsoft.com/office/powerpoint/2010/main" val="206312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4E683D-2E5A-430F-B036-48E750339068}" type="datetimeFigureOut">
              <a:rPr lang="en-US" smtClean="0"/>
              <a:pPr/>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40949-CAAC-456B-A055-7B375BB81A92}" type="slidenum">
              <a:rPr lang="en-US" smtClean="0"/>
              <a:pPr/>
              <a:t>‹#›</a:t>
            </a:fld>
            <a:endParaRPr lang="en-US"/>
          </a:p>
        </p:txBody>
      </p:sp>
    </p:spTree>
    <p:extLst>
      <p:ext uri="{BB962C8B-B14F-4D97-AF65-F5344CB8AC3E}">
        <p14:creationId xmlns:p14="http://schemas.microsoft.com/office/powerpoint/2010/main" val="2988970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B4E683D-2E5A-430F-B036-48E750339068}" type="datetimeFigureOut">
              <a:rPr lang="en-US" smtClean="0"/>
              <a:pPr/>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40949-CAAC-456B-A055-7B375BB81A92}" type="slidenum">
              <a:rPr lang="en-US" smtClean="0"/>
              <a:pPr/>
              <a:t>‹#›</a:t>
            </a:fld>
            <a:endParaRPr lang="en-US"/>
          </a:p>
        </p:txBody>
      </p:sp>
    </p:spTree>
    <p:extLst>
      <p:ext uri="{BB962C8B-B14F-4D97-AF65-F5344CB8AC3E}">
        <p14:creationId xmlns:p14="http://schemas.microsoft.com/office/powerpoint/2010/main" val="3065010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B4E683D-2E5A-430F-B036-48E750339068}" type="datetimeFigureOut">
              <a:rPr lang="en-US" smtClean="0"/>
              <a:pPr/>
              <a:t>2/8/2017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540949-CAAC-456B-A055-7B375BB81A92}" type="slidenum">
              <a:rPr lang="en-US" smtClean="0"/>
              <a:pPr/>
              <a:t>‹#›</a:t>
            </a:fld>
            <a:endParaRPr lang="en-US"/>
          </a:p>
        </p:txBody>
      </p:sp>
    </p:spTree>
    <p:extLst>
      <p:ext uri="{BB962C8B-B14F-4D97-AF65-F5344CB8AC3E}">
        <p14:creationId xmlns:p14="http://schemas.microsoft.com/office/powerpoint/2010/main" val="20948569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B4E683D-2E5A-430F-B036-48E750339068}" type="datetimeFigureOut">
              <a:rPr lang="en-US" smtClean="0"/>
              <a:pPr/>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40949-CAAC-456B-A055-7B375BB81A92}" type="slidenum">
              <a:rPr lang="en-US" smtClean="0"/>
              <a:pPr/>
              <a:t>‹#›</a:t>
            </a:fld>
            <a:endParaRPr lang="en-US"/>
          </a:p>
        </p:txBody>
      </p:sp>
    </p:spTree>
    <p:extLst>
      <p:ext uri="{BB962C8B-B14F-4D97-AF65-F5344CB8AC3E}">
        <p14:creationId xmlns:p14="http://schemas.microsoft.com/office/powerpoint/2010/main" val="8070992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B4E683D-2E5A-430F-B036-48E750339068}" type="datetimeFigureOut">
              <a:rPr lang="en-US" smtClean="0"/>
              <a:pPr/>
              <a:t>2/8/2017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540949-CAAC-456B-A055-7B375BB81A92}" type="slidenum">
              <a:rPr lang="en-US" smtClean="0"/>
              <a:pPr/>
              <a:t>‹#›</a:t>
            </a:fld>
            <a:endParaRPr lang="en-US"/>
          </a:p>
        </p:txBody>
      </p:sp>
    </p:spTree>
    <p:extLst>
      <p:ext uri="{BB962C8B-B14F-4D97-AF65-F5344CB8AC3E}">
        <p14:creationId xmlns:p14="http://schemas.microsoft.com/office/powerpoint/2010/main" val="218453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B4E683D-2E5A-430F-B036-48E750339068}" type="datetimeFigureOut">
              <a:rPr lang="en-US" smtClean="0"/>
              <a:pPr/>
              <a:t>2/8/2017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540949-CAAC-456B-A055-7B375BB81A92}" type="slidenum">
              <a:rPr lang="en-US" smtClean="0"/>
              <a:pPr/>
              <a:t>‹#›</a:t>
            </a:fld>
            <a:endParaRPr lang="en-US"/>
          </a:p>
        </p:txBody>
      </p:sp>
    </p:spTree>
    <p:extLst>
      <p:ext uri="{BB962C8B-B14F-4D97-AF65-F5344CB8AC3E}">
        <p14:creationId xmlns:p14="http://schemas.microsoft.com/office/powerpoint/2010/main" val="358488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4E683D-2E5A-430F-B036-48E750339068}" type="datetimeFigureOut">
              <a:rPr lang="en-US" smtClean="0"/>
              <a:pPr/>
              <a:t>2/8/2017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540949-CAAC-456B-A055-7B375BB81A92}" type="slidenum">
              <a:rPr lang="en-US" smtClean="0"/>
              <a:pPr/>
              <a:t>‹#›</a:t>
            </a:fld>
            <a:endParaRPr lang="en-US"/>
          </a:p>
        </p:txBody>
      </p:sp>
    </p:spTree>
    <p:extLst>
      <p:ext uri="{BB962C8B-B14F-4D97-AF65-F5344CB8AC3E}">
        <p14:creationId xmlns:p14="http://schemas.microsoft.com/office/powerpoint/2010/main" val="4023339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B4E683D-2E5A-430F-B036-48E750339068}" type="datetimeFigureOut">
              <a:rPr lang="en-US" smtClean="0"/>
              <a:pPr/>
              <a:t>2/8/2017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540949-CAAC-456B-A055-7B375BB81A92}" type="slidenum">
              <a:rPr lang="en-US" smtClean="0"/>
              <a:pPr/>
              <a:t>‹#›</a:t>
            </a:fld>
            <a:endParaRPr lang="en-US"/>
          </a:p>
        </p:txBody>
      </p:sp>
    </p:spTree>
    <p:extLst>
      <p:ext uri="{BB962C8B-B14F-4D97-AF65-F5344CB8AC3E}">
        <p14:creationId xmlns:p14="http://schemas.microsoft.com/office/powerpoint/2010/main" val="3148385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B4E683D-2E5A-430F-B036-48E750339068}" type="datetimeFigureOut">
              <a:rPr lang="en-US" smtClean="0"/>
              <a:pPr/>
              <a:t>2/8/2017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D540949-CAAC-456B-A055-7B375BB81A92}" type="slidenum">
              <a:rPr lang="en-US" smtClean="0"/>
              <a:pPr/>
              <a:t>‹#›</a:t>
            </a:fld>
            <a:endParaRPr lang="en-US"/>
          </a:p>
        </p:txBody>
      </p:sp>
    </p:spTree>
    <p:extLst>
      <p:ext uri="{BB962C8B-B14F-4D97-AF65-F5344CB8AC3E}">
        <p14:creationId xmlns:p14="http://schemas.microsoft.com/office/powerpoint/2010/main" val="176682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B4E683D-2E5A-430F-B036-48E750339068}" type="datetimeFigureOut">
              <a:rPr lang="en-US" smtClean="0"/>
              <a:pPr/>
              <a:t>2/8/2017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D540949-CAAC-456B-A055-7B375BB81A92}" type="slidenum">
              <a:rPr lang="en-US" smtClean="0"/>
              <a:pPr/>
              <a:t>‹#›</a:t>
            </a:fld>
            <a:endParaRPr lang="en-US"/>
          </a:p>
        </p:txBody>
      </p:sp>
    </p:spTree>
    <p:extLst>
      <p:ext uri="{BB962C8B-B14F-4D97-AF65-F5344CB8AC3E}">
        <p14:creationId xmlns:p14="http://schemas.microsoft.com/office/powerpoint/2010/main" val="16826336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journals.plos.org/plosone/article?id=10.1371/journal.pone.0122914" TargetMode="External"/><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plosone.org/article/info:doi/10.1371/journal.pone.0014730" TargetMode="Externa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96753"/>
            <a:ext cx="7772400" cy="2385610"/>
          </a:xfrm>
        </p:spPr>
        <p:txBody>
          <a:bodyPr>
            <a:normAutofit/>
          </a:bodyPr>
          <a:lstStyle/>
          <a:p>
            <a:r>
              <a:rPr lang="en-GB" dirty="0">
                <a:solidFill>
                  <a:schemeClr val="bg1"/>
                </a:solidFill>
              </a:rPr>
              <a:t>The Right Stuff: moral reasoning and health care </a:t>
            </a:r>
            <a:endParaRPr lang="en-US" dirty="0">
              <a:solidFill>
                <a:schemeClr val="bg1"/>
              </a:solidFill>
            </a:endParaRPr>
          </a:p>
        </p:txBody>
      </p:sp>
      <p:sp>
        <p:nvSpPr>
          <p:cNvPr id="3" name="Subtitle 2"/>
          <p:cNvSpPr>
            <a:spLocks noGrp="1"/>
          </p:cNvSpPr>
          <p:nvPr>
            <p:ph type="subTitle" idx="1"/>
          </p:nvPr>
        </p:nvSpPr>
        <p:spPr/>
        <p:txBody>
          <a:bodyPr>
            <a:normAutofit/>
          </a:bodyPr>
          <a:lstStyle/>
          <a:p>
            <a:r>
              <a:rPr lang="en-GB" dirty="0">
                <a:solidFill>
                  <a:schemeClr val="bg1"/>
                </a:solidFill>
              </a:rPr>
              <a:t>Professor Gwen Adshead</a:t>
            </a:r>
          </a:p>
          <a:p>
            <a:r>
              <a:rPr lang="en-GB">
                <a:solidFill>
                  <a:schemeClr val="bg1"/>
                </a:solidFill>
              </a:rPr>
              <a:t>February 2017</a:t>
            </a:r>
            <a:endParaRPr lang="en-GB" dirty="0">
              <a:solidFill>
                <a:schemeClr val="bg1"/>
              </a:solidFill>
            </a:endParaRPr>
          </a:p>
          <a:p>
            <a:r>
              <a:rPr lang="en-GB" dirty="0">
                <a:solidFill>
                  <a:schemeClr val="bg1"/>
                </a:solidFill>
              </a:rPr>
              <a:t>G.Adshead@nhs.net</a:t>
            </a:r>
            <a:endParaRPr lang="en-US"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solidFill>
                  <a:schemeClr val="bg1"/>
                </a:solidFill>
                <a:latin typeface="+mn-lt"/>
              </a:rPr>
              <a:t>Common approaches to bioethics</a:t>
            </a:r>
            <a:endParaRPr lang="en-US" dirty="0">
              <a:solidFill>
                <a:schemeClr val="bg1"/>
              </a:solidFill>
              <a:latin typeface="+mn-lt"/>
            </a:endParaRPr>
          </a:p>
        </p:txBody>
      </p:sp>
      <p:sp>
        <p:nvSpPr>
          <p:cNvPr id="2" name="Content Placeholder 1"/>
          <p:cNvSpPr>
            <a:spLocks noGrp="1"/>
          </p:cNvSpPr>
          <p:nvPr>
            <p:ph idx="1"/>
          </p:nvPr>
        </p:nvSpPr>
        <p:spPr/>
        <p:txBody>
          <a:bodyPr>
            <a:normAutofit lnSpcReduction="10000"/>
          </a:bodyPr>
          <a:lstStyle/>
          <a:p>
            <a:r>
              <a:rPr lang="en-GB" sz="2800" dirty="0">
                <a:solidFill>
                  <a:schemeClr val="bg1"/>
                </a:solidFill>
              </a:rPr>
              <a:t>Beauchamp &amp; Childress (1979) The ‘four principles’:  a mixture of duties and consequences</a:t>
            </a:r>
          </a:p>
          <a:p>
            <a:r>
              <a:rPr lang="en-GB" sz="2800" dirty="0">
                <a:solidFill>
                  <a:schemeClr val="bg1"/>
                </a:solidFill>
              </a:rPr>
              <a:t>A duty to respect autonomy/personal choice (the right to be left alone and to privacy) </a:t>
            </a:r>
          </a:p>
          <a:p>
            <a:pPr>
              <a:buNone/>
            </a:pPr>
            <a:r>
              <a:rPr lang="en-GB" sz="2800" dirty="0">
                <a:solidFill>
                  <a:schemeClr val="bg1"/>
                </a:solidFill>
              </a:rPr>
              <a:t>A duty to respect the process of justice (usually in terms of fair resource allocation)</a:t>
            </a:r>
          </a:p>
          <a:p>
            <a:r>
              <a:rPr lang="en-GB" sz="2800" dirty="0">
                <a:solidFill>
                  <a:schemeClr val="bg1"/>
                </a:solidFill>
              </a:rPr>
              <a:t>Attention to consequences: maximise good and do no harm</a:t>
            </a:r>
          </a:p>
          <a:p>
            <a:r>
              <a:rPr lang="en-GB" sz="2800" dirty="0">
                <a:solidFill>
                  <a:schemeClr val="bg1"/>
                </a:solidFill>
              </a:rPr>
              <a:t>Attention to scope: how far do your duties extend? </a:t>
            </a:r>
          </a:p>
          <a:p>
            <a:r>
              <a:rPr lang="en-GB" sz="2800" dirty="0">
                <a:solidFill>
                  <a:schemeClr val="bg1"/>
                </a:solidFill>
              </a:rPr>
              <a:t>Respect for autonomy has primacy</a:t>
            </a:r>
            <a:endParaRPr lang="en-US" sz="28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solidFill>
                  <a:schemeClr val="bg1"/>
                </a:solidFill>
                <a:latin typeface="+mn-lt"/>
              </a:rPr>
              <a:t>Some problems with principles approach</a:t>
            </a:r>
            <a:endParaRPr lang="en-US" dirty="0">
              <a:solidFill>
                <a:schemeClr val="bg1"/>
              </a:solidFill>
              <a:latin typeface="+mn-lt"/>
            </a:endParaRPr>
          </a:p>
        </p:txBody>
      </p:sp>
      <p:sp>
        <p:nvSpPr>
          <p:cNvPr id="2" name="Content Placeholder 1"/>
          <p:cNvSpPr>
            <a:spLocks noGrp="1"/>
          </p:cNvSpPr>
          <p:nvPr>
            <p:ph idx="1"/>
          </p:nvPr>
        </p:nvSpPr>
        <p:spPr/>
        <p:txBody>
          <a:bodyPr>
            <a:normAutofit fontScale="92500"/>
          </a:bodyPr>
          <a:lstStyle/>
          <a:p>
            <a:r>
              <a:rPr lang="en-GB" sz="2800" dirty="0">
                <a:solidFill>
                  <a:schemeClr val="bg1"/>
                </a:solidFill>
              </a:rPr>
              <a:t>What to do if principles and duties conflict?</a:t>
            </a:r>
          </a:p>
          <a:p>
            <a:r>
              <a:rPr lang="en-GB" sz="2800" dirty="0">
                <a:solidFill>
                  <a:schemeClr val="bg1"/>
                </a:solidFill>
              </a:rPr>
              <a:t>What to do if patients lack autonomy?</a:t>
            </a:r>
          </a:p>
          <a:p>
            <a:r>
              <a:rPr lang="en-GB" sz="2800" dirty="0">
                <a:solidFill>
                  <a:schemeClr val="bg1"/>
                </a:solidFill>
              </a:rPr>
              <a:t>Model seems to imply a limited relationship between only two parties, who negotiate about a range of choices</a:t>
            </a:r>
          </a:p>
          <a:p>
            <a:r>
              <a:rPr lang="en-GB" sz="2800" dirty="0">
                <a:solidFill>
                  <a:schemeClr val="bg1"/>
                </a:solidFill>
              </a:rPr>
              <a:t> But what if there are no ‘good’ choices?</a:t>
            </a:r>
          </a:p>
          <a:p>
            <a:r>
              <a:rPr lang="en-GB" sz="2800" dirty="0">
                <a:solidFill>
                  <a:schemeClr val="bg1"/>
                </a:solidFill>
              </a:rPr>
              <a:t>What if there are more than two parties?</a:t>
            </a:r>
          </a:p>
          <a:p>
            <a:r>
              <a:rPr lang="en-GB" sz="2800" dirty="0">
                <a:solidFill>
                  <a:schemeClr val="bg1"/>
                </a:solidFill>
              </a:rPr>
              <a:t>What if there is a complex relationship between all parties?</a:t>
            </a:r>
          </a:p>
          <a:p>
            <a:r>
              <a:rPr lang="en-GB" sz="2800" dirty="0">
                <a:solidFill>
                  <a:schemeClr val="bg1"/>
                </a:solidFill>
              </a:rPr>
              <a:t>Justice as a trumping value to protect the vulnerable </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solidFill>
                  <a:schemeClr val="bg1"/>
                </a:solidFill>
                <a:latin typeface="+mn-lt"/>
              </a:rPr>
              <a:t>Thinking about autonomy and choice in health care </a:t>
            </a:r>
            <a:endParaRPr lang="en-US" dirty="0">
              <a:solidFill>
                <a:schemeClr val="bg1"/>
              </a:solidFill>
              <a:latin typeface="+mn-lt"/>
            </a:endParaRPr>
          </a:p>
        </p:txBody>
      </p:sp>
      <p:sp>
        <p:nvSpPr>
          <p:cNvPr id="2" name="Content Placeholder 1"/>
          <p:cNvSpPr>
            <a:spLocks noGrp="1"/>
          </p:cNvSpPr>
          <p:nvPr>
            <p:ph idx="1"/>
          </p:nvPr>
        </p:nvSpPr>
        <p:spPr/>
        <p:txBody>
          <a:bodyPr>
            <a:normAutofit/>
          </a:bodyPr>
          <a:lstStyle/>
          <a:p>
            <a:r>
              <a:rPr lang="en-GB" sz="2400" dirty="0">
                <a:solidFill>
                  <a:schemeClr val="bg1"/>
                </a:solidFill>
              </a:rPr>
              <a:t>Many people with long term conditions or psychiatric /brain conditions  lack autonomy for extended periods</a:t>
            </a:r>
          </a:p>
          <a:p>
            <a:r>
              <a:rPr lang="en-GB" sz="2400" dirty="0">
                <a:solidFill>
                  <a:schemeClr val="bg1"/>
                </a:solidFill>
              </a:rPr>
              <a:t>Both lack of autonomy and psychological intimacy makes people vulnerable</a:t>
            </a:r>
          </a:p>
          <a:p>
            <a:r>
              <a:rPr lang="en-GB" sz="2400" dirty="0">
                <a:solidFill>
                  <a:schemeClr val="bg1"/>
                </a:solidFill>
              </a:rPr>
              <a:t>Using people as a means to an end: research, risk</a:t>
            </a:r>
            <a:endParaRPr lang="en-US" sz="2400" dirty="0">
              <a:solidFill>
                <a:schemeClr val="bg1"/>
              </a:solidFill>
            </a:endParaRPr>
          </a:p>
          <a:p>
            <a:r>
              <a:rPr lang="en-GB" sz="2400" dirty="0">
                <a:solidFill>
                  <a:schemeClr val="bg1"/>
                </a:solidFill>
              </a:rPr>
              <a:t>Some patients will be in long-term dependency relationships with services:  how to balance autonomy  and dependence</a:t>
            </a:r>
          </a:p>
          <a:p>
            <a:r>
              <a:rPr lang="en-GB" sz="2400" dirty="0">
                <a:solidFill>
                  <a:schemeClr val="bg1"/>
                </a:solidFill>
              </a:rPr>
              <a:t>For some people, they need relationships with others to exercise autonomy: e.g. young people, the elderly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chemeClr val="bg1"/>
                </a:solidFill>
                <a:latin typeface="+mn-lt"/>
              </a:rPr>
              <a:t>Example</a:t>
            </a:r>
            <a:r>
              <a:rPr lang="en-GB" dirty="0">
                <a:latin typeface="+mn-lt"/>
              </a:rPr>
              <a:t> </a:t>
            </a:r>
            <a:endParaRPr lang="en-US" dirty="0">
              <a:latin typeface="+mn-lt"/>
            </a:endParaRPr>
          </a:p>
        </p:txBody>
      </p:sp>
      <p:sp>
        <p:nvSpPr>
          <p:cNvPr id="2" name="Content Placeholder 1"/>
          <p:cNvSpPr>
            <a:spLocks noGrp="1"/>
          </p:cNvSpPr>
          <p:nvPr>
            <p:ph idx="1"/>
          </p:nvPr>
        </p:nvSpPr>
        <p:spPr/>
        <p:txBody>
          <a:bodyPr>
            <a:normAutofit lnSpcReduction="10000"/>
          </a:bodyPr>
          <a:lstStyle/>
          <a:p>
            <a:r>
              <a:rPr lang="en-GB" sz="3200" dirty="0">
                <a:solidFill>
                  <a:schemeClr val="bg1"/>
                </a:solidFill>
              </a:rPr>
              <a:t>Mr Jenkins has a long history of alcohol addiction which has had an impact on his work and psychosocial function.  His wife and daughter (who care for him) tell you that they water down the alcohol he drinks at home, and ask you not to tell him. Mr Jenkins confidently tells you that he ‘can handle’ his drink, and doesn’t have a problem. Mr Jenkins's wife dies suddenly, and his daughter takes an overdose</a:t>
            </a:r>
            <a:r>
              <a:rPr lang="en-GB" dirty="0"/>
              <a:t>.</a:t>
            </a:r>
            <a:endParaRPr lang="en-US" dirty="0"/>
          </a:p>
        </p:txBody>
      </p:sp>
    </p:spTree>
    <p:extLst>
      <p:ext uri="{BB962C8B-B14F-4D97-AF65-F5344CB8AC3E}">
        <p14:creationId xmlns:p14="http://schemas.microsoft.com/office/powerpoint/2010/main" val="2233774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latin typeface="+mn-lt"/>
              </a:rPr>
              <a:t>Moral reasoning is not about information processing</a:t>
            </a:r>
            <a:endParaRPr lang="en-US" dirty="0">
              <a:solidFill>
                <a:schemeClr val="bg1"/>
              </a:solidFill>
              <a:latin typeface="+mn-lt"/>
            </a:endParaRPr>
          </a:p>
        </p:txBody>
      </p:sp>
      <p:sp>
        <p:nvSpPr>
          <p:cNvPr id="3" name="Content Placeholder 2"/>
          <p:cNvSpPr>
            <a:spLocks noGrp="1"/>
          </p:cNvSpPr>
          <p:nvPr>
            <p:ph idx="1"/>
          </p:nvPr>
        </p:nvSpPr>
        <p:spPr/>
        <p:txBody>
          <a:bodyPr>
            <a:normAutofit lnSpcReduction="10000"/>
          </a:bodyPr>
          <a:lstStyle/>
          <a:p>
            <a:r>
              <a:rPr lang="en-GB" sz="2800" dirty="0">
                <a:solidFill>
                  <a:schemeClr val="bg1"/>
                </a:solidFill>
              </a:rPr>
              <a:t>It is not just a process of weighing up different information choices</a:t>
            </a:r>
          </a:p>
          <a:p>
            <a:r>
              <a:rPr lang="en-GB" sz="2800" dirty="0">
                <a:solidFill>
                  <a:schemeClr val="bg1"/>
                </a:solidFill>
              </a:rPr>
              <a:t>Moral reasoning involves emotional discomfort</a:t>
            </a:r>
          </a:p>
          <a:p>
            <a:r>
              <a:rPr lang="en-GB" sz="2800" dirty="0">
                <a:solidFill>
                  <a:schemeClr val="bg1"/>
                </a:solidFill>
              </a:rPr>
              <a:t>It involves reflection on the type of person you, the values you hold, and the relationships you have with those around you</a:t>
            </a:r>
          </a:p>
          <a:p>
            <a:r>
              <a:rPr lang="en-GB" sz="2800" dirty="0">
                <a:solidFill>
                  <a:schemeClr val="bg1"/>
                </a:solidFill>
              </a:rPr>
              <a:t>Not a simple binary choice between two options, one of which is clearly good and/or better than the other</a:t>
            </a:r>
          </a:p>
          <a:p>
            <a:r>
              <a:rPr lang="en-GB" sz="2800" dirty="0">
                <a:solidFill>
                  <a:schemeClr val="bg1"/>
                </a:solidFill>
              </a:rPr>
              <a:t>Gilligan on abortion; Tan on treatment refusal, </a:t>
            </a:r>
            <a:r>
              <a:rPr lang="en-GB" sz="2800" dirty="0" err="1">
                <a:solidFill>
                  <a:schemeClr val="bg1"/>
                </a:solidFill>
              </a:rPr>
              <a:t>Gutridge</a:t>
            </a:r>
            <a:r>
              <a:rPr lang="en-GB" sz="2800" dirty="0">
                <a:solidFill>
                  <a:schemeClr val="bg1"/>
                </a:solidFill>
              </a:rPr>
              <a:t> on self harm</a:t>
            </a:r>
            <a:endParaRPr lang="en-US" sz="2800" dirty="0">
              <a:solidFill>
                <a:schemeClr val="bg1"/>
              </a:solidFill>
            </a:endParaRPr>
          </a:p>
        </p:txBody>
      </p:sp>
    </p:spTree>
    <p:extLst>
      <p:ext uri="{BB962C8B-B14F-4D97-AF65-F5344CB8AC3E}">
        <p14:creationId xmlns:p14="http://schemas.microsoft.com/office/powerpoint/2010/main" val="35243669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600" dirty="0">
                <a:solidFill>
                  <a:schemeClr val="bg1"/>
                </a:solidFill>
                <a:latin typeface="+mn-lt"/>
              </a:rPr>
              <a:t>Moral reasoning, agency and identity</a:t>
            </a:r>
            <a:endParaRPr lang="en-US" sz="3600" dirty="0">
              <a:solidFill>
                <a:schemeClr val="bg1"/>
              </a:solidFill>
              <a:latin typeface="+mn-lt"/>
            </a:endParaRPr>
          </a:p>
        </p:txBody>
      </p:sp>
      <p:sp>
        <p:nvSpPr>
          <p:cNvPr id="3" name="Content Placeholder 2"/>
          <p:cNvSpPr>
            <a:spLocks noGrp="1"/>
          </p:cNvSpPr>
          <p:nvPr>
            <p:ph idx="1"/>
          </p:nvPr>
        </p:nvSpPr>
        <p:spPr/>
        <p:txBody>
          <a:bodyPr>
            <a:normAutofit lnSpcReduction="10000"/>
          </a:bodyPr>
          <a:lstStyle/>
          <a:p>
            <a:r>
              <a:rPr lang="en-GB" sz="3200" dirty="0">
                <a:solidFill>
                  <a:schemeClr val="bg1"/>
                </a:solidFill>
              </a:rPr>
              <a:t>We develop our moral identities as narratives; stories about the choices we have made and what went into that process</a:t>
            </a:r>
          </a:p>
          <a:p>
            <a:r>
              <a:rPr lang="en-GB" sz="3200" dirty="0">
                <a:solidFill>
                  <a:schemeClr val="bg1"/>
                </a:solidFill>
              </a:rPr>
              <a:t>These are reflective and relational narratives about the kind of person we want to be</a:t>
            </a:r>
          </a:p>
          <a:p>
            <a:r>
              <a:rPr lang="en-GB" sz="3200" dirty="0">
                <a:solidFill>
                  <a:schemeClr val="bg1"/>
                </a:solidFill>
              </a:rPr>
              <a:t>To be a moral agent ( McAdam 2015)</a:t>
            </a:r>
          </a:p>
          <a:p>
            <a:r>
              <a:rPr lang="en-GB" sz="3200" dirty="0">
                <a:solidFill>
                  <a:schemeClr val="bg1"/>
                </a:solidFill>
              </a:rPr>
              <a:t>Influenced by our personality dispositions and traits</a:t>
            </a:r>
          </a:p>
          <a:p>
            <a:r>
              <a:rPr lang="en-GB" sz="3200" dirty="0">
                <a:solidFill>
                  <a:schemeClr val="bg1"/>
                </a:solidFill>
              </a:rPr>
              <a:t>Our early attachments, family and culture </a:t>
            </a:r>
          </a:p>
          <a:p>
            <a:endParaRPr lang="en-US" dirty="0">
              <a:solidFill>
                <a:schemeClr val="bg1"/>
              </a:solidFill>
            </a:endParaRPr>
          </a:p>
        </p:txBody>
      </p:sp>
    </p:spTree>
    <p:extLst>
      <p:ext uri="{BB962C8B-B14F-4D97-AF65-F5344CB8AC3E}">
        <p14:creationId xmlns:p14="http://schemas.microsoft.com/office/powerpoint/2010/main" val="3403381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dirty="0">
                <a:solidFill>
                  <a:schemeClr val="bg1"/>
                </a:solidFill>
                <a:latin typeface="+mn-lt"/>
              </a:rPr>
              <a:t>Brain research in moral reasoning</a:t>
            </a:r>
          </a:p>
        </p:txBody>
      </p:sp>
      <p:sp>
        <p:nvSpPr>
          <p:cNvPr id="2" name="Content Placeholder 1"/>
          <p:cNvSpPr>
            <a:spLocks noGrp="1"/>
          </p:cNvSpPr>
          <p:nvPr>
            <p:ph idx="1"/>
          </p:nvPr>
        </p:nvSpPr>
        <p:spPr/>
        <p:txBody>
          <a:bodyPr>
            <a:normAutofit/>
          </a:bodyPr>
          <a:lstStyle/>
          <a:p>
            <a:r>
              <a:rPr lang="en-GB" sz="2800" dirty="0">
                <a:solidFill>
                  <a:schemeClr val="bg1"/>
                </a:solidFill>
              </a:rPr>
              <a:t>FMRI studies of what happens when people make moral decisions</a:t>
            </a:r>
          </a:p>
          <a:p>
            <a:r>
              <a:rPr lang="en-GB" sz="2800" dirty="0">
                <a:solidFill>
                  <a:schemeClr val="bg1"/>
                </a:solidFill>
              </a:rPr>
              <a:t>What is happening in the brain: are all moral decisions the same?</a:t>
            </a:r>
          </a:p>
          <a:p>
            <a:r>
              <a:rPr lang="en-GB" sz="2800" dirty="0">
                <a:solidFill>
                  <a:schemeClr val="bg1"/>
                </a:solidFill>
              </a:rPr>
              <a:t>Different areas of the brain involved for moral and non-moral decisions; and different types of moral reasoning</a:t>
            </a:r>
          </a:p>
          <a:p>
            <a:r>
              <a:rPr lang="en-GB" sz="2800" dirty="0">
                <a:solidFill>
                  <a:schemeClr val="bg1"/>
                </a:solidFill>
              </a:rPr>
              <a:t>Different levels of emotion involved and different perspectives ( Boccia et al 2016)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Different kinds of moral action activate different neural systems</a:t>
            </a:r>
            <a:endParaRPr lang="en-US"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47664" y="1988840"/>
            <a:ext cx="5976664" cy="4392488"/>
          </a:xfrm>
        </p:spPr>
      </p:pic>
    </p:spTree>
    <p:extLst>
      <p:ext uri="{BB962C8B-B14F-4D97-AF65-F5344CB8AC3E}">
        <p14:creationId xmlns:p14="http://schemas.microsoft.com/office/powerpoint/2010/main" val="23675376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764704"/>
            <a:ext cx="7704856" cy="483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body" idx="4294967295"/>
          </p:nvPr>
        </p:nvSpPr>
        <p:spPr>
          <a:xfrm>
            <a:off x="448235" y="246530"/>
            <a:ext cx="8258735" cy="287899"/>
          </a:xfrm>
          <a:noFill/>
        </p:spPr>
        <p:txBody>
          <a:bodyPr>
            <a:spAutoFit/>
          </a:bodyPr>
          <a:lstStyle/>
          <a:p>
            <a:pPr marL="0" indent="0" algn="ctr">
              <a:spcBef>
                <a:spcPct val="0"/>
              </a:spcBef>
              <a:buNone/>
            </a:pPr>
            <a:r>
              <a:rPr lang="en-US" altLang="en-US" sz="1412" b="1" dirty="0">
                <a:solidFill>
                  <a:schemeClr val="bg1"/>
                </a:solidFill>
              </a:rPr>
              <a:t>Different types of Moral reasoning and gray matter volume.</a:t>
            </a:r>
          </a:p>
        </p:txBody>
      </p:sp>
      <p:sp>
        <p:nvSpPr>
          <p:cNvPr id="2052" name="Text Box 4"/>
          <p:cNvSpPr txBox="1">
            <a:spLocks noChangeArrowheads="1"/>
          </p:cNvSpPr>
          <p:nvPr/>
        </p:nvSpPr>
        <p:spPr bwMode="auto">
          <a:xfrm>
            <a:off x="526676" y="5748618"/>
            <a:ext cx="8101853" cy="58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1059" dirty="0" err="1"/>
              <a:t>Prehn</a:t>
            </a:r>
            <a:r>
              <a:rPr lang="en-US" altLang="en-US" sz="1059" dirty="0"/>
              <a:t> K, </a:t>
            </a:r>
            <a:r>
              <a:rPr lang="en-US" altLang="en-US" sz="1059" dirty="0" err="1"/>
              <a:t>Korczykowski</a:t>
            </a:r>
            <a:r>
              <a:rPr lang="en-US" altLang="en-US" sz="1059" dirty="0"/>
              <a:t> M, Rao H, Fang Z, </a:t>
            </a:r>
            <a:r>
              <a:rPr lang="en-US" altLang="en-US" sz="1059" dirty="0" err="1"/>
              <a:t>Detre</a:t>
            </a:r>
            <a:r>
              <a:rPr lang="en-US" altLang="en-US" sz="1059" dirty="0"/>
              <a:t> JA, et al. (2015) Neural Correlates of Post-Conventional Moral Reasoning: A Voxel-Based Morphometry Study. PLOS ONE 10(6): e0122914. doi:10.1371/journal.pone.0122914</a:t>
            </a:r>
          </a:p>
          <a:p>
            <a:pPr eaLnBrk="1" hangingPunct="1"/>
            <a:r>
              <a:rPr lang="en-US" altLang="en-US" sz="1059" dirty="0">
                <a:hlinkClick r:id="rId3"/>
              </a:rPr>
              <a:t>http://journals.plos.org/plosone/article?id=10.1371/journal.pone.0122914</a:t>
            </a:r>
            <a:endParaRPr lang="en-US" altLang="en-US" sz="1059" dirty="0"/>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13176" y="6152030"/>
            <a:ext cx="2140324" cy="649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4539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rPr>
              <a:t>Moral decisions: personal or impersonal</a:t>
            </a:r>
            <a:endParaRPr lang="en-US" dirty="0">
              <a:solidFill>
                <a:schemeClr val="bg1"/>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916832"/>
            <a:ext cx="7886700" cy="4392488"/>
          </a:xfrm>
        </p:spPr>
      </p:pic>
    </p:spTree>
    <p:extLst>
      <p:ext uri="{BB962C8B-B14F-4D97-AF65-F5344CB8AC3E}">
        <p14:creationId xmlns:p14="http://schemas.microsoft.com/office/powerpoint/2010/main" val="11395765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latin typeface="+mn-lt"/>
              </a:rPr>
              <a:t>In this talk: </a:t>
            </a:r>
            <a:endParaRPr lang="en-US" dirty="0">
              <a:solidFill>
                <a:schemeClr val="bg1"/>
              </a:solidFill>
              <a:latin typeface="+mn-lt"/>
            </a:endParaRPr>
          </a:p>
        </p:txBody>
      </p:sp>
      <p:sp>
        <p:nvSpPr>
          <p:cNvPr id="3" name="Content Placeholder 2"/>
          <p:cNvSpPr>
            <a:spLocks noGrp="1"/>
          </p:cNvSpPr>
          <p:nvPr>
            <p:ph idx="1"/>
          </p:nvPr>
        </p:nvSpPr>
        <p:spPr>
          <a:xfrm>
            <a:off x="323528" y="1690690"/>
            <a:ext cx="8496944" cy="4762646"/>
          </a:xfrm>
        </p:spPr>
        <p:txBody>
          <a:bodyPr>
            <a:noAutofit/>
          </a:bodyPr>
          <a:lstStyle/>
          <a:p>
            <a:r>
              <a:rPr lang="en-GB" sz="2800" dirty="0">
                <a:solidFill>
                  <a:schemeClr val="bg1"/>
                </a:solidFill>
              </a:rPr>
              <a:t>What is a moral decision? What do we mean by a decision? The  experience of making moral decisions</a:t>
            </a:r>
          </a:p>
          <a:p>
            <a:r>
              <a:rPr lang="en-GB" sz="2800" dirty="0">
                <a:solidFill>
                  <a:schemeClr val="bg1"/>
                </a:solidFill>
              </a:rPr>
              <a:t>Moral decisions in health care</a:t>
            </a:r>
          </a:p>
          <a:p>
            <a:r>
              <a:rPr lang="en-GB" sz="2800" dirty="0">
                <a:solidFill>
                  <a:schemeClr val="bg1"/>
                </a:solidFill>
              </a:rPr>
              <a:t>Principles and outcomes</a:t>
            </a:r>
          </a:p>
          <a:p>
            <a:r>
              <a:rPr lang="en-GB" sz="2800" dirty="0">
                <a:solidFill>
                  <a:schemeClr val="bg1"/>
                </a:solidFill>
              </a:rPr>
              <a:t>Feelings, thoughts and brains</a:t>
            </a:r>
          </a:p>
          <a:p>
            <a:r>
              <a:rPr lang="en-GB" sz="2800" dirty="0">
                <a:solidFill>
                  <a:schemeClr val="bg1"/>
                </a:solidFill>
              </a:rPr>
              <a:t>The trolley problem  and medical care</a:t>
            </a:r>
          </a:p>
          <a:p>
            <a:r>
              <a:rPr lang="en-GB" sz="2800" dirty="0">
                <a:solidFill>
                  <a:schemeClr val="bg1"/>
                </a:solidFill>
              </a:rPr>
              <a:t>What makes a ‘good’ doctor?</a:t>
            </a:r>
          </a:p>
          <a:p>
            <a:r>
              <a:rPr lang="en-GB" sz="2800" dirty="0">
                <a:solidFill>
                  <a:schemeClr val="bg1"/>
                </a:solidFill>
              </a:rPr>
              <a:t>Acknowledgements: Professors Deborah Bowman, Bill Fulford and Nigel Eastman. Thanks also to Dr Brian Robinson and Mr Dan Ferris.</a:t>
            </a:r>
            <a:endParaRPr lang="en-US" sz="2800" dirty="0">
              <a:solidFill>
                <a:schemeClr val="bg1"/>
              </a:solidFill>
            </a:endParaRPr>
          </a:p>
        </p:txBody>
      </p:sp>
    </p:spTree>
    <p:extLst>
      <p:ext uri="{BB962C8B-B14F-4D97-AF65-F5344CB8AC3E}">
        <p14:creationId xmlns:p14="http://schemas.microsoft.com/office/powerpoint/2010/main" val="1471338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solidFill>
                  <a:schemeClr val="bg1"/>
                </a:solidFill>
              </a:rPr>
              <a:t>Sommer et al 2010 </a:t>
            </a:r>
            <a:r>
              <a:rPr lang="en-GB" dirty="0" err="1">
                <a:solidFill>
                  <a:schemeClr val="bg1"/>
                </a:solidFill>
              </a:rPr>
              <a:t>Neuropsychologia</a:t>
            </a:r>
            <a:endParaRPr lang="en-GB" dirty="0">
              <a:solidFill>
                <a:schemeClr val="bg1"/>
              </a:solidFill>
            </a:endParaRPr>
          </a:p>
        </p:txBody>
      </p:sp>
      <p:pic>
        <p:nvPicPr>
          <p:cNvPr id="4" name="Content Placeholder 3" descr="Sommer at el 2010 neuropsychlogia 4.jpg"/>
          <p:cNvPicPr>
            <a:picLocks noGrp="1" noChangeAspect="1"/>
          </p:cNvPicPr>
          <p:nvPr>
            <p:ph idx="1"/>
          </p:nvPr>
        </p:nvPicPr>
        <p:blipFill>
          <a:blip r:embed="rId2" cstate="print"/>
          <a:stretch>
            <a:fillRect/>
          </a:stretch>
        </p:blipFill>
        <p:spPr>
          <a:xfrm>
            <a:off x="755576" y="1556792"/>
            <a:ext cx="7344816" cy="4968552"/>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GB" sz="5400" dirty="0">
                <a:solidFill>
                  <a:schemeClr val="bg1"/>
                </a:solidFill>
                <a:latin typeface="+mn-lt"/>
              </a:rPr>
              <a:t>Values and Relational ethics</a:t>
            </a:r>
            <a:endParaRPr lang="en-US" sz="5400" dirty="0">
              <a:solidFill>
                <a:schemeClr val="bg1"/>
              </a:solidFill>
              <a:latin typeface="+mn-lt"/>
            </a:endParaRPr>
          </a:p>
        </p:txBody>
      </p:sp>
      <p:sp>
        <p:nvSpPr>
          <p:cNvPr id="2" name="Content Placeholder 1"/>
          <p:cNvSpPr>
            <a:spLocks noGrp="1"/>
          </p:cNvSpPr>
          <p:nvPr>
            <p:ph idx="1"/>
          </p:nvPr>
        </p:nvSpPr>
        <p:spPr/>
        <p:txBody>
          <a:bodyPr>
            <a:normAutofit/>
          </a:bodyPr>
          <a:lstStyle/>
          <a:p>
            <a:r>
              <a:rPr lang="en-GB" sz="2800" dirty="0">
                <a:solidFill>
                  <a:schemeClr val="bg1"/>
                </a:solidFill>
              </a:rPr>
              <a:t>Moral dilemmas look different depending on our different roles and relationships </a:t>
            </a:r>
          </a:p>
          <a:p>
            <a:r>
              <a:rPr lang="en-GB" sz="2800" dirty="0">
                <a:solidFill>
                  <a:schemeClr val="bg1"/>
                </a:solidFill>
              </a:rPr>
              <a:t>Attention to the different roles, duties and the different </a:t>
            </a:r>
            <a:r>
              <a:rPr lang="en-GB" sz="2800" i="1" dirty="0">
                <a:solidFill>
                  <a:schemeClr val="bg1"/>
                </a:solidFill>
              </a:rPr>
              <a:t>ethical perspectives </a:t>
            </a:r>
            <a:r>
              <a:rPr lang="en-GB" sz="2800" dirty="0">
                <a:solidFill>
                  <a:schemeClr val="bg1"/>
                </a:solidFill>
              </a:rPr>
              <a:t>that go with them</a:t>
            </a:r>
          </a:p>
          <a:p>
            <a:r>
              <a:rPr lang="en-GB" sz="2800" dirty="0">
                <a:solidFill>
                  <a:schemeClr val="bg1"/>
                </a:solidFill>
              </a:rPr>
              <a:t>The values that arise in our work and perspective</a:t>
            </a:r>
          </a:p>
          <a:p>
            <a:r>
              <a:rPr lang="en-GB" sz="2800" dirty="0">
                <a:solidFill>
                  <a:schemeClr val="bg1"/>
                </a:solidFill>
              </a:rPr>
              <a:t>Emotional meaning that arises in </a:t>
            </a:r>
            <a:r>
              <a:rPr lang="en-GB" sz="2800" i="1" dirty="0">
                <a:solidFill>
                  <a:schemeClr val="bg1"/>
                </a:solidFill>
              </a:rPr>
              <a:t>different roles and relationships</a:t>
            </a:r>
          </a:p>
          <a:p>
            <a:r>
              <a:rPr lang="en-GB" sz="2800" dirty="0">
                <a:solidFill>
                  <a:schemeClr val="bg1"/>
                </a:solidFill>
              </a:rPr>
              <a:t>The ethic of care differs from an ethic of justice but they complement each other (Gilligan 1982; 2012)</a:t>
            </a:r>
          </a:p>
          <a:p>
            <a:pPr>
              <a:buNone/>
            </a:pPr>
            <a:endParaRPr lang="en-US" dirty="0"/>
          </a:p>
        </p:txBody>
      </p:sp>
    </p:spTree>
    <p:extLst>
      <p:ext uri="{BB962C8B-B14F-4D97-AF65-F5344CB8AC3E}">
        <p14:creationId xmlns:p14="http://schemas.microsoft.com/office/powerpoint/2010/main" val="3402591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27584" y="764704"/>
            <a:ext cx="2952328" cy="4840941"/>
          </a:xfrm>
          <a:prstGeom prst="rect">
            <a:avLst/>
          </a:prstGeom>
          <a:noFill/>
        </p:spPr>
      </p:pic>
      <p:sp>
        <p:nvSpPr>
          <p:cNvPr id="4099" name="Rectangle 3"/>
          <p:cNvSpPr>
            <a:spLocks noGrp="1" noChangeArrowheads="1"/>
          </p:cNvSpPr>
          <p:nvPr>
            <p:ph type="body" idx="4294967295"/>
          </p:nvPr>
        </p:nvSpPr>
        <p:spPr>
          <a:xfrm>
            <a:off x="635000" y="246063"/>
            <a:ext cx="8509000" cy="470658"/>
          </a:xfrm>
          <a:noFill/>
          <a:ln/>
        </p:spPr>
        <p:txBody>
          <a:bodyPr lIns="82058" tIns="41029" rIns="82058" bIns="41029">
            <a:spAutoFit/>
          </a:bodyPr>
          <a:lstStyle/>
          <a:p>
            <a:pPr marL="0" indent="0" algn="ctr">
              <a:spcBef>
                <a:spcPct val="0"/>
              </a:spcBef>
              <a:buNone/>
            </a:pPr>
            <a:r>
              <a:rPr lang="en-US" sz="1400" b="1" dirty="0">
                <a:solidFill>
                  <a:schemeClr val="bg1"/>
                </a:solidFill>
              </a:rPr>
              <a:t>Figure 1. Model of brain regions involved in moral cognition: the frontal pole (yellow), </a:t>
            </a:r>
            <a:r>
              <a:rPr lang="en-US" sz="1400" b="1" dirty="0" err="1">
                <a:solidFill>
                  <a:schemeClr val="bg1"/>
                </a:solidFill>
              </a:rPr>
              <a:t>rostral</a:t>
            </a:r>
            <a:r>
              <a:rPr lang="en-US" sz="1400" b="1" dirty="0">
                <a:solidFill>
                  <a:schemeClr val="bg1"/>
                </a:solidFill>
              </a:rPr>
              <a:t> anterior </a:t>
            </a:r>
            <a:r>
              <a:rPr lang="en-US" sz="1400" b="1" dirty="0" err="1">
                <a:solidFill>
                  <a:schemeClr val="bg1"/>
                </a:solidFill>
              </a:rPr>
              <a:t>cingulate</a:t>
            </a:r>
            <a:r>
              <a:rPr lang="en-US" sz="1400" b="1" dirty="0">
                <a:solidFill>
                  <a:schemeClr val="bg1"/>
                </a:solidFill>
              </a:rPr>
              <a:t> cortex (red), left superior temporal </a:t>
            </a:r>
            <a:r>
              <a:rPr lang="en-US" sz="1400" b="1" dirty="0" err="1">
                <a:solidFill>
                  <a:schemeClr val="bg1"/>
                </a:solidFill>
              </a:rPr>
              <a:t>sulcus</a:t>
            </a:r>
            <a:r>
              <a:rPr lang="en-US" sz="1400" b="1" dirty="0">
                <a:solidFill>
                  <a:schemeClr val="bg1"/>
                </a:solidFill>
              </a:rPr>
              <a:t> (green), and </a:t>
            </a:r>
            <a:r>
              <a:rPr lang="en-US" sz="1400" b="1" dirty="0" err="1">
                <a:solidFill>
                  <a:schemeClr val="bg1"/>
                </a:solidFill>
              </a:rPr>
              <a:t>precuneus</a:t>
            </a:r>
            <a:r>
              <a:rPr lang="en-US" sz="1400" b="1" dirty="0">
                <a:solidFill>
                  <a:schemeClr val="bg1"/>
                </a:solidFill>
              </a:rPr>
              <a:t>/ posterior </a:t>
            </a:r>
            <a:r>
              <a:rPr lang="en-US" sz="1400" b="1" dirty="0" err="1">
                <a:solidFill>
                  <a:schemeClr val="bg1"/>
                </a:solidFill>
              </a:rPr>
              <a:t>cingulate</a:t>
            </a:r>
            <a:r>
              <a:rPr lang="en-US" sz="1400" b="1" dirty="0">
                <a:solidFill>
                  <a:schemeClr val="bg1"/>
                </a:solidFill>
              </a:rPr>
              <a:t> cortex (blue).</a:t>
            </a:r>
          </a:p>
        </p:txBody>
      </p:sp>
      <p:sp>
        <p:nvSpPr>
          <p:cNvPr id="4100" name="Text Box 4"/>
          <p:cNvSpPr txBox="1">
            <a:spLocks noChangeArrowheads="1"/>
          </p:cNvSpPr>
          <p:nvPr/>
        </p:nvSpPr>
        <p:spPr bwMode="auto">
          <a:xfrm>
            <a:off x="404091" y="5748618"/>
            <a:ext cx="8347364" cy="775357"/>
          </a:xfrm>
          <a:prstGeom prst="rect">
            <a:avLst/>
          </a:prstGeom>
          <a:noFill/>
          <a:ln w="9525">
            <a:noFill/>
            <a:miter lim="800000"/>
            <a:headEnd/>
            <a:tailEnd/>
          </a:ln>
          <a:effectLst/>
        </p:spPr>
        <p:txBody>
          <a:bodyPr lIns="82058" tIns="41029" rIns="82058" bIns="41029">
            <a:spAutoFit/>
          </a:bodyPr>
          <a:lstStyle/>
          <a:p>
            <a:pPr eaLnBrk="1" hangingPunct="1"/>
            <a:r>
              <a:rPr lang="en-US" sz="1100" dirty="0" err="1"/>
              <a:t>Cáceda</a:t>
            </a:r>
            <a:r>
              <a:rPr lang="en-US" sz="1100" dirty="0"/>
              <a:t> R, James GA, Ely TD, </a:t>
            </a:r>
            <a:r>
              <a:rPr lang="en-US" sz="1100" dirty="0" err="1"/>
              <a:t>Snarey</a:t>
            </a:r>
            <a:r>
              <a:rPr lang="en-US" sz="1100" dirty="0"/>
              <a:t> J, et al. (2011) Mode of Effective Connectivity within a Putative Neural Network Differentiates Moral Cognitions Related to Care and Justice Ethics. </a:t>
            </a:r>
            <a:r>
              <a:rPr lang="en-US" sz="1100" dirty="0" err="1"/>
              <a:t>PLoS</a:t>
            </a:r>
            <a:r>
              <a:rPr lang="en-US" sz="1100" dirty="0"/>
              <a:t> ONE 6(2): e14730. doi:10.1371/journal.pone.0014730</a:t>
            </a:r>
          </a:p>
          <a:p>
            <a:pPr eaLnBrk="1" hangingPunct="1"/>
            <a:r>
              <a:rPr lang="en-US" sz="1100" dirty="0">
                <a:hlinkClick r:id="rId3"/>
              </a:rPr>
              <a:t>http://www.plosone.org/article/info:doi/10.1371/journal.pone.0014730</a:t>
            </a:r>
            <a:endParaRPr lang="en-US" sz="1100" dirty="0"/>
          </a:p>
        </p:txBody>
      </p:sp>
      <p:pic>
        <p:nvPicPr>
          <p:cNvPr id="4101" name="Picture 5"/>
          <p:cNvPicPr>
            <a:picLocks noChangeAspect="1" noChangeArrowheads="1"/>
          </p:cNvPicPr>
          <p:nvPr/>
        </p:nvPicPr>
        <p:blipFill>
          <a:blip r:embed="rId4" cstate="print"/>
          <a:srcRect/>
          <a:stretch>
            <a:fillRect/>
          </a:stretch>
        </p:blipFill>
        <p:spPr bwMode="auto">
          <a:xfrm>
            <a:off x="6881091" y="6342530"/>
            <a:ext cx="2205182" cy="459441"/>
          </a:xfrm>
          <a:prstGeom prst="rect">
            <a:avLst/>
          </a:prstGeom>
          <a:noFill/>
        </p:spPr>
      </p:pic>
    </p:spTree>
    <p:extLst>
      <p:ext uri="{BB962C8B-B14F-4D97-AF65-F5344CB8AC3E}">
        <p14:creationId xmlns:p14="http://schemas.microsoft.com/office/powerpoint/2010/main" val="2386406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solidFill>
                  <a:schemeClr val="bg1"/>
                </a:solidFill>
                <a:latin typeface="+mn-lt"/>
              </a:rPr>
              <a:t>The trolley problem</a:t>
            </a:r>
            <a:endParaRPr lang="en-US" sz="5400" dirty="0">
              <a:solidFill>
                <a:schemeClr val="bg1"/>
              </a:solidFill>
              <a:latin typeface="+mn-lt"/>
            </a:endParaRPr>
          </a:p>
        </p:txBody>
      </p:sp>
      <p:sp>
        <p:nvSpPr>
          <p:cNvPr id="3" name="Content Placeholder 2"/>
          <p:cNvSpPr>
            <a:spLocks noGrp="1"/>
          </p:cNvSpPr>
          <p:nvPr>
            <p:ph idx="1"/>
          </p:nvPr>
        </p:nvSpPr>
        <p:spPr/>
        <p:txBody>
          <a:bodyPr>
            <a:normAutofit/>
          </a:bodyPr>
          <a:lstStyle/>
          <a:p>
            <a:r>
              <a:rPr lang="en-GB" sz="3200" dirty="0">
                <a:solidFill>
                  <a:schemeClr val="bg1"/>
                </a:solidFill>
              </a:rPr>
              <a:t>Edmonds 2014: Would you kill the fat man?</a:t>
            </a:r>
          </a:p>
          <a:p>
            <a:r>
              <a:rPr lang="en-GB" sz="3200" dirty="0">
                <a:solidFill>
                  <a:schemeClr val="bg1"/>
                </a:solidFill>
              </a:rPr>
              <a:t>A thought experiment: a tram ( trolley in the USA) is out of control and is about to hit and kill five unfortunate people who are stuck on the track. You can change the tram’s course by moving a lever which will move the trolley onto another track where there is only one man stuck.</a:t>
            </a:r>
          </a:p>
          <a:p>
            <a:r>
              <a:rPr lang="en-GB" sz="3200" dirty="0">
                <a:solidFill>
                  <a:schemeClr val="bg1"/>
                </a:solidFill>
              </a:rPr>
              <a:t>Will you pull the lever?</a:t>
            </a:r>
          </a:p>
          <a:p>
            <a:endParaRPr lang="en-US" dirty="0">
              <a:solidFill>
                <a:schemeClr val="bg1"/>
              </a:solidFill>
            </a:endParaRPr>
          </a:p>
        </p:txBody>
      </p:sp>
    </p:spTree>
    <p:extLst>
      <p:ext uri="{BB962C8B-B14F-4D97-AF65-F5344CB8AC3E}">
        <p14:creationId xmlns:p14="http://schemas.microsoft.com/office/powerpoint/2010/main" val="2548958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latin typeface="+mn-lt"/>
              </a:rPr>
              <a:t>The Doctrine of Double effect</a:t>
            </a:r>
            <a:endParaRPr lang="en-US" dirty="0">
              <a:solidFill>
                <a:schemeClr val="bg1"/>
              </a:solidFill>
              <a:latin typeface="+mn-lt"/>
            </a:endParaRPr>
          </a:p>
        </p:txBody>
      </p:sp>
      <p:sp>
        <p:nvSpPr>
          <p:cNvPr id="3" name="Content Placeholder 2"/>
          <p:cNvSpPr>
            <a:spLocks noGrp="1"/>
          </p:cNvSpPr>
          <p:nvPr>
            <p:ph idx="1"/>
          </p:nvPr>
        </p:nvSpPr>
        <p:spPr/>
        <p:txBody>
          <a:bodyPr>
            <a:normAutofit lnSpcReduction="10000"/>
          </a:bodyPr>
          <a:lstStyle/>
          <a:p>
            <a:r>
              <a:rPr lang="en-GB" sz="2800" dirty="0">
                <a:solidFill>
                  <a:schemeClr val="bg1"/>
                </a:solidFill>
              </a:rPr>
              <a:t>Philippa Foot (1967) drawing on Aquinas: it is permissible to carry out a good intention, with good consequence: even if your action also has bad consequences</a:t>
            </a:r>
          </a:p>
          <a:p>
            <a:r>
              <a:rPr lang="en-GB" sz="2800" dirty="0">
                <a:solidFill>
                  <a:schemeClr val="bg1"/>
                </a:solidFill>
              </a:rPr>
              <a:t>Used widely in medicine: doing harm to do good</a:t>
            </a:r>
          </a:p>
          <a:p>
            <a:r>
              <a:rPr lang="en-GB" sz="2800" dirty="0">
                <a:solidFill>
                  <a:schemeClr val="bg1"/>
                </a:solidFill>
              </a:rPr>
              <a:t>High risk Surgery, chemotherapy, palliative care</a:t>
            </a:r>
          </a:p>
          <a:p>
            <a:r>
              <a:rPr lang="en-GB" sz="2800" dirty="0">
                <a:solidFill>
                  <a:schemeClr val="bg1"/>
                </a:solidFill>
              </a:rPr>
              <a:t>Dr Leonard Arthur</a:t>
            </a:r>
          </a:p>
          <a:p>
            <a:r>
              <a:rPr lang="en-GB" sz="2800" dirty="0">
                <a:solidFill>
                  <a:schemeClr val="bg1"/>
                </a:solidFill>
              </a:rPr>
              <a:t>Dr </a:t>
            </a:r>
            <a:r>
              <a:rPr lang="en-GB" sz="2800" dirty="0" err="1">
                <a:solidFill>
                  <a:schemeClr val="bg1"/>
                </a:solidFill>
              </a:rPr>
              <a:t>Roozrokh</a:t>
            </a:r>
            <a:r>
              <a:rPr lang="en-GB" sz="2800" dirty="0">
                <a:solidFill>
                  <a:schemeClr val="bg1"/>
                </a:solidFill>
              </a:rPr>
              <a:t> ( Edmonds 2014)</a:t>
            </a:r>
          </a:p>
          <a:p>
            <a:r>
              <a:rPr lang="en-GB" sz="2800" dirty="0">
                <a:solidFill>
                  <a:schemeClr val="bg1"/>
                </a:solidFill>
              </a:rPr>
              <a:t>Can a doctor bring about a death with the best of intentions?</a:t>
            </a:r>
          </a:p>
          <a:p>
            <a:endParaRPr lang="en-US" dirty="0">
              <a:solidFill>
                <a:schemeClr val="bg1"/>
              </a:solidFill>
            </a:endParaRPr>
          </a:p>
        </p:txBody>
      </p:sp>
    </p:spTree>
    <p:extLst>
      <p:ext uri="{BB962C8B-B14F-4D97-AF65-F5344CB8AC3E}">
        <p14:creationId xmlns:p14="http://schemas.microsoft.com/office/powerpoint/2010/main" val="1300913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a:solidFill>
                  <a:schemeClr val="bg1"/>
                </a:solidFill>
                <a:latin typeface="+mn-lt"/>
              </a:rPr>
              <a:t>The trolley problem (2)</a:t>
            </a:r>
            <a:endParaRPr lang="en-US" sz="5400" dirty="0">
              <a:solidFill>
                <a:schemeClr val="bg1"/>
              </a:solidFill>
              <a:latin typeface="+mn-lt"/>
            </a:endParaRPr>
          </a:p>
        </p:txBody>
      </p:sp>
      <p:sp>
        <p:nvSpPr>
          <p:cNvPr id="3" name="Content Placeholder 2"/>
          <p:cNvSpPr>
            <a:spLocks noGrp="1"/>
          </p:cNvSpPr>
          <p:nvPr>
            <p:ph idx="1"/>
          </p:nvPr>
        </p:nvSpPr>
        <p:spPr/>
        <p:txBody>
          <a:bodyPr>
            <a:normAutofit/>
          </a:bodyPr>
          <a:lstStyle/>
          <a:p>
            <a:r>
              <a:rPr lang="en-GB" sz="3200" dirty="0">
                <a:solidFill>
                  <a:schemeClr val="bg1"/>
                </a:solidFill>
              </a:rPr>
              <a:t>Now imagine a different scenario:</a:t>
            </a:r>
          </a:p>
          <a:p>
            <a:r>
              <a:rPr lang="en-GB" sz="3200" dirty="0">
                <a:solidFill>
                  <a:schemeClr val="bg1"/>
                </a:solidFill>
              </a:rPr>
              <a:t>The tram is out of control and going to kill five people. But you can stop it by pushing a man onto the track.  This man will die but his death will save five others.</a:t>
            </a:r>
          </a:p>
          <a:p>
            <a:r>
              <a:rPr lang="en-GB" sz="3200" dirty="0">
                <a:solidFill>
                  <a:schemeClr val="bg1"/>
                </a:solidFill>
              </a:rPr>
              <a:t>Will you push him onto the track?</a:t>
            </a:r>
          </a:p>
          <a:p>
            <a:endParaRPr lang="en-GB" sz="3200"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1101475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chemeClr val="bg1"/>
                </a:solidFill>
                <a:latin typeface="+mn-lt"/>
              </a:rPr>
              <a:t>Why don’t people push the man onto the track?</a:t>
            </a:r>
            <a:endParaRPr lang="en-US" sz="4000" dirty="0">
              <a:solidFill>
                <a:schemeClr val="bg1"/>
              </a:solidFill>
              <a:latin typeface="+mn-lt"/>
            </a:endParaRPr>
          </a:p>
        </p:txBody>
      </p:sp>
      <p:sp>
        <p:nvSpPr>
          <p:cNvPr id="3" name="Content Placeholder 2"/>
          <p:cNvSpPr>
            <a:spLocks noGrp="1"/>
          </p:cNvSpPr>
          <p:nvPr>
            <p:ph idx="1"/>
          </p:nvPr>
        </p:nvSpPr>
        <p:spPr/>
        <p:txBody>
          <a:bodyPr>
            <a:noAutofit/>
          </a:bodyPr>
          <a:lstStyle/>
          <a:p>
            <a:r>
              <a:rPr lang="en-GB" sz="3600" dirty="0">
                <a:solidFill>
                  <a:schemeClr val="bg1"/>
                </a:solidFill>
              </a:rPr>
              <a:t>They don’t feel comfortable</a:t>
            </a:r>
          </a:p>
          <a:p>
            <a:r>
              <a:rPr lang="en-GB" sz="3600" dirty="0">
                <a:solidFill>
                  <a:schemeClr val="bg1"/>
                </a:solidFill>
              </a:rPr>
              <a:t>It feels like direct harm</a:t>
            </a:r>
          </a:p>
          <a:p>
            <a:r>
              <a:rPr lang="en-GB" sz="3600" dirty="0">
                <a:solidFill>
                  <a:schemeClr val="bg1"/>
                </a:solidFill>
              </a:rPr>
              <a:t>The doctrine of double effect doesn't protect them from anxiety</a:t>
            </a:r>
          </a:p>
          <a:p>
            <a:r>
              <a:rPr lang="en-GB" sz="3600" dirty="0">
                <a:solidFill>
                  <a:schemeClr val="bg1"/>
                </a:solidFill>
              </a:rPr>
              <a:t>Fairness and justice: the victim gets no say in his sacrifice</a:t>
            </a:r>
          </a:p>
          <a:p>
            <a:r>
              <a:rPr lang="en-GB" sz="3600" dirty="0">
                <a:solidFill>
                  <a:schemeClr val="bg1"/>
                </a:solidFill>
              </a:rPr>
              <a:t>Risk to the vulnerable: if one person can be sacrificed, why not more?</a:t>
            </a:r>
            <a:endParaRPr lang="en-US" sz="3600" dirty="0">
              <a:solidFill>
                <a:schemeClr val="bg1"/>
              </a:solidFill>
            </a:endParaRPr>
          </a:p>
        </p:txBody>
      </p:sp>
    </p:spTree>
    <p:extLst>
      <p:ext uri="{BB962C8B-B14F-4D97-AF65-F5344CB8AC3E}">
        <p14:creationId xmlns:p14="http://schemas.microsoft.com/office/powerpoint/2010/main" val="1150216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chemeClr val="bg1"/>
                </a:solidFill>
              </a:rPr>
              <a:t>Bartels &amp; Pizarro 2011</a:t>
            </a:r>
          </a:p>
        </p:txBody>
      </p:sp>
      <p:pic>
        <p:nvPicPr>
          <p:cNvPr id="2050" name="Picture 2"/>
          <p:cNvPicPr>
            <a:picLocks noGrp="1" noChangeAspect="1" noChangeArrowheads="1"/>
          </p:cNvPicPr>
          <p:nvPr>
            <p:ph idx="1"/>
          </p:nvPr>
        </p:nvPicPr>
        <p:blipFill>
          <a:blip r:embed="rId2" cstate="print"/>
          <a:stretch>
            <a:fillRect/>
          </a:stretch>
        </p:blipFill>
        <p:spPr bwMode="auto">
          <a:xfrm>
            <a:off x="323528" y="1484784"/>
            <a:ext cx="8568952" cy="5040560"/>
          </a:xfrm>
          <a:prstGeom prst="rect">
            <a:avLst/>
          </a:prstGeom>
          <a:noFill/>
          <a:ln w="9525">
            <a:noFill/>
            <a:miter lim="800000"/>
            <a:headEnd/>
            <a:tailEnd/>
          </a:ln>
        </p:spPr>
      </p:pic>
    </p:spTree>
    <p:extLst>
      <p:ext uri="{BB962C8B-B14F-4D97-AF65-F5344CB8AC3E}">
        <p14:creationId xmlns:p14="http://schemas.microsoft.com/office/powerpoint/2010/main" val="38923223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dirty="0">
                <a:solidFill>
                  <a:schemeClr val="bg1"/>
                </a:solidFill>
                <a:latin typeface="+mn-lt"/>
              </a:rPr>
              <a:t>How to deal with these challenges?</a:t>
            </a:r>
            <a:endParaRPr lang="en-US" sz="4000" dirty="0">
              <a:solidFill>
                <a:schemeClr val="bg1"/>
              </a:solidFill>
              <a:latin typeface="+mn-lt"/>
            </a:endParaRPr>
          </a:p>
        </p:txBody>
      </p:sp>
      <p:sp>
        <p:nvSpPr>
          <p:cNvPr id="2" name="Content Placeholder 1"/>
          <p:cNvSpPr>
            <a:spLocks noGrp="1"/>
          </p:cNvSpPr>
          <p:nvPr>
            <p:ph idx="1"/>
          </p:nvPr>
        </p:nvSpPr>
        <p:spPr/>
        <p:txBody>
          <a:bodyPr>
            <a:normAutofit lnSpcReduction="10000"/>
          </a:bodyPr>
          <a:lstStyle/>
          <a:p>
            <a:r>
              <a:rPr lang="en-GB" sz="2800" dirty="0">
                <a:solidFill>
                  <a:schemeClr val="bg1"/>
                </a:solidFill>
              </a:rPr>
              <a:t>Increased legal powers and protections: tribunals and due process</a:t>
            </a:r>
          </a:p>
          <a:p>
            <a:r>
              <a:rPr lang="en-GB" sz="2800" dirty="0">
                <a:solidFill>
                  <a:schemeClr val="bg1"/>
                </a:solidFill>
              </a:rPr>
              <a:t>Increased regulation and monitoring</a:t>
            </a:r>
          </a:p>
          <a:p>
            <a:r>
              <a:rPr lang="en-GB" sz="2800" dirty="0">
                <a:solidFill>
                  <a:schemeClr val="bg1"/>
                </a:solidFill>
              </a:rPr>
              <a:t>Codes of ethics : But are they enforceable?</a:t>
            </a:r>
          </a:p>
          <a:p>
            <a:r>
              <a:rPr lang="en-GB" sz="2800" dirty="0">
                <a:solidFill>
                  <a:schemeClr val="bg1"/>
                </a:solidFill>
              </a:rPr>
              <a:t>Clinical Ethics Committees</a:t>
            </a:r>
          </a:p>
          <a:p>
            <a:r>
              <a:rPr lang="en-GB" sz="2800" dirty="0">
                <a:solidFill>
                  <a:schemeClr val="bg1"/>
                </a:solidFill>
              </a:rPr>
              <a:t>Attention to ethical decision making processes as part of daily clinical services e.g. Values Based Practice?</a:t>
            </a:r>
          </a:p>
          <a:p>
            <a:r>
              <a:rPr lang="en-GB" sz="2800" dirty="0">
                <a:solidFill>
                  <a:schemeClr val="bg1"/>
                </a:solidFill>
              </a:rPr>
              <a:t>Do we need a different approach to ethics in health care?</a:t>
            </a:r>
            <a:endParaRPr lang="en-US" sz="2800" dirty="0">
              <a:solidFill>
                <a:schemeClr val="bg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800" dirty="0" err="1">
                <a:solidFill>
                  <a:schemeClr val="bg1"/>
                </a:solidFill>
                <a:latin typeface="+mn-lt"/>
              </a:rPr>
              <a:t>Radden</a:t>
            </a:r>
            <a:r>
              <a:rPr lang="en-GB" sz="4800" dirty="0">
                <a:solidFill>
                  <a:schemeClr val="bg1"/>
                </a:solidFill>
                <a:latin typeface="+mn-lt"/>
              </a:rPr>
              <a:t> &amp; Sadler (2010)</a:t>
            </a:r>
            <a:endParaRPr lang="en-US" sz="4800" dirty="0">
              <a:solidFill>
                <a:schemeClr val="bg1"/>
              </a:solidFill>
              <a:latin typeface="+mn-lt"/>
            </a:endParaRPr>
          </a:p>
        </p:txBody>
      </p:sp>
      <p:sp>
        <p:nvSpPr>
          <p:cNvPr id="2" name="Content Placeholder 1"/>
          <p:cNvSpPr>
            <a:spLocks noGrp="1"/>
          </p:cNvSpPr>
          <p:nvPr>
            <p:ph idx="1"/>
          </p:nvPr>
        </p:nvSpPr>
        <p:spPr/>
        <p:txBody>
          <a:bodyPr>
            <a:normAutofit/>
          </a:bodyPr>
          <a:lstStyle/>
          <a:p>
            <a:r>
              <a:rPr lang="en-GB" sz="2800" dirty="0" err="1">
                <a:solidFill>
                  <a:schemeClr val="bg1"/>
                </a:solidFill>
              </a:rPr>
              <a:t>Radden</a:t>
            </a:r>
            <a:r>
              <a:rPr lang="en-GB" sz="2800" dirty="0">
                <a:solidFill>
                  <a:schemeClr val="bg1"/>
                </a:solidFill>
              </a:rPr>
              <a:t> &amp; Sadler argue that we need a different approach to ethics in health care situations where there are discrepancies in power  and vulnerability</a:t>
            </a:r>
          </a:p>
          <a:p>
            <a:r>
              <a:rPr lang="en-GB" sz="2800" dirty="0">
                <a:solidFill>
                  <a:schemeClr val="bg1"/>
                </a:solidFill>
              </a:rPr>
              <a:t>Especially where these are a feature of the condition</a:t>
            </a:r>
          </a:p>
          <a:p>
            <a:r>
              <a:rPr lang="en-GB" sz="2800" dirty="0">
                <a:solidFill>
                  <a:schemeClr val="bg1"/>
                </a:solidFill>
              </a:rPr>
              <a:t>Vulnerability implicit in intimacy, care seeking and neediness</a:t>
            </a:r>
          </a:p>
          <a:p>
            <a:r>
              <a:rPr lang="en-GB" sz="2800" dirty="0">
                <a:solidFill>
                  <a:schemeClr val="bg1"/>
                </a:solidFill>
              </a:rPr>
              <a:t>How to get ‘good’ doctors?</a:t>
            </a:r>
          </a:p>
          <a:p>
            <a:r>
              <a:rPr lang="en-GB" sz="2800" dirty="0">
                <a:solidFill>
                  <a:schemeClr val="bg1"/>
                </a:solidFill>
              </a:rPr>
              <a:t>Building up virtuous character through training and self-reflection</a:t>
            </a:r>
            <a:endParaRPr lang="en-US" sz="28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solidFill>
                  <a:schemeClr val="bg1"/>
                </a:solidFill>
                <a:latin typeface="+mn-lt"/>
              </a:rPr>
              <a:t>Ethical challenges in UK health care</a:t>
            </a:r>
            <a:endParaRPr lang="en-US" sz="4000" dirty="0">
              <a:solidFill>
                <a:schemeClr val="bg1"/>
              </a:solidFill>
              <a:latin typeface="+mn-lt"/>
            </a:endParaRPr>
          </a:p>
        </p:txBody>
      </p:sp>
      <p:sp>
        <p:nvSpPr>
          <p:cNvPr id="3" name="Content Placeholder 2"/>
          <p:cNvSpPr>
            <a:spLocks noGrp="1"/>
          </p:cNvSpPr>
          <p:nvPr>
            <p:ph idx="1"/>
          </p:nvPr>
        </p:nvSpPr>
        <p:spPr/>
        <p:txBody>
          <a:bodyPr/>
          <a:lstStyle/>
          <a:p>
            <a:r>
              <a:rPr lang="en-GB" sz="3600" dirty="0">
                <a:solidFill>
                  <a:schemeClr val="bg1"/>
                </a:solidFill>
              </a:rPr>
              <a:t>Concerns about resource allocation</a:t>
            </a:r>
          </a:p>
          <a:p>
            <a:r>
              <a:rPr lang="en-GB" sz="3600" dirty="0">
                <a:solidFill>
                  <a:schemeClr val="bg1"/>
                </a:solidFill>
              </a:rPr>
              <a:t>Concerns about doctors having to make complex decisions in relation to resources</a:t>
            </a:r>
          </a:p>
          <a:p>
            <a:r>
              <a:rPr lang="en-GB" sz="3600" dirty="0">
                <a:solidFill>
                  <a:schemeClr val="bg1"/>
                </a:solidFill>
              </a:rPr>
              <a:t>Concerns about the ethical character of doctors and loss of professionalism</a:t>
            </a:r>
          </a:p>
          <a:p>
            <a:r>
              <a:rPr lang="en-GB" sz="3600" dirty="0">
                <a:solidFill>
                  <a:schemeClr val="bg1"/>
                </a:solidFill>
              </a:rPr>
              <a:t>Who is making moral decisions in health care, and how are they doing it?</a:t>
            </a:r>
          </a:p>
          <a:p>
            <a:endParaRPr lang="en-US" dirty="0">
              <a:solidFill>
                <a:schemeClr val="bg1"/>
              </a:solidFill>
            </a:endParaRPr>
          </a:p>
        </p:txBody>
      </p:sp>
    </p:spTree>
    <p:extLst>
      <p:ext uri="{BB962C8B-B14F-4D97-AF65-F5344CB8AC3E}">
        <p14:creationId xmlns:p14="http://schemas.microsoft.com/office/powerpoint/2010/main" val="10735515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7886700" cy="975642"/>
          </a:xfrm>
        </p:spPr>
        <p:txBody>
          <a:bodyPr/>
          <a:lstStyle/>
          <a:p>
            <a:r>
              <a:rPr lang="en-GB" dirty="0">
                <a:solidFill>
                  <a:schemeClr val="bg1"/>
                </a:solidFill>
              </a:rPr>
              <a:t>The ‘good’ doctor</a:t>
            </a:r>
            <a:endParaRPr lang="en-US" dirty="0">
              <a:solidFill>
                <a:schemeClr val="bg1"/>
              </a:solidFill>
            </a:endParaRPr>
          </a:p>
        </p:txBody>
      </p:sp>
      <p:sp>
        <p:nvSpPr>
          <p:cNvPr id="2" name="Content Placeholder 1"/>
          <p:cNvSpPr>
            <a:spLocks noGrp="1"/>
          </p:cNvSpPr>
          <p:nvPr>
            <p:ph idx="1"/>
          </p:nvPr>
        </p:nvSpPr>
        <p:spPr>
          <a:xfrm>
            <a:off x="323528" y="1556792"/>
            <a:ext cx="8352928" cy="4620171"/>
          </a:xfrm>
        </p:spPr>
        <p:txBody>
          <a:bodyPr>
            <a:noAutofit/>
          </a:bodyPr>
          <a:lstStyle/>
          <a:p>
            <a:r>
              <a:rPr lang="en-GB" sz="2800" dirty="0">
                <a:solidFill>
                  <a:schemeClr val="bg1"/>
                </a:solidFill>
              </a:rPr>
              <a:t>Is empathic, compassionate, and able to take different perspectives</a:t>
            </a:r>
          </a:p>
          <a:p>
            <a:r>
              <a:rPr lang="en-GB" sz="2800" dirty="0">
                <a:solidFill>
                  <a:schemeClr val="bg1"/>
                </a:solidFill>
              </a:rPr>
              <a:t>Builds wisdom and knowledge across working life span</a:t>
            </a:r>
          </a:p>
          <a:p>
            <a:r>
              <a:rPr lang="en-GB" sz="2800" dirty="0">
                <a:solidFill>
                  <a:schemeClr val="bg1"/>
                </a:solidFill>
              </a:rPr>
              <a:t>Strives for integrity and honesty at all times</a:t>
            </a:r>
          </a:p>
          <a:p>
            <a:r>
              <a:rPr lang="en-GB" sz="2800" dirty="0">
                <a:solidFill>
                  <a:schemeClr val="bg1"/>
                </a:solidFill>
              </a:rPr>
              <a:t>Respectful of others’ vulnerability</a:t>
            </a:r>
          </a:p>
          <a:p>
            <a:r>
              <a:rPr lang="en-GB" sz="2800" dirty="0">
                <a:solidFill>
                  <a:schemeClr val="bg1"/>
                </a:solidFill>
              </a:rPr>
              <a:t>Thoughtful about the exercise of power</a:t>
            </a:r>
          </a:p>
          <a:p>
            <a:r>
              <a:rPr lang="en-GB" sz="2800" dirty="0">
                <a:solidFill>
                  <a:schemeClr val="bg1"/>
                </a:solidFill>
              </a:rPr>
              <a:t>Sounds like a lovely person!</a:t>
            </a:r>
          </a:p>
          <a:p>
            <a:r>
              <a:rPr lang="en-GB" sz="2800" dirty="0">
                <a:solidFill>
                  <a:schemeClr val="bg1"/>
                </a:solidFill>
              </a:rPr>
              <a:t> How to achieve an ideal in non-ideal circumstances?</a:t>
            </a:r>
          </a:p>
          <a:p>
            <a:r>
              <a:rPr lang="en-GB" sz="2800" dirty="0">
                <a:solidFill>
                  <a:schemeClr val="bg1"/>
                </a:solidFill>
              </a:rPr>
              <a:t>When doctors are employees not independent professionals?</a:t>
            </a:r>
            <a:endParaRPr lang="en-US" sz="2800" dirty="0">
              <a:solidFill>
                <a:schemeClr val="bg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1520" y="365126"/>
            <a:ext cx="8263830" cy="1325563"/>
          </a:xfrm>
        </p:spPr>
        <p:txBody>
          <a:bodyPr>
            <a:normAutofit/>
          </a:bodyPr>
          <a:lstStyle/>
          <a:p>
            <a:r>
              <a:rPr lang="en-GB" dirty="0">
                <a:solidFill>
                  <a:schemeClr val="bg1"/>
                </a:solidFill>
                <a:latin typeface="+mn-lt"/>
              </a:rPr>
              <a:t>Attention to feelings and experience in relationships</a:t>
            </a:r>
            <a:endParaRPr lang="en-US" dirty="0">
              <a:solidFill>
                <a:schemeClr val="bg1"/>
              </a:solidFill>
              <a:latin typeface="+mn-lt"/>
            </a:endParaRPr>
          </a:p>
        </p:txBody>
      </p:sp>
      <p:sp>
        <p:nvSpPr>
          <p:cNvPr id="2" name="Content Placeholder 1"/>
          <p:cNvSpPr>
            <a:spLocks noGrp="1"/>
          </p:cNvSpPr>
          <p:nvPr>
            <p:ph idx="1"/>
          </p:nvPr>
        </p:nvSpPr>
        <p:spPr/>
        <p:txBody>
          <a:bodyPr>
            <a:noAutofit/>
          </a:bodyPr>
          <a:lstStyle/>
          <a:p>
            <a:r>
              <a:rPr lang="en-GB" sz="3200" dirty="0">
                <a:solidFill>
                  <a:schemeClr val="bg1"/>
                </a:solidFill>
              </a:rPr>
              <a:t>Values based practice</a:t>
            </a:r>
          </a:p>
          <a:p>
            <a:r>
              <a:rPr lang="en-GB" sz="3200" dirty="0">
                <a:solidFill>
                  <a:schemeClr val="bg1"/>
                </a:solidFill>
              </a:rPr>
              <a:t>Communication skills</a:t>
            </a:r>
          </a:p>
          <a:p>
            <a:r>
              <a:rPr lang="en-GB" sz="3200" dirty="0">
                <a:solidFill>
                  <a:schemeClr val="bg1"/>
                </a:solidFill>
              </a:rPr>
              <a:t>Exploration of consensus and ‘</a:t>
            </a:r>
            <a:r>
              <a:rPr lang="en-GB" sz="3200" dirty="0" err="1">
                <a:solidFill>
                  <a:schemeClr val="bg1"/>
                </a:solidFill>
              </a:rPr>
              <a:t>dissensus</a:t>
            </a:r>
            <a:r>
              <a:rPr lang="en-GB" sz="3200" dirty="0">
                <a:solidFill>
                  <a:schemeClr val="bg1"/>
                </a:solidFill>
              </a:rPr>
              <a:t>’</a:t>
            </a:r>
          </a:p>
          <a:p>
            <a:r>
              <a:rPr lang="en-GB" sz="3200" dirty="0">
                <a:solidFill>
                  <a:schemeClr val="bg1"/>
                </a:solidFill>
              </a:rPr>
              <a:t>Articulation of ‘difficult’ feelings: anxiety, frustration, anger, belittlement</a:t>
            </a:r>
          </a:p>
          <a:p>
            <a:r>
              <a:rPr lang="en-GB" sz="3200" dirty="0">
                <a:solidFill>
                  <a:schemeClr val="bg1"/>
                </a:solidFill>
              </a:rPr>
              <a:t>Articulation of different personal perspectives on dilemmas</a:t>
            </a:r>
          </a:p>
          <a:p>
            <a:r>
              <a:rPr lang="en-GB" sz="3200" dirty="0">
                <a:solidFill>
                  <a:schemeClr val="bg1"/>
                </a:solidFill>
              </a:rPr>
              <a:t>Articulation of different relationships with patients</a:t>
            </a:r>
            <a:endParaRPr lang="en-US" sz="3200" dirty="0">
              <a:solidFill>
                <a:schemeClr val="bg1"/>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800" dirty="0">
                <a:solidFill>
                  <a:schemeClr val="bg1"/>
                </a:solidFill>
                <a:latin typeface="+mn-lt"/>
              </a:rPr>
              <a:t>Different types of truth</a:t>
            </a:r>
          </a:p>
        </p:txBody>
      </p:sp>
      <p:sp>
        <p:nvSpPr>
          <p:cNvPr id="2" name="Content Placeholder 1"/>
          <p:cNvSpPr>
            <a:spLocks noGrp="1"/>
          </p:cNvSpPr>
          <p:nvPr>
            <p:ph idx="1"/>
          </p:nvPr>
        </p:nvSpPr>
        <p:spPr>
          <a:xfrm>
            <a:off x="628650" y="1825624"/>
            <a:ext cx="7886700" cy="4627711"/>
          </a:xfrm>
        </p:spPr>
        <p:txBody>
          <a:bodyPr>
            <a:normAutofit lnSpcReduction="10000"/>
          </a:bodyPr>
          <a:lstStyle/>
          <a:p>
            <a:r>
              <a:rPr lang="en-GB" sz="3200" dirty="0">
                <a:solidFill>
                  <a:schemeClr val="bg1"/>
                </a:solidFill>
              </a:rPr>
              <a:t>Historical truth/facts and narrative truth/fact</a:t>
            </a:r>
          </a:p>
          <a:p>
            <a:r>
              <a:rPr lang="en-GB" sz="3200" dirty="0">
                <a:solidFill>
                  <a:schemeClr val="bg1"/>
                </a:solidFill>
              </a:rPr>
              <a:t>Stereotypes and beliefs that range in ‘truthiness’</a:t>
            </a:r>
          </a:p>
          <a:p>
            <a:r>
              <a:rPr lang="en-GB" sz="3200" dirty="0">
                <a:solidFill>
                  <a:schemeClr val="bg1"/>
                </a:solidFill>
              </a:rPr>
              <a:t>More and more empirical ‘facts’ may not help much in a clash of </a:t>
            </a:r>
            <a:r>
              <a:rPr lang="en-GB" sz="3200" i="1" dirty="0">
                <a:solidFill>
                  <a:schemeClr val="bg1"/>
                </a:solidFill>
              </a:rPr>
              <a:t>interpretation</a:t>
            </a:r>
            <a:r>
              <a:rPr lang="en-GB" sz="3200" dirty="0">
                <a:solidFill>
                  <a:schemeClr val="bg1"/>
                </a:solidFill>
              </a:rPr>
              <a:t> of ‘facts’</a:t>
            </a:r>
          </a:p>
          <a:p>
            <a:r>
              <a:rPr lang="en-GB" sz="3200" dirty="0">
                <a:solidFill>
                  <a:schemeClr val="bg1"/>
                </a:solidFill>
              </a:rPr>
              <a:t>A hermeneutics of faith (where we interpret what is known and seen) and a hermeneutics of suspicion (where we consider what is not said and may be invisible)</a:t>
            </a:r>
          </a:p>
          <a:p>
            <a:pPr>
              <a:buNone/>
            </a:pPr>
            <a:endParaRPr lang="en-GB" dirty="0"/>
          </a:p>
        </p:txBody>
      </p:sp>
    </p:spTree>
    <p:extLst>
      <p:ext uri="{BB962C8B-B14F-4D97-AF65-F5344CB8AC3E}">
        <p14:creationId xmlns:p14="http://schemas.microsoft.com/office/powerpoint/2010/main" val="25887398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800" dirty="0">
                <a:solidFill>
                  <a:schemeClr val="bg1"/>
                </a:solidFill>
                <a:latin typeface="+mn-lt"/>
              </a:rPr>
              <a:t>Making better moral decisions</a:t>
            </a:r>
          </a:p>
        </p:txBody>
      </p:sp>
      <p:sp>
        <p:nvSpPr>
          <p:cNvPr id="2" name="Content Placeholder 1"/>
          <p:cNvSpPr>
            <a:spLocks noGrp="1"/>
          </p:cNvSpPr>
          <p:nvPr>
            <p:ph idx="1"/>
          </p:nvPr>
        </p:nvSpPr>
        <p:spPr/>
        <p:txBody>
          <a:bodyPr>
            <a:normAutofit/>
          </a:bodyPr>
          <a:lstStyle/>
          <a:p>
            <a:r>
              <a:rPr lang="en-GB" sz="2800" dirty="0">
                <a:solidFill>
                  <a:schemeClr val="bg1"/>
                </a:solidFill>
              </a:rPr>
              <a:t>Considering more than one perspective</a:t>
            </a:r>
          </a:p>
          <a:p>
            <a:r>
              <a:rPr lang="en-GB" sz="2800" dirty="0">
                <a:solidFill>
                  <a:schemeClr val="bg1"/>
                </a:solidFill>
              </a:rPr>
              <a:t>Moving away from adversarial clash of rights or rights vs. harms/wrongs</a:t>
            </a:r>
          </a:p>
          <a:p>
            <a:r>
              <a:rPr lang="en-GB" sz="2800" b="1" dirty="0">
                <a:solidFill>
                  <a:schemeClr val="bg1"/>
                </a:solidFill>
              </a:rPr>
              <a:t>Developing a narrative approach </a:t>
            </a:r>
            <a:r>
              <a:rPr lang="en-GB" sz="2800" dirty="0">
                <a:solidFill>
                  <a:schemeClr val="bg1"/>
                </a:solidFill>
              </a:rPr>
              <a:t>may be helpful: how did this story start? Who are the players? Who sees what from what perspective?</a:t>
            </a:r>
          </a:p>
          <a:p>
            <a:r>
              <a:rPr lang="en-GB" sz="2800" dirty="0">
                <a:solidFill>
                  <a:schemeClr val="bg1"/>
                </a:solidFill>
              </a:rPr>
              <a:t>Attention to </a:t>
            </a:r>
            <a:r>
              <a:rPr lang="en-GB" sz="2800" i="1" dirty="0">
                <a:solidFill>
                  <a:schemeClr val="bg1"/>
                </a:solidFill>
              </a:rPr>
              <a:t>process of discussion</a:t>
            </a:r>
            <a:r>
              <a:rPr lang="en-GB" sz="2800" dirty="0">
                <a:solidFill>
                  <a:schemeClr val="bg1"/>
                </a:solidFill>
              </a:rPr>
              <a:t>: honesty, transparency, plurality of perspective</a:t>
            </a:r>
          </a:p>
          <a:p>
            <a:r>
              <a:rPr lang="en-GB" sz="2800" dirty="0">
                <a:solidFill>
                  <a:schemeClr val="bg1"/>
                </a:solidFill>
              </a:rPr>
              <a:t>Voices, values and agency: not just outcomes and action</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4800" dirty="0">
                <a:solidFill>
                  <a:schemeClr val="bg1"/>
                </a:solidFill>
                <a:latin typeface="+mn-lt"/>
              </a:rPr>
              <a:t>Example</a:t>
            </a:r>
            <a:r>
              <a:rPr lang="en-GB" dirty="0"/>
              <a:t> </a:t>
            </a:r>
            <a:endParaRPr lang="en-US" dirty="0"/>
          </a:p>
        </p:txBody>
      </p:sp>
      <p:sp>
        <p:nvSpPr>
          <p:cNvPr id="2" name="Content Placeholder 1"/>
          <p:cNvSpPr>
            <a:spLocks noGrp="1"/>
          </p:cNvSpPr>
          <p:nvPr>
            <p:ph idx="1"/>
          </p:nvPr>
        </p:nvSpPr>
        <p:spPr>
          <a:xfrm>
            <a:off x="395536" y="1556792"/>
            <a:ext cx="8119814" cy="4620171"/>
          </a:xfrm>
        </p:spPr>
        <p:txBody>
          <a:bodyPr>
            <a:noAutofit/>
          </a:bodyPr>
          <a:lstStyle/>
          <a:p>
            <a:pPr marL="0" indent="0">
              <a:buNone/>
            </a:pPr>
            <a:r>
              <a:rPr lang="en-GB" sz="3200" dirty="0">
                <a:solidFill>
                  <a:schemeClr val="bg1"/>
                </a:solidFill>
              </a:rPr>
              <a:t>Kevin is a paranoid, irascible man who copes amazingly well in the community with medication and CP support. He has no history of violence, despite being very paranoid about his neighbours. His neighbours get up a petition to have Kevin moved from his council flat, saying that he scares them; and the housing office want your view. Kevin refuses to engage with the medical assessment, saying he is fine; it’s just that his neighbours hate him. </a:t>
            </a:r>
            <a:endParaRPr lang="en-US" sz="3200"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4800" dirty="0">
                <a:solidFill>
                  <a:schemeClr val="bg1"/>
                </a:solidFill>
                <a:latin typeface="+mn-lt"/>
              </a:rPr>
              <a:t>Example</a:t>
            </a:r>
            <a:r>
              <a:rPr lang="en-GB" dirty="0">
                <a:solidFill>
                  <a:schemeClr val="bg1"/>
                </a:solidFill>
                <a:latin typeface="+mn-lt"/>
              </a:rPr>
              <a:t> </a:t>
            </a:r>
          </a:p>
        </p:txBody>
      </p:sp>
      <p:sp>
        <p:nvSpPr>
          <p:cNvPr id="2" name="Content Placeholder 1"/>
          <p:cNvSpPr>
            <a:spLocks noGrp="1"/>
          </p:cNvSpPr>
          <p:nvPr>
            <p:ph idx="1"/>
          </p:nvPr>
        </p:nvSpPr>
        <p:spPr>
          <a:xfrm>
            <a:off x="467544" y="1825624"/>
            <a:ext cx="8047806" cy="4699719"/>
          </a:xfrm>
        </p:spPr>
        <p:txBody>
          <a:bodyPr>
            <a:noAutofit/>
          </a:bodyPr>
          <a:lstStyle/>
          <a:p>
            <a:pPr marL="0" indent="0">
              <a:buNone/>
            </a:pPr>
            <a:r>
              <a:rPr lang="en-GB" sz="3600" dirty="0">
                <a:solidFill>
                  <a:schemeClr val="bg1"/>
                </a:solidFill>
              </a:rPr>
              <a:t>Kevin is in long term secure care, where he refuses to take his medication.  But he is so much better on his medication that the team decide to medicate him without telling him, by giving it to him in his drinks. Kevin gets much better and applies to be released on the grounds that he does not have a mental disorder and he is completely well on no medication….</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solidFill>
                  <a:schemeClr val="bg1"/>
                </a:solidFill>
              </a:rPr>
              <a:t>The assisted suicide debate</a:t>
            </a:r>
          </a:p>
        </p:txBody>
      </p:sp>
      <p:sp>
        <p:nvSpPr>
          <p:cNvPr id="2" name="Content Placeholder 1"/>
          <p:cNvSpPr>
            <a:spLocks noGrp="1"/>
          </p:cNvSpPr>
          <p:nvPr>
            <p:ph idx="1"/>
          </p:nvPr>
        </p:nvSpPr>
        <p:spPr>
          <a:xfrm>
            <a:off x="323528" y="1825625"/>
            <a:ext cx="8352928" cy="4351338"/>
          </a:xfrm>
        </p:spPr>
        <p:txBody>
          <a:bodyPr>
            <a:noAutofit/>
          </a:bodyPr>
          <a:lstStyle/>
          <a:p>
            <a:r>
              <a:rPr lang="en-GB" sz="3200" dirty="0">
                <a:solidFill>
                  <a:schemeClr val="bg1"/>
                </a:solidFill>
              </a:rPr>
              <a:t>A particular issue for psychiatry because suicide traditionally seen as medical emergency: and psychiatrists liable for failure to prevent.</a:t>
            </a:r>
          </a:p>
          <a:p>
            <a:r>
              <a:rPr lang="en-GB" sz="3200" dirty="0">
                <a:solidFill>
                  <a:schemeClr val="bg1"/>
                </a:solidFill>
              </a:rPr>
              <a:t>But the meaning of life, and its value, is a domain that is explored in psychological relationships with patients</a:t>
            </a:r>
          </a:p>
          <a:p>
            <a:r>
              <a:rPr lang="en-GB" sz="3200" dirty="0">
                <a:solidFill>
                  <a:schemeClr val="bg1"/>
                </a:solidFill>
              </a:rPr>
              <a:t>Hearing the voice of this person and paying attention to their values may mean conversations about the end of life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chemeClr val="bg1"/>
                </a:solidFill>
              </a:rPr>
              <a:t>Example</a:t>
            </a:r>
          </a:p>
        </p:txBody>
      </p:sp>
      <p:sp>
        <p:nvSpPr>
          <p:cNvPr id="2" name="Content Placeholder 1"/>
          <p:cNvSpPr>
            <a:spLocks noGrp="1"/>
          </p:cNvSpPr>
          <p:nvPr>
            <p:ph idx="1"/>
          </p:nvPr>
        </p:nvSpPr>
        <p:spPr>
          <a:xfrm>
            <a:off x="251520" y="1690689"/>
            <a:ext cx="8263830" cy="4486274"/>
          </a:xfrm>
        </p:spPr>
        <p:txBody>
          <a:bodyPr>
            <a:noAutofit/>
          </a:bodyPr>
          <a:lstStyle/>
          <a:p>
            <a:r>
              <a:rPr lang="en-GB" sz="3200" dirty="0">
                <a:solidFill>
                  <a:schemeClr val="bg1"/>
                </a:solidFill>
              </a:rPr>
              <a:t>Gloria is a civil rights lawyer in her early 40s, with children and a partner. She has discovered that her estranged mother died of Huntingdon’s disease; and is positive for the disorder. She is referred by the GP because she is making plans to kill herself. At interview, Gloria is calm, sad and determined to kill herself. She has all the relevant information. Her partner comes to the interview; and begs you to section Gloria to prevent her suicide.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chemeClr val="bg1"/>
                </a:solidFill>
              </a:rPr>
              <a:t>Conclusion</a:t>
            </a:r>
          </a:p>
        </p:txBody>
      </p:sp>
      <p:sp>
        <p:nvSpPr>
          <p:cNvPr id="2" name="Content Placeholder 1"/>
          <p:cNvSpPr>
            <a:spLocks noGrp="1"/>
          </p:cNvSpPr>
          <p:nvPr>
            <p:ph idx="1"/>
          </p:nvPr>
        </p:nvSpPr>
        <p:spPr>
          <a:xfrm>
            <a:off x="628650" y="1628800"/>
            <a:ext cx="7886700" cy="4548163"/>
          </a:xfrm>
        </p:spPr>
        <p:txBody>
          <a:bodyPr>
            <a:normAutofit/>
          </a:bodyPr>
          <a:lstStyle/>
          <a:p>
            <a:r>
              <a:rPr lang="en-GB" sz="2800" dirty="0">
                <a:solidFill>
                  <a:schemeClr val="bg1"/>
                </a:solidFill>
              </a:rPr>
              <a:t>Developing the moral identity of doctors is a career long task</a:t>
            </a:r>
          </a:p>
          <a:p>
            <a:r>
              <a:rPr lang="en-GB" sz="2800" dirty="0">
                <a:solidFill>
                  <a:schemeClr val="bg1"/>
                </a:solidFill>
              </a:rPr>
              <a:t>Values and voices change over time and in different contexts</a:t>
            </a:r>
          </a:p>
          <a:p>
            <a:r>
              <a:rPr lang="en-GB" sz="2800" b="1" dirty="0">
                <a:solidFill>
                  <a:schemeClr val="bg1"/>
                </a:solidFill>
              </a:rPr>
              <a:t>A duty to devote time </a:t>
            </a:r>
            <a:r>
              <a:rPr lang="en-GB" sz="2800" dirty="0">
                <a:solidFill>
                  <a:schemeClr val="bg1"/>
                </a:solidFill>
              </a:rPr>
              <a:t>to this as part of health care</a:t>
            </a:r>
          </a:p>
          <a:p>
            <a:r>
              <a:rPr lang="en-GB" sz="2800" dirty="0">
                <a:solidFill>
                  <a:schemeClr val="bg1"/>
                </a:solidFill>
              </a:rPr>
              <a:t>Need to </a:t>
            </a:r>
            <a:r>
              <a:rPr lang="en-GB" sz="2800" b="1" dirty="0">
                <a:solidFill>
                  <a:schemeClr val="bg1"/>
                </a:solidFill>
              </a:rPr>
              <a:t>develop confidence and competence </a:t>
            </a:r>
            <a:r>
              <a:rPr lang="en-GB" sz="2800" dirty="0">
                <a:solidFill>
                  <a:schemeClr val="bg1"/>
                </a:solidFill>
              </a:rPr>
              <a:t>in telling ethical stories, finding our ethical voices, integrating feelings, facts and perspectives</a:t>
            </a:r>
          </a:p>
          <a:p>
            <a:r>
              <a:rPr lang="en-GB" sz="2800" dirty="0">
                <a:solidFill>
                  <a:schemeClr val="bg1"/>
                </a:solidFill>
              </a:rPr>
              <a:t>What sort of voice do you have </a:t>
            </a:r>
            <a:r>
              <a:rPr lang="en-GB" sz="2800" b="1" dirty="0">
                <a:solidFill>
                  <a:schemeClr val="bg1"/>
                </a:solidFill>
              </a:rPr>
              <a:t>today?</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365127"/>
            <a:ext cx="7886700" cy="831626"/>
          </a:xfrm>
        </p:spPr>
        <p:txBody>
          <a:bodyPr/>
          <a:lstStyle/>
          <a:p>
            <a:r>
              <a:rPr lang="en-GB" dirty="0">
                <a:solidFill>
                  <a:schemeClr val="bg1"/>
                </a:solidFill>
              </a:rPr>
              <a:t>References</a:t>
            </a:r>
          </a:p>
        </p:txBody>
      </p:sp>
      <p:sp>
        <p:nvSpPr>
          <p:cNvPr id="2" name="Content Placeholder 1"/>
          <p:cNvSpPr>
            <a:spLocks noGrp="1"/>
          </p:cNvSpPr>
          <p:nvPr>
            <p:ph idx="1"/>
          </p:nvPr>
        </p:nvSpPr>
        <p:spPr>
          <a:xfrm>
            <a:off x="457200" y="1196752"/>
            <a:ext cx="8229600" cy="5112568"/>
          </a:xfrm>
        </p:spPr>
        <p:txBody>
          <a:bodyPr>
            <a:normAutofit lnSpcReduction="10000"/>
          </a:bodyPr>
          <a:lstStyle/>
          <a:p>
            <a:r>
              <a:rPr lang="en-GB" sz="1400" dirty="0">
                <a:solidFill>
                  <a:schemeClr val="bg1"/>
                </a:solidFill>
              </a:rPr>
              <a:t>Adshead, G. (2002). A different voice in psychiatric ethics. </a:t>
            </a:r>
            <a:r>
              <a:rPr lang="en-GB" sz="1400" i="1" dirty="0">
                <a:solidFill>
                  <a:schemeClr val="bg1"/>
                </a:solidFill>
              </a:rPr>
              <a:t>Healthcare ethics and human values</a:t>
            </a:r>
            <a:r>
              <a:rPr lang="en-GB" sz="1400" dirty="0">
                <a:solidFill>
                  <a:schemeClr val="bg1"/>
                </a:solidFill>
              </a:rPr>
              <a:t>, ( Eds. Dickenson &amp; </a:t>
            </a:r>
            <a:r>
              <a:rPr lang="en-GB" sz="1400" dirty="0" err="1">
                <a:solidFill>
                  <a:schemeClr val="bg1"/>
                </a:solidFill>
              </a:rPr>
              <a:t>Fulford</a:t>
            </a:r>
            <a:r>
              <a:rPr lang="en-GB" sz="1400" dirty="0">
                <a:solidFill>
                  <a:schemeClr val="bg1"/>
                </a:solidFill>
              </a:rPr>
              <a:t>) . CUP. 56-62.</a:t>
            </a:r>
          </a:p>
          <a:p>
            <a:r>
              <a:rPr lang="en-GB" sz="1400" dirty="0" err="1">
                <a:solidFill>
                  <a:schemeClr val="bg1"/>
                </a:solidFill>
              </a:rPr>
              <a:t>Radden</a:t>
            </a:r>
            <a:r>
              <a:rPr lang="en-GB" sz="1400" dirty="0">
                <a:solidFill>
                  <a:schemeClr val="bg1"/>
                </a:solidFill>
              </a:rPr>
              <a:t>, J. (2002). Notes towards a professional ethics for psychiatry*. </a:t>
            </a:r>
            <a:r>
              <a:rPr lang="en-GB" sz="1400" i="1" dirty="0">
                <a:solidFill>
                  <a:schemeClr val="bg1"/>
                </a:solidFill>
              </a:rPr>
              <a:t>Australian and New Zealand Journal of Psychiatry</a:t>
            </a:r>
            <a:r>
              <a:rPr lang="en-GB" sz="1400" dirty="0">
                <a:solidFill>
                  <a:schemeClr val="bg1"/>
                </a:solidFill>
              </a:rPr>
              <a:t>, </a:t>
            </a:r>
            <a:r>
              <a:rPr lang="en-GB" sz="1400" i="1" dirty="0">
                <a:solidFill>
                  <a:schemeClr val="bg1"/>
                </a:solidFill>
              </a:rPr>
              <a:t>36</a:t>
            </a:r>
            <a:r>
              <a:rPr lang="en-GB" sz="1400" dirty="0">
                <a:solidFill>
                  <a:schemeClr val="bg1"/>
                </a:solidFill>
              </a:rPr>
              <a:t>(1), 52-59.</a:t>
            </a:r>
          </a:p>
          <a:p>
            <a:r>
              <a:rPr lang="en-GB" sz="1400" dirty="0" err="1">
                <a:solidFill>
                  <a:schemeClr val="bg1"/>
                </a:solidFill>
              </a:rPr>
              <a:t>Radden</a:t>
            </a:r>
            <a:r>
              <a:rPr lang="en-GB" sz="1400" dirty="0">
                <a:solidFill>
                  <a:schemeClr val="bg1"/>
                </a:solidFill>
              </a:rPr>
              <a:t>, J. (2004). The debate continues: unique ethics for psychiatry. </a:t>
            </a:r>
            <a:r>
              <a:rPr lang="en-GB" sz="1400" i="1" dirty="0">
                <a:solidFill>
                  <a:schemeClr val="bg1"/>
                </a:solidFill>
              </a:rPr>
              <a:t>Australian and New Zealand Journal of Psychiatry</a:t>
            </a:r>
            <a:r>
              <a:rPr lang="en-GB" sz="1400" dirty="0">
                <a:solidFill>
                  <a:schemeClr val="bg1"/>
                </a:solidFill>
              </a:rPr>
              <a:t>, </a:t>
            </a:r>
            <a:r>
              <a:rPr lang="en-GB" sz="1400" i="1" dirty="0">
                <a:solidFill>
                  <a:schemeClr val="bg1"/>
                </a:solidFill>
              </a:rPr>
              <a:t>38</a:t>
            </a:r>
            <a:r>
              <a:rPr lang="en-GB" sz="1400" dirty="0">
                <a:solidFill>
                  <a:schemeClr val="bg1"/>
                </a:solidFill>
              </a:rPr>
              <a:t>(3), 115-118.</a:t>
            </a:r>
          </a:p>
          <a:p>
            <a:r>
              <a:rPr lang="en-GB" sz="1400" dirty="0" err="1">
                <a:solidFill>
                  <a:schemeClr val="bg1"/>
                </a:solidFill>
              </a:rPr>
              <a:t>Fulford</a:t>
            </a:r>
            <a:r>
              <a:rPr lang="en-GB" sz="1400" dirty="0">
                <a:solidFill>
                  <a:schemeClr val="bg1"/>
                </a:solidFill>
              </a:rPr>
              <a:t>, K. B. (2004). Ten principles of values-based medicine (VBM). </a:t>
            </a:r>
            <a:r>
              <a:rPr lang="en-GB" sz="1400" i="1" dirty="0">
                <a:solidFill>
                  <a:schemeClr val="bg1"/>
                </a:solidFill>
              </a:rPr>
              <a:t>Philosophy And Psychiatry</a:t>
            </a:r>
            <a:r>
              <a:rPr lang="en-GB" sz="1400" dirty="0">
                <a:solidFill>
                  <a:schemeClr val="bg1"/>
                </a:solidFill>
              </a:rPr>
              <a:t>, 50.</a:t>
            </a:r>
          </a:p>
          <a:p>
            <a:r>
              <a:rPr lang="en-GB" sz="1400" dirty="0">
                <a:solidFill>
                  <a:schemeClr val="bg1"/>
                </a:solidFill>
              </a:rPr>
              <a:t>Bloch, S., &amp; Green, S. A. (2006). An ethical framework for psychiatry. </a:t>
            </a:r>
            <a:r>
              <a:rPr lang="en-GB" sz="1400" i="1" dirty="0">
                <a:solidFill>
                  <a:schemeClr val="bg1"/>
                </a:solidFill>
              </a:rPr>
              <a:t>The British Journal of Psychiatry</a:t>
            </a:r>
            <a:r>
              <a:rPr lang="en-GB" sz="1400" dirty="0">
                <a:solidFill>
                  <a:schemeClr val="bg1"/>
                </a:solidFill>
              </a:rPr>
              <a:t>, </a:t>
            </a:r>
            <a:r>
              <a:rPr lang="en-GB" sz="1400" i="1" dirty="0">
                <a:solidFill>
                  <a:schemeClr val="bg1"/>
                </a:solidFill>
              </a:rPr>
              <a:t>188</a:t>
            </a:r>
            <a:r>
              <a:rPr lang="en-GB" sz="1400" dirty="0">
                <a:solidFill>
                  <a:schemeClr val="bg1"/>
                </a:solidFill>
              </a:rPr>
              <a:t>(1), 7-12.</a:t>
            </a:r>
          </a:p>
          <a:p>
            <a:r>
              <a:rPr lang="en-US" sz="1400" dirty="0">
                <a:solidFill>
                  <a:schemeClr val="bg1"/>
                </a:solidFill>
              </a:rPr>
              <a:t>Robertson, M., &amp; Walter, G. (2007). Overview of psychiatric ethics I: professional ethics and psychiatry. </a:t>
            </a:r>
            <a:r>
              <a:rPr lang="en-US" sz="1400" i="1" dirty="0">
                <a:solidFill>
                  <a:schemeClr val="bg1"/>
                </a:solidFill>
              </a:rPr>
              <a:t>Australasian Psychiatry</a:t>
            </a:r>
            <a:r>
              <a:rPr lang="en-US" sz="1400" dirty="0">
                <a:solidFill>
                  <a:schemeClr val="bg1"/>
                </a:solidFill>
              </a:rPr>
              <a:t>, </a:t>
            </a:r>
            <a:r>
              <a:rPr lang="en-US" sz="1400" i="1" dirty="0">
                <a:solidFill>
                  <a:schemeClr val="bg1"/>
                </a:solidFill>
              </a:rPr>
              <a:t>15</a:t>
            </a:r>
            <a:r>
              <a:rPr lang="en-US" sz="1400" dirty="0">
                <a:solidFill>
                  <a:schemeClr val="bg1"/>
                </a:solidFill>
              </a:rPr>
              <a:t>(3), 201-206.</a:t>
            </a:r>
          </a:p>
          <a:p>
            <a:r>
              <a:rPr lang="en-GB" sz="1400" dirty="0" err="1">
                <a:solidFill>
                  <a:schemeClr val="bg1"/>
                </a:solidFill>
              </a:rPr>
              <a:t>Radden</a:t>
            </a:r>
            <a:r>
              <a:rPr lang="en-GB" sz="1400" dirty="0">
                <a:solidFill>
                  <a:schemeClr val="bg1"/>
                </a:solidFill>
              </a:rPr>
              <a:t>, J., &amp; Sadler, J. (2010). </a:t>
            </a:r>
            <a:r>
              <a:rPr lang="en-GB" sz="1400" i="1" dirty="0">
                <a:solidFill>
                  <a:schemeClr val="bg1"/>
                </a:solidFill>
              </a:rPr>
              <a:t>The virtuous psychiatrist: Character ethics in psychiatric practice</a:t>
            </a:r>
            <a:r>
              <a:rPr lang="en-GB" sz="1400" dirty="0">
                <a:solidFill>
                  <a:schemeClr val="bg1"/>
                </a:solidFill>
              </a:rPr>
              <a:t>. OUP USA.</a:t>
            </a:r>
          </a:p>
          <a:p>
            <a:r>
              <a:rPr lang="en-US" sz="1400" dirty="0" err="1">
                <a:solidFill>
                  <a:schemeClr val="bg1"/>
                </a:solidFill>
              </a:rPr>
              <a:t>Sommer</a:t>
            </a:r>
            <a:r>
              <a:rPr lang="en-US" sz="1400" dirty="0">
                <a:solidFill>
                  <a:schemeClr val="bg1"/>
                </a:solidFill>
              </a:rPr>
              <a:t>, M., </a:t>
            </a:r>
            <a:r>
              <a:rPr lang="en-US" sz="1400" dirty="0" err="1">
                <a:solidFill>
                  <a:schemeClr val="bg1"/>
                </a:solidFill>
              </a:rPr>
              <a:t>Rothmayr</a:t>
            </a:r>
            <a:r>
              <a:rPr lang="en-US" sz="1400" dirty="0">
                <a:solidFill>
                  <a:schemeClr val="bg1"/>
                </a:solidFill>
              </a:rPr>
              <a:t>, C., </a:t>
            </a:r>
            <a:r>
              <a:rPr lang="en-US" sz="1400" dirty="0" err="1">
                <a:solidFill>
                  <a:schemeClr val="bg1"/>
                </a:solidFill>
              </a:rPr>
              <a:t>Döhnel</a:t>
            </a:r>
            <a:r>
              <a:rPr lang="en-US" sz="1400" dirty="0">
                <a:solidFill>
                  <a:schemeClr val="bg1"/>
                </a:solidFill>
              </a:rPr>
              <a:t>, K., </a:t>
            </a:r>
            <a:r>
              <a:rPr lang="en-US" sz="1400" dirty="0" err="1">
                <a:solidFill>
                  <a:schemeClr val="bg1"/>
                </a:solidFill>
              </a:rPr>
              <a:t>Meinhardt</a:t>
            </a:r>
            <a:r>
              <a:rPr lang="en-US" sz="1400" dirty="0">
                <a:solidFill>
                  <a:schemeClr val="bg1"/>
                </a:solidFill>
              </a:rPr>
              <a:t>, J., </a:t>
            </a:r>
            <a:r>
              <a:rPr lang="en-US" sz="1400" dirty="0" err="1">
                <a:solidFill>
                  <a:schemeClr val="bg1"/>
                </a:solidFill>
              </a:rPr>
              <a:t>Schwerdtner</a:t>
            </a:r>
            <a:r>
              <a:rPr lang="en-US" sz="1400" dirty="0">
                <a:solidFill>
                  <a:schemeClr val="bg1"/>
                </a:solidFill>
              </a:rPr>
              <a:t>, J., </a:t>
            </a:r>
            <a:r>
              <a:rPr lang="en-US" sz="1400" dirty="0" err="1">
                <a:solidFill>
                  <a:schemeClr val="bg1"/>
                </a:solidFill>
              </a:rPr>
              <a:t>Sodian</a:t>
            </a:r>
            <a:r>
              <a:rPr lang="en-US" sz="1400" dirty="0">
                <a:solidFill>
                  <a:schemeClr val="bg1"/>
                </a:solidFill>
              </a:rPr>
              <a:t>, B., &amp; </a:t>
            </a:r>
            <a:r>
              <a:rPr lang="en-US" sz="1400" dirty="0" err="1">
                <a:solidFill>
                  <a:schemeClr val="bg1"/>
                </a:solidFill>
              </a:rPr>
              <a:t>Hajak</a:t>
            </a:r>
            <a:r>
              <a:rPr lang="en-US" sz="1400" dirty="0">
                <a:solidFill>
                  <a:schemeClr val="bg1"/>
                </a:solidFill>
              </a:rPr>
              <a:t>, G. (2010). How should I decide? The neural correlates of everyday moral reasoning. </a:t>
            </a:r>
            <a:r>
              <a:rPr lang="en-US" sz="1400" i="1" dirty="0" err="1">
                <a:solidFill>
                  <a:schemeClr val="bg1"/>
                </a:solidFill>
              </a:rPr>
              <a:t>Neuropsychologia</a:t>
            </a:r>
            <a:r>
              <a:rPr lang="en-US" sz="1400" dirty="0">
                <a:solidFill>
                  <a:schemeClr val="bg1"/>
                </a:solidFill>
              </a:rPr>
              <a:t>, </a:t>
            </a:r>
            <a:r>
              <a:rPr lang="en-US" sz="1400" i="1" dirty="0">
                <a:solidFill>
                  <a:schemeClr val="bg1"/>
                </a:solidFill>
              </a:rPr>
              <a:t>48</a:t>
            </a:r>
            <a:r>
              <a:rPr lang="en-US" sz="1400" dirty="0">
                <a:solidFill>
                  <a:schemeClr val="bg1"/>
                </a:solidFill>
              </a:rPr>
              <a:t>(7), 2018-2026.</a:t>
            </a:r>
          </a:p>
          <a:p>
            <a:r>
              <a:rPr lang="en-GB" sz="1400" dirty="0">
                <a:solidFill>
                  <a:schemeClr val="bg1"/>
                </a:solidFill>
              </a:rPr>
              <a:t>Bartels, D. M., &amp; Pizarro, D. A. (2011). The </a:t>
            </a:r>
            <a:r>
              <a:rPr lang="en-GB" sz="1400" dirty="0" err="1">
                <a:solidFill>
                  <a:schemeClr val="bg1"/>
                </a:solidFill>
              </a:rPr>
              <a:t>mismeasure</a:t>
            </a:r>
            <a:r>
              <a:rPr lang="en-GB" sz="1400" dirty="0">
                <a:solidFill>
                  <a:schemeClr val="bg1"/>
                </a:solidFill>
              </a:rPr>
              <a:t> of morals: Antisocial personality traits predict utilitarian responses to moral dilemmas. </a:t>
            </a:r>
            <a:r>
              <a:rPr lang="en-GB" sz="1400" i="1" dirty="0">
                <a:solidFill>
                  <a:schemeClr val="bg1"/>
                </a:solidFill>
              </a:rPr>
              <a:t>Cognition</a:t>
            </a:r>
            <a:r>
              <a:rPr lang="en-GB" sz="1400" dirty="0">
                <a:solidFill>
                  <a:schemeClr val="bg1"/>
                </a:solidFill>
              </a:rPr>
              <a:t>, </a:t>
            </a:r>
            <a:r>
              <a:rPr lang="en-GB" sz="1400" i="1" dirty="0">
                <a:solidFill>
                  <a:schemeClr val="bg1"/>
                </a:solidFill>
              </a:rPr>
              <a:t>121</a:t>
            </a:r>
            <a:r>
              <a:rPr lang="en-GB" sz="1400" dirty="0">
                <a:solidFill>
                  <a:schemeClr val="bg1"/>
                </a:solidFill>
              </a:rPr>
              <a:t>(1), 154-161.</a:t>
            </a:r>
          </a:p>
          <a:p>
            <a:r>
              <a:rPr lang="en-GB" sz="1400" dirty="0" err="1">
                <a:solidFill>
                  <a:schemeClr val="bg1"/>
                </a:solidFill>
              </a:rPr>
              <a:t>Cáceda</a:t>
            </a:r>
            <a:r>
              <a:rPr lang="en-GB" sz="1400" dirty="0">
                <a:solidFill>
                  <a:schemeClr val="bg1"/>
                </a:solidFill>
              </a:rPr>
              <a:t>, R., James, G. A., Ely, T. D., </a:t>
            </a:r>
            <a:r>
              <a:rPr lang="en-GB" sz="1400" dirty="0" err="1">
                <a:solidFill>
                  <a:schemeClr val="bg1"/>
                </a:solidFill>
              </a:rPr>
              <a:t>Snarey</a:t>
            </a:r>
            <a:r>
              <a:rPr lang="en-GB" sz="1400" dirty="0">
                <a:solidFill>
                  <a:schemeClr val="bg1"/>
                </a:solidFill>
              </a:rPr>
              <a:t>, J., &amp; Kilts, C. D. (2011). Mode of effective connectivity within a putative neural network differentiates moral cognitions related to care and justice ethics. </a:t>
            </a:r>
            <a:r>
              <a:rPr lang="en-GB" sz="1400" i="1" dirty="0" err="1">
                <a:solidFill>
                  <a:schemeClr val="bg1"/>
                </a:solidFill>
              </a:rPr>
              <a:t>PLoS</a:t>
            </a:r>
            <a:r>
              <a:rPr lang="en-GB" sz="1400" i="1" dirty="0">
                <a:solidFill>
                  <a:schemeClr val="bg1"/>
                </a:solidFill>
              </a:rPr>
              <a:t> One</a:t>
            </a:r>
            <a:r>
              <a:rPr lang="en-GB" sz="1400" dirty="0">
                <a:solidFill>
                  <a:schemeClr val="bg1"/>
                </a:solidFill>
              </a:rPr>
              <a:t>, </a:t>
            </a:r>
            <a:r>
              <a:rPr lang="en-GB" sz="1400" i="1" dirty="0">
                <a:solidFill>
                  <a:schemeClr val="bg1"/>
                </a:solidFill>
              </a:rPr>
              <a:t>6</a:t>
            </a:r>
            <a:r>
              <a:rPr lang="en-GB" sz="1400" dirty="0">
                <a:solidFill>
                  <a:schemeClr val="bg1"/>
                </a:solidFill>
              </a:rPr>
              <a:t>(2), e14730.</a:t>
            </a:r>
          </a:p>
          <a:p>
            <a:r>
              <a:rPr lang="en-GB" sz="1400" dirty="0">
                <a:solidFill>
                  <a:schemeClr val="bg1"/>
                </a:solidFill>
              </a:rPr>
              <a:t>Beauchamp, T. L., &amp; Childress, J. F. (2013). </a:t>
            </a:r>
            <a:r>
              <a:rPr lang="en-GB" sz="1400" i="1" dirty="0">
                <a:solidFill>
                  <a:schemeClr val="bg1"/>
                </a:solidFill>
              </a:rPr>
              <a:t>Principles of biomedical ethics</a:t>
            </a:r>
            <a:r>
              <a:rPr lang="en-GB" sz="1400" dirty="0">
                <a:solidFill>
                  <a:schemeClr val="bg1"/>
                </a:solidFill>
              </a:rPr>
              <a:t>. 7</a:t>
            </a:r>
            <a:r>
              <a:rPr lang="en-GB" sz="1400" baseline="30000" dirty="0">
                <a:solidFill>
                  <a:schemeClr val="bg1"/>
                </a:solidFill>
              </a:rPr>
              <a:t>th</a:t>
            </a:r>
            <a:r>
              <a:rPr lang="en-GB" sz="1400" dirty="0">
                <a:solidFill>
                  <a:schemeClr val="bg1"/>
                </a:solidFill>
              </a:rPr>
              <a:t> edition. Oxford University Press, USA.</a:t>
            </a:r>
          </a:p>
          <a:p>
            <a:endParaRPr lang="en-GB" sz="1400" dirty="0"/>
          </a:p>
          <a:p>
            <a:endParaRPr lang="en-GB" sz="1400" dirty="0"/>
          </a:p>
          <a:p>
            <a:endParaRPr lang="en-GB" sz="1400" dirty="0"/>
          </a:p>
          <a:p>
            <a:endParaRPr lang="en-US" sz="1400" dirty="0"/>
          </a:p>
          <a:p>
            <a:endParaRPr lang="en-GB" sz="1400" dirty="0"/>
          </a:p>
          <a:p>
            <a:endParaRPr lang="en-US" sz="1400" dirty="0"/>
          </a:p>
          <a:p>
            <a:endParaRPr lang="en-GB"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800" dirty="0">
                <a:solidFill>
                  <a:schemeClr val="bg1"/>
                </a:solidFill>
                <a:latin typeface="+mn-lt"/>
              </a:rPr>
              <a:t>The nature of these challenges</a:t>
            </a:r>
            <a:endParaRPr lang="en-US" sz="4800" dirty="0">
              <a:solidFill>
                <a:schemeClr val="bg1"/>
              </a:solidFill>
              <a:latin typeface="+mn-lt"/>
            </a:endParaRPr>
          </a:p>
        </p:txBody>
      </p:sp>
      <p:sp>
        <p:nvSpPr>
          <p:cNvPr id="2" name="Content Placeholder 1"/>
          <p:cNvSpPr>
            <a:spLocks noGrp="1"/>
          </p:cNvSpPr>
          <p:nvPr>
            <p:ph idx="1"/>
          </p:nvPr>
        </p:nvSpPr>
        <p:spPr/>
        <p:txBody>
          <a:bodyPr>
            <a:normAutofit/>
          </a:bodyPr>
          <a:lstStyle/>
          <a:p>
            <a:r>
              <a:rPr lang="en-GB" sz="2800" dirty="0">
                <a:solidFill>
                  <a:schemeClr val="bg1"/>
                </a:solidFill>
              </a:rPr>
              <a:t>Values and choices in health</a:t>
            </a:r>
          </a:p>
          <a:p>
            <a:r>
              <a:rPr lang="en-GB" sz="2800" dirty="0">
                <a:solidFill>
                  <a:schemeClr val="bg1"/>
                </a:solidFill>
              </a:rPr>
              <a:t>Professional boundary violations by health workers: sexual and non-sexual</a:t>
            </a:r>
          </a:p>
          <a:p>
            <a:r>
              <a:rPr lang="en-GB" sz="2800" dirty="0">
                <a:solidFill>
                  <a:schemeClr val="bg1"/>
                </a:solidFill>
              </a:rPr>
              <a:t>Doctors with behavioural problems: failures of ‘team working’</a:t>
            </a:r>
          </a:p>
          <a:p>
            <a:r>
              <a:rPr lang="en-GB" sz="2800" dirty="0">
                <a:solidFill>
                  <a:schemeClr val="bg1"/>
                </a:solidFill>
              </a:rPr>
              <a:t>Concerns about racism, bullying &amp; bigotry in health care: patients and staff</a:t>
            </a:r>
          </a:p>
          <a:p>
            <a:r>
              <a:rPr lang="en-GB" sz="2800" dirty="0">
                <a:solidFill>
                  <a:schemeClr val="bg1"/>
                </a:solidFill>
              </a:rPr>
              <a:t>Resources: the injustice of allocation, how resources are managed, justice and exclusions</a:t>
            </a:r>
            <a:endParaRPr lang="en-US" dirty="0"/>
          </a:p>
        </p:txBody>
      </p:sp>
    </p:spTree>
    <p:extLst>
      <p:ext uri="{BB962C8B-B14F-4D97-AF65-F5344CB8AC3E}">
        <p14:creationId xmlns:p14="http://schemas.microsoft.com/office/powerpoint/2010/main" val="188048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sz="4000" dirty="0">
                <a:solidFill>
                  <a:schemeClr val="bg1"/>
                </a:solidFill>
                <a:latin typeface="+mn-lt"/>
              </a:rPr>
              <a:t>Ethics in medicine</a:t>
            </a:r>
            <a:endParaRPr lang="en-US" sz="4000" dirty="0">
              <a:solidFill>
                <a:schemeClr val="bg1"/>
              </a:solidFill>
              <a:latin typeface="+mn-lt"/>
            </a:endParaRPr>
          </a:p>
        </p:txBody>
      </p:sp>
      <p:sp>
        <p:nvSpPr>
          <p:cNvPr id="2" name="Content Placeholder 1"/>
          <p:cNvSpPr>
            <a:spLocks noGrp="1"/>
          </p:cNvSpPr>
          <p:nvPr>
            <p:ph idx="1"/>
          </p:nvPr>
        </p:nvSpPr>
        <p:spPr/>
        <p:txBody>
          <a:bodyPr>
            <a:normAutofit fontScale="92500" lnSpcReduction="10000"/>
          </a:bodyPr>
          <a:lstStyle/>
          <a:p>
            <a:r>
              <a:rPr lang="en-GB" sz="3200" dirty="0">
                <a:solidFill>
                  <a:schemeClr val="bg1"/>
                </a:solidFill>
              </a:rPr>
              <a:t>Relationships characterised by disparities of power and knowledge</a:t>
            </a:r>
          </a:p>
          <a:p>
            <a:r>
              <a:rPr lang="en-GB" sz="3200" dirty="0">
                <a:solidFill>
                  <a:schemeClr val="bg1"/>
                </a:solidFill>
              </a:rPr>
              <a:t>Regulated and overseen with Codes of ethics,  and legal regulation</a:t>
            </a:r>
          </a:p>
          <a:p>
            <a:r>
              <a:rPr lang="en-GB" sz="3200" dirty="0">
                <a:solidFill>
                  <a:schemeClr val="bg1"/>
                </a:solidFill>
              </a:rPr>
              <a:t>From the 4</a:t>
            </a:r>
            <a:r>
              <a:rPr lang="en-GB" sz="3200" baseline="30000" dirty="0">
                <a:solidFill>
                  <a:schemeClr val="bg1"/>
                </a:solidFill>
              </a:rPr>
              <a:t>th</a:t>
            </a:r>
            <a:r>
              <a:rPr lang="en-GB" sz="3200" dirty="0">
                <a:solidFill>
                  <a:schemeClr val="bg1"/>
                </a:solidFill>
              </a:rPr>
              <a:t> century BC</a:t>
            </a:r>
          </a:p>
          <a:p>
            <a:r>
              <a:rPr lang="en-GB" sz="3200" dirty="0">
                <a:solidFill>
                  <a:schemeClr val="bg1"/>
                </a:solidFill>
              </a:rPr>
              <a:t>The discourse of ‘ought’ and ‘should’, as opposed to can and must</a:t>
            </a:r>
          </a:p>
          <a:p>
            <a:r>
              <a:rPr lang="en-GB" sz="3200" dirty="0">
                <a:solidFill>
                  <a:schemeClr val="bg1"/>
                </a:solidFill>
              </a:rPr>
              <a:t>What ‘should’ I do in this situation?</a:t>
            </a:r>
          </a:p>
          <a:p>
            <a:r>
              <a:rPr lang="en-GB" sz="3200" dirty="0">
                <a:solidFill>
                  <a:schemeClr val="bg1"/>
                </a:solidFill>
              </a:rPr>
              <a:t>How do we decide what we ‘ought’ to do?</a:t>
            </a:r>
          </a:p>
          <a:p>
            <a:pPr>
              <a:buNone/>
            </a:pPr>
            <a:r>
              <a:rPr lang="en-GB" dirty="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solidFill>
                  <a:schemeClr val="bg1"/>
                </a:solidFill>
                <a:latin typeface="+mn-lt"/>
              </a:rPr>
              <a:t>Ethics is different from...</a:t>
            </a:r>
            <a:endParaRPr lang="en-US" dirty="0">
              <a:solidFill>
                <a:schemeClr val="bg1"/>
              </a:solidFill>
              <a:latin typeface="+mn-lt"/>
            </a:endParaRPr>
          </a:p>
        </p:txBody>
      </p:sp>
      <p:sp>
        <p:nvSpPr>
          <p:cNvPr id="2" name="Content Placeholder 1"/>
          <p:cNvSpPr>
            <a:spLocks noGrp="1"/>
          </p:cNvSpPr>
          <p:nvPr>
            <p:ph idx="1"/>
          </p:nvPr>
        </p:nvSpPr>
        <p:spPr>
          <a:xfrm>
            <a:off x="395536" y="1825625"/>
            <a:ext cx="8119814" cy="4351338"/>
          </a:xfrm>
        </p:spPr>
        <p:txBody>
          <a:bodyPr>
            <a:normAutofit/>
          </a:bodyPr>
          <a:lstStyle/>
          <a:p>
            <a:r>
              <a:rPr lang="en-GB" sz="2800" dirty="0">
                <a:solidFill>
                  <a:schemeClr val="bg1"/>
                </a:solidFill>
              </a:rPr>
              <a:t>What the legal position is.  Laws follow ethics, not the other way round! A guide to ethical decision making</a:t>
            </a:r>
          </a:p>
          <a:p>
            <a:r>
              <a:rPr lang="en-GB" sz="2800" dirty="0">
                <a:solidFill>
                  <a:schemeClr val="bg1"/>
                </a:solidFill>
              </a:rPr>
              <a:t>Religious duties that arise from faith based belief systems (but important for awareness of identity and cultural issues)</a:t>
            </a:r>
          </a:p>
          <a:p>
            <a:r>
              <a:rPr lang="en-GB" sz="2800" dirty="0">
                <a:solidFill>
                  <a:schemeClr val="bg1"/>
                </a:solidFill>
              </a:rPr>
              <a:t>Governance and the duty to provide ‘good’ services, where ‘good’ has another meaning (meeting a practical standard).</a:t>
            </a:r>
          </a:p>
          <a:p>
            <a:r>
              <a:rPr lang="en-GB" sz="2800" dirty="0">
                <a:solidFill>
                  <a:schemeClr val="bg1"/>
                </a:solidFill>
              </a:rPr>
              <a:t>A ‘good’ hospital is not the same as a ‘good’ doctor!</a:t>
            </a:r>
          </a:p>
          <a:p>
            <a:r>
              <a:rPr lang="en-GB" sz="2800" dirty="0">
                <a:solidFill>
                  <a:schemeClr val="bg1"/>
                </a:solidFill>
              </a:rPr>
              <a:t>CQC? The loss of the garden in an old age facility</a:t>
            </a:r>
            <a:endParaRPr lang="en-US" sz="28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eichenau memorial (2).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516909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latin typeface="+mn-lt"/>
              </a:rPr>
              <a:t>Facts and values</a:t>
            </a:r>
            <a:endParaRPr lang="en-US" dirty="0">
              <a:solidFill>
                <a:schemeClr val="bg1"/>
              </a:solidFill>
              <a:latin typeface="+mn-lt"/>
            </a:endParaRPr>
          </a:p>
        </p:txBody>
      </p:sp>
      <p:sp>
        <p:nvSpPr>
          <p:cNvPr id="3" name="Content Placeholder 2"/>
          <p:cNvSpPr>
            <a:spLocks noGrp="1"/>
          </p:cNvSpPr>
          <p:nvPr>
            <p:ph idx="1"/>
          </p:nvPr>
        </p:nvSpPr>
        <p:spPr>
          <a:xfrm>
            <a:off x="628650" y="1690689"/>
            <a:ext cx="7886700" cy="4486274"/>
          </a:xfrm>
        </p:spPr>
        <p:txBody>
          <a:bodyPr/>
          <a:lstStyle/>
          <a:p>
            <a:r>
              <a:rPr lang="en-GB" sz="2400" dirty="0">
                <a:solidFill>
                  <a:schemeClr val="bg1"/>
                </a:solidFill>
              </a:rPr>
              <a:t>An old distinction: David Hume and the naturalistic fallacy</a:t>
            </a:r>
          </a:p>
          <a:p>
            <a:r>
              <a:rPr lang="en-GB" sz="2400" dirty="0">
                <a:solidFill>
                  <a:schemeClr val="bg1"/>
                </a:solidFill>
              </a:rPr>
              <a:t>Clinical facts and personal values: what you can </a:t>
            </a:r>
            <a:r>
              <a:rPr lang="en-GB" sz="2400" dirty="0" err="1">
                <a:solidFill>
                  <a:schemeClr val="bg1"/>
                </a:solidFill>
              </a:rPr>
              <a:t>dio</a:t>
            </a:r>
            <a:r>
              <a:rPr lang="en-GB" sz="2400" dirty="0">
                <a:solidFill>
                  <a:schemeClr val="bg1"/>
                </a:solidFill>
              </a:rPr>
              <a:t> and what you should do</a:t>
            </a:r>
          </a:p>
          <a:p>
            <a:r>
              <a:rPr lang="en-GB" sz="2400" dirty="0">
                <a:solidFill>
                  <a:schemeClr val="bg1"/>
                </a:solidFill>
              </a:rPr>
              <a:t>The story of Mr </a:t>
            </a:r>
            <a:r>
              <a:rPr lang="en-GB" sz="2400" dirty="0" err="1">
                <a:solidFill>
                  <a:schemeClr val="bg1"/>
                </a:solidFill>
              </a:rPr>
              <a:t>McMurchy</a:t>
            </a:r>
            <a:r>
              <a:rPr lang="en-GB" sz="2400" dirty="0">
                <a:solidFill>
                  <a:schemeClr val="bg1"/>
                </a:solidFill>
              </a:rPr>
              <a:t> [1949] Medical values confused with personal values</a:t>
            </a:r>
          </a:p>
          <a:p>
            <a:pPr marL="0" indent="0">
              <a:buNone/>
            </a:pPr>
            <a:r>
              <a:rPr lang="en-GB" sz="2400" dirty="0">
                <a:solidFill>
                  <a:schemeClr val="bg1"/>
                </a:solidFill>
              </a:rPr>
              <a:t>Mrs Murray was on the operating table having abdominal surgery. Mr </a:t>
            </a:r>
            <a:r>
              <a:rPr lang="en-GB" sz="2400" dirty="0" err="1">
                <a:solidFill>
                  <a:schemeClr val="bg1"/>
                </a:solidFill>
              </a:rPr>
              <a:t>McMurchy</a:t>
            </a:r>
            <a:r>
              <a:rPr lang="en-GB" sz="2400" dirty="0">
                <a:solidFill>
                  <a:schemeClr val="bg1"/>
                </a:solidFill>
              </a:rPr>
              <a:t> saw that her uterus was damaged and any pregnancy would be very dangerous for her. He decided to sterilise her by tying her fallopian tubes; and told her what he had done when she came round from the anaesthetic. Mrs Murray was not happy and successfully sued for negligence and battery.</a:t>
            </a:r>
          </a:p>
          <a:p>
            <a:pPr marL="0" indent="0">
              <a:buNone/>
            </a:pPr>
            <a:endParaRPr lang="en-US" dirty="0">
              <a:solidFill>
                <a:schemeClr val="bg1"/>
              </a:solidFill>
            </a:endParaRPr>
          </a:p>
        </p:txBody>
      </p:sp>
    </p:spTree>
    <p:extLst>
      <p:ext uri="{BB962C8B-B14F-4D97-AF65-F5344CB8AC3E}">
        <p14:creationId xmlns:p14="http://schemas.microsoft.com/office/powerpoint/2010/main" val="691057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bg1"/>
                </a:solidFill>
                <a:latin typeface="+mn-lt"/>
              </a:rPr>
              <a:t>Clinical outcomes and ethics</a:t>
            </a:r>
            <a:endParaRPr lang="en-US" dirty="0">
              <a:solidFill>
                <a:schemeClr val="bg1"/>
              </a:solidFill>
              <a:latin typeface="+mn-lt"/>
            </a:endParaRPr>
          </a:p>
        </p:txBody>
      </p:sp>
      <p:sp>
        <p:nvSpPr>
          <p:cNvPr id="3" name="Content Placeholder 2"/>
          <p:cNvSpPr>
            <a:spLocks noGrp="1"/>
          </p:cNvSpPr>
          <p:nvPr>
            <p:ph idx="1"/>
          </p:nvPr>
        </p:nvSpPr>
        <p:spPr>
          <a:xfrm>
            <a:off x="628650" y="1484784"/>
            <a:ext cx="7886700" cy="4692179"/>
          </a:xfrm>
        </p:spPr>
        <p:txBody>
          <a:bodyPr>
            <a:normAutofit/>
          </a:bodyPr>
          <a:lstStyle/>
          <a:p>
            <a:r>
              <a:rPr lang="en-GB" sz="2800" dirty="0">
                <a:solidFill>
                  <a:schemeClr val="bg1"/>
                </a:solidFill>
              </a:rPr>
              <a:t>Medicine as a utilitarian process: always do that which brings about the best outcome for as many people as possible</a:t>
            </a:r>
          </a:p>
          <a:p>
            <a:r>
              <a:rPr lang="en-GB" sz="2800" dirty="0">
                <a:solidFill>
                  <a:schemeClr val="bg1"/>
                </a:solidFill>
              </a:rPr>
              <a:t>But which outcomes will matter? </a:t>
            </a:r>
          </a:p>
          <a:p>
            <a:r>
              <a:rPr lang="en-GB" sz="2800" dirty="0">
                <a:solidFill>
                  <a:schemeClr val="bg1"/>
                </a:solidFill>
              </a:rPr>
              <a:t>Ray </a:t>
            </a:r>
            <a:r>
              <a:rPr lang="en-GB" sz="2800" dirty="0" err="1">
                <a:solidFill>
                  <a:schemeClr val="bg1"/>
                </a:solidFill>
              </a:rPr>
              <a:t>Tallis</a:t>
            </a:r>
            <a:r>
              <a:rPr lang="en-GB" sz="2800" dirty="0">
                <a:solidFill>
                  <a:schemeClr val="bg1"/>
                </a:solidFill>
              </a:rPr>
              <a:t>, Atul </a:t>
            </a:r>
            <a:r>
              <a:rPr lang="en-GB" sz="2800" dirty="0" err="1">
                <a:solidFill>
                  <a:schemeClr val="bg1"/>
                </a:solidFill>
              </a:rPr>
              <a:t>Gawande</a:t>
            </a:r>
            <a:r>
              <a:rPr lang="en-GB" sz="2800" dirty="0">
                <a:solidFill>
                  <a:schemeClr val="bg1"/>
                </a:solidFill>
              </a:rPr>
              <a:t>: which outcomes matter and to whom? Who gets to decide?</a:t>
            </a:r>
          </a:p>
          <a:p>
            <a:r>
              <a:rPr lang="en-GB" sz="2800" dirty="0">
                <a:solidFill>
                  <a:schemeClr val="bg1"/>
                </a:solidFill>
              </a:rPr>
              <a:t>What about bad outcomes in the pursuit of a good outcome: The Doctrine of Double Effect</a:t>
            </a:r>
          </a:p>
          <a:p>
            <a:r>
              <a:rPr lang="en-GB" sz="2800" dirty="0">
                <a:solidFill>
                  <a:schemeClr val="bg1"/>
                </a:solidFill>
              </a:rPr>
              <a:t>What about a focus on duties not outcomes?  </a:t>
            </a:r>
          </a:p>
          <a:p>
            <a:r>
              <a:rPr lang="en-GB" sz="2800" dirty="0">
                <a:solidFill>
                  <a:schemeClr val="bg1"/>
                </a:solidFill>
              </a:rPr>
              <a:t>What about justice?</a:t>
            </a:r>
          </a:p>
        </p:txBody>
      </p:sp>
    </p:spTree>
    <p:extLst>
      <p:ext uri="{BB962C8B-B14F-4D97-AF65-F5344CB8AC3E}">
        <p14:creationId xmlns:p14="http://schemas.microsoft.com/office/powerpoint/2010/main" val="27012770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781</TotalTime>
  <Words>2814</Words>
  <Application>Microsoft Office PowerPoint</Application>
  <PresentationFormat>On-screen Show (4:3)</PresentationFormat>
  <Paragraphs>203</Paragraphs>
  <Slides>39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Calibri Light</vt:lpstr>
      <vt:lpstr>Office Theme</vt:lpstr>
      <vt:lpstr>The Right Stuff: moral reasoning and health care </vt:lpstr>
      <vt:lpstr>In this talk: </vt:lpstr>
      <vt:lpstr>Ethical challenges in UK health care</vt:lpstr>
      <vt:lpstr>The nature of these challenges</vt:lpstr>
      <vt:lpstr>Ethics in medicine</vt:lpstr>
      <vt:lpstr>Ethics is different from...</vt:lpstr>
      <vt:lpstr>PowerPoint Presentation</vt:lpstr>
      <vt:lpstr>Facts and values</vt:lpstr>
      <vt:lpstr>Clinical outcomes and ethics</vt:lpstr>
      <vt:lpstr>Common approaches to bioethics</vt:lpstr>
      <vt:lpstr>Some problems with principles approach</vt:lpstr>
      <vt:lpstr>Thinking about autonomy and choice in health care </vt:lpstr>
      <vt:lpstr>Example </vt:lpstr>
      <vt:lpstr>Moral reasoning is not about information processing</vt:lpstr>
      <vt:lpstr>Moral reasoning, agency and identity</vt:lpstr>
      <vt:lpstr>Brain research in moral reasoning</vt:lpstr>
      <vt:lpstr>Different kinds of moral action activate different neural systems</vt:lpstr>
      <vt:lpstr>PowerPoint Presentation</vt:lpstr>
      <vt:lpstr>Moral decisions: personal or impersonal</vt:lpstr>
      <vt:lpstr>Sommer et al 2010 Neuropsychologia</vt:lpstr>
      <vt:lpstr>Values and Relational ethics</vt:lpstr>
      <vt:lpstr>PowerPoint Presentation</vt:lpstr>
      <vt:lpstr>The trolley problem</vt:lpstr>
      <vt:lpstr>The Doctrine of Double effect</vt:lpstr>
      <vt:lpstr>The trolley problem (2)</vt:lpstr>
      <vt:lpstr>Why don’t people push the man onto the track?</vt:lpstr>
      <vt:lpstr>Bartels &amp; Pizarro 2011</vt:lpstr>
      <vt:lpstr>How to deal with these challenges?</vt:lpstr>
      <vt:lpstr>Radden &amp; Sadler (2010)</vt:lpstr>
      <vt:lpstr>The ‘good’ doctor</vt:lpstr>
      <vt:lpstr>Attention to feelings and experience in relationships</vt:lpstr>
      <vt:lpstr>Different types of truth</vt:lpstr>
      <vt:lpstr>Making better moral decisions</vt:lpstr>
      <vt:lpstr>Example </vt:lpstr>
      <vt:lpstr>Example </vt:lpstr>
      <vt:lpstr>The assisted suicide debate</vt:lpstr>
      <vt:lpstr>Example</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Virtue and values: 21st century ethics inpsychiatry</dc:title>
  <dc:creator>Your User Name</dc:creator>
  <cp:lastModifiedBy>Gresham College</cp:lastModifiedBy>
  <cp:revision>61</cp:revision>
  <dcterms:created xsi:type="dcterms:W3CDTF">2012-11-30T08:25:42Z</dcterms:created>
  <dcterms:modified xsi:type="dcterms:W3CDTF">2017-02-08T16:15:41Z</dcterms:modified>
</cp:coreProperties>
</file>