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9" r:id="rId2"/>
    <p:sldId id="545" r:id="rId3"/>
    <p:sldId id="476" r:id="rId4"/>
    <p:sldId id="477" r:id="rId5"/>
    <p:sldId id="492" r:id="rId6"/>
    <p:sldId id="498" r:id="rId7"/>
    <p:sldId id="499" r:id="rId8"/>
    <p:sldId id="500" r:id="rId9"/>
    <p:sldId id="502" r:id="rId10"/>
    <p:sldId id="501" r:id="rId11"/>
    <p:sldId id="505" r:id="rId12"/>
    <p:sldId id="504" r:id="rId13"/>
    <p:sldId id="503" r:id="rId14"/>
    <p:sldId id="506" r:id="rId15"/>
    <p:sldId id="507" r:id="rId16"/>
    <p:sldId id="508" r:id="rId17"/>
    <p:sldId id="497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37" r:id="rId30"/>
    <p:sldId id="538" r:id="rId31"/>
    <p:sldId id="520" r:id="rId32"/>
    <p:sldId id="521" r:id="rId33"/>
    <p:sldId id="539" r:id="rId34"/>
    <p:sldId id="540" r:id="rId35"/>
    <p:sldId id="522" r:id="rId36"/>
    <p:sldId id="523" r:id="rId37"/>
    <p:sldId id="541" r:id="rId38"/>
    <p:sldId id="542" r:id="rId39"/>
    <p:sldId id="543" r:id="rId40"/>
    <p:sldId id="544" r:id="rId41"/>
    <p:sldId id="524" r:id="rId42"/>
    <p:sldId id="525" r:id="rId43"/>
    <p:sldId id="526" r:id="rId44"/>
    <p:sldId id="528" r:id="rId45"/>
    <p:sldId id="530" r:id="rId46"/>
    <p:sldId id="534" r:id="rId47"/>
    <p:sldId id="535" r:id="rId48"/>
    <p:sldId id="531" r:id="rId49"/>
    <p:sldId id="533" r:id="rId50"/>
    <p:sldId id="536" r:id="rId51"/>
    <p:sldId id="420" r:id="rId52"/>
    <p:sldId id="381" r:id="rId5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799" autoAdjust="0"/>
  </p:normalViewPr>
  <p:slideViewPr>
    <p:cSldViewPr>
      <p:cViewPr varScale="1">
        <p:scale>
          <a:sx n="72" d="100"/>
          <a:sy n="7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73FB-57A6-464A-AD75-E7F5D569A2DA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7-08D0-4614-A780-6EFA4B1A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0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4BBF-8E79-4A8B-A6A5-F1E1B56D06B1}" type="datetimeFigureOut">
              <a:rPr lang="en-US" smtClean="0"/>
              <a:t>3/16/2015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934-FD54-4FE1-B350-5A5C994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08/12/2012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Mathematics at Greenwich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2A9-0BF5-4F85-BB27-A0E868E08E9F}" type="datetimeFigureOut">
              <a:rPr lang="en-US" smtClean="0"/>
              <a:pPr/>
              <a:t>3/16/2015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88640"/>
            <a:ext cx="8083589" cy="6336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 smtClean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Two Losses Make a Win: How a Physicist Surprised Mathematicians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Tony Mann, 16 March 2015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r="38329" b="22093"/>
          <a:stretch/>
        </p:blipFill>
        <p:spPr>
          <a:xfrm rot="5400000">
            <a:off x="3335193" y="2793599"/>
            <a:ext cx="2520282" cy="206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475800"/>
            <a:ext cx="8640960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at Greenwich University</a:t>
            </a:r>
          </a:p>
        </p:txBody>
      </p:sp>
      <p:pic>
        <p:nvPicPr>
          <p:cNvPr id="4" name="Hypergame_Part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700808"/>
            <a:ext cx="8100392" cy="4556471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6659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475800"/>
            <a:ext cx="8640960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at Greenwich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700808"/>
            <a:ext cx="8658225" cy="482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29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87624" y="5013176"/>
            <a:ext cx="6696744" cy="151216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finite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seems it can go on for ever!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178461" cy="288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3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504" y="3647926"/>
            <a:ext cx="8928992" cy="309344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finite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it can go on for ever, so it’s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finite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it’s not a finite game, first player can’t choose it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which case it can’t go on for ever so it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finite game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1620804"/>
            <a:ext cx="3132348" cy="174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13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0984"/>
            <a:ext cx="190306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Another game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1844824"/>
            <a:ext cx="6192688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fair coin is tossed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repeatedy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both choose a sequence of three possible outcomes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choose HTT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choose HHT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Whoever’s sequence appears first, wins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THTHTTH …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win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0984"/>
            <a:ext cx="190306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Another game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1844824"/>
            <a:ext cx="6192688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fair coin is tossed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repeatedy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both choose a sequence of three possible outcomes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choose HTT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choose HHT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Whoever’s sequence appears first, wins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THT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…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win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Penney Ante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844824"/>
            <a:ext cx="8640960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choose HHH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choose THH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sequence HHH occurs in tosses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and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 you win (probability 1 in 8)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what was the result of toss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been T, in which case I won!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Penny Ante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85739"/>
              </p:ext>
            </p:extLst>
          </p:nvPr>
        </p:nvGraphicFramePr>
        <p:xfrm>
          <a:off x="2123728" y="1853039"/>
          <a:ext cx="6552727" cy="4672305"/>
        </p:xfrm>
        <a:graphic>
          <a:graphicData uri="http://schemas.openxmlformats.org/drawingml/2006/table">
            <a:tbl>
              <a:tblPr firstRow="1" firstCol="1" bandRow="1"/>
              <a:tblGrid>
                <a:gridCol w="2656511"/>
                <a:gridCol w="1948108"/>
                <a:gridCol w="1948108"/>
              </a:tblGrid>
              <a:tr h="92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Your choice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choice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chance of winning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3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HHH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7/8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3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TTH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2/3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3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TTH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2/3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3/4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4401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0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789040"/>
            <a:ext cx="2423408" cy="198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Transitivity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34" y="2707028"/>
            <a:ext cx="2522810" cy="199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40266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09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Intransitivity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869160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HHT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HTT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429000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THH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092496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TTH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80112" y="2369497"/>
            <a:ext cx="1440160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797614">
            <a:off x="5724128" y="23896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18132796">
            <a:off x="1989239" y="2245223"/>
            <a:ext cx="1584176" cy="864096"/>
            <a:chOff x="1700556" y="2107160"/>
            <a:chExt cx="1584176" cy="86409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700556" y="2107160"/>
              <a:ext cx="1440160" cy="86409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797614">
              <a:off x="1844572" y="212727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BEATS</a:t>
              </a:r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7066927">
            <a:off x="5539469" y="4339602"/>
            <a:ext cx="1584176" cy="864096"/>
            <a:chOff x="1700556" y="2107160"/>
            <a:chExt cx="1584176" cy="86409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700556" y="2107160"/>
              <a:ext cx="1440160" cy="86409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797614">
              <a:off x="1844572" y="212727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BEATS</a:t>
              </a:r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0311886">
            <a:off x="1874400" y="4275895"/>
            <a:ext cx="1584176" cy="864096"/>
            <a:chOff x="1700556" y="2107160"/>
            <a:chExt cx="1584176" cy="86409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700556" y="2107160"/>
              <a:ext cx="1440160" cy="86409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797614">
              <a:off x="1844572" y="212727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BEATS</a:t>
              </a:r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971600" y="5013176"/>
            <a:ext cx="7128792" cy="115212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–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Losses Make a Win: How a Physicist Surprised Mathematicians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71600" y="3356992"/>
            <a:ext cx="7128792" cy="12961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–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Maths Doesn't Work: What we learn from the Prisoners' Dilemma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600" y="2204864"/>
            <a:ext cx="7128792" cy="8640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January –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Lecture Will Surprise You: When Logic is Illogical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Paradoxes and Games</a:t>
            </a:r>
          </a:p>
        </p:txBody>
      </p:sp>
    </p:spTree>
    <p:extLst>
      <p:ext uri="{BB962C8B-B14F-4D97-AF65-F5344CB8AC3E}">
        <p14:creationId xmlns:p14="http://schemas.microsoft.com/office/powerpoint/2010/main" val="21567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Chess Teams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81673"/>
              </p:ext>
            </p:extLst>
          </p:nvPr>
        </p:nvGraphicFramePr>
        <p:xfrm>
          <a:off x="3059831" y="3068960"/>
          <a:ext cx="5760641" cy="3495802"/>
        </p:xfrm>
        <a:graphic>
          <a:graphicData uri="http://schemas.openxmlformats.org/drawingml/2006/table">
            <a:tbl>
              <a:tblPr firstRow="1" firstCol="1" bandRow="1"/>
              <a:tblGrid>
                <a:gridCol w="2335395"/>
                <a:gridCol w="1712623"/>
                <a:gridCol w="1712623"/>
              </a:tblGrid>
              <a:tr h="8380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A versus Team 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1440160" cy="133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2267744" y="1772816"/>
            <a:ext cx="6552728" cy="10801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 has players 1, 5 and 9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 has players 2, 6 and 7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C has players 3, 4 and 8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4077072"/>
            <a:ext cx="2520280" cy="23042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beats B 2 - 1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Chess Teams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36788"/>
              </p:ext>
            </p:extLst>
          </p:nvPr>
        </p:nvGraphicFramePr>
        <p:xfrm>
          <a:off x="3059831" y="3068960"/>
          <a:ext cx="5760641" cy="3495802"/>
        </p:xfrm>
        <a:graphic>
          <a:graphicData uri="http://schemas.openxmlformats.org/drawingml/2006/table">
            <a:tbl>
              <a:tblPr firstRow="1" firstCol="1" bandRow="1"/>
              <a:tblGrid>
                <a:gridCol w="2335395"/>
                <a:gridCol w="1712623"/>
                <a:gridCol w="1712623"/>
              </a:tblGrid>
              <a:tr h="8380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B versus Team 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1440160" cy="133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2267744" y="1772816"/>
            <a:ext cx="6552728" cy="10801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 has players 1, 5 and 9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 has players 2, 6 and 7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C has players 3, 4 and 8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4077072"/>
            <a:ext cx="2520280" cy="23042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beats B 2 - 1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beats C 2 - 1 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Chess Teams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97059"/>
              </p:ext>
            </p:extLst>
          </p:nvPr>
        </p:nvGraphicFramePr>
        <p:xfrm>
          <a:off x="3059831" y="3068960"/>
          <a:ext cx="5760641" cy="3495802"/>
        </p:xfrm>
        <a:graphic>
          <a:graphicData uri="http://schemas.openxmlformats.org/drawingml/2006/table">
            <a:tbl>
              <a:tblPr firstRow="1" firstCol="1" bandRow="1"/>
              <a:tblGrid>
                <a:gridCol w="2335395"/>
                <a:gridCol w="1712623"/>
                <a:gridCol w="1712623"/>
              </a:tblGrid>
              <a:tr h="8380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C versus Team 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Team 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1440160" cy="133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2267744" y="1772816"/>
            <a:ext cx="6552728" cy="10801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 has players 1, 5 and 9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 has players 2, 6 and 7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C has players 3, 4 and 8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4077072"/>
            <a:ext cx="2520280" cy="23042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beats B 2 - 1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beats C 2 - 1 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beats A 2 - 1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0181"/>
              </p:ext>
            </p:extLst>
          </p:nvPr>
        </p:nvGraphicFramePr>
        <p:xfrm>
          <a:off x="755576" y="2204864"/>
          <a:ext cx="7992889" cy="3704418"/>
        </p:xfrm>
        <a:graphic>
          <a:graphicData uri="http://schemas.openxmlformats.org/drawingml/2006/table">
            <a:tbl>
              <a:tblPr firstRow="1" firstCol="1" bandRow="1"/>
              <a:tblGrid>
                <a:gridCol w="1552018"/>
                <a:gridCol w="2048382"/>
                <a:gridCol w="2016224"/>
                <a:gridCol w="2376265"/>
              </a:tblGrid>
              <a:tr h="62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Skills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ability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35523"/>
              </p:ext>
            </p:extLst>
          </p:nvPr>
        </p:nvGraphicFramePr>
        <p:xfrm>
          <a:off x="755576" y="2204864"/>
          <a:ext cx="7992889" cy="3704418"/>
        </p:xfrm>
        <a:graphic>
          <a:graphicData uri="http://schemas.openxmlformats.org/drawingml/2006/table">
            <a:tbl>
              <a:tblPr firstRow="1" firstCol="1" bandRow="1"/>
              <a:tblGrid>
                <a:gridCol w="1552018"/>
                <a:gridCol w="2048382"/>
                <a:gridCol w="2016224"/>
                <a:gridCol w="2376265"/>
              </a:tblGrid>
              <a:tr h="62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Skills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ability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9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69491"/>
              </p:ext>
            </p:extLst>
          </p:nvPr>
        </p:nvGraphicFramePr>
        <p:xfrm>
          <a:off x="755576" y="2204864"/>
          <a:ext cx="7992889" cy="3704418"/>
        </p:xfrm>
        <a:graphic>
          <a:graphicData uri="http://schemas.openxmlformats.org/drawingml/2006/table">
            <a:tbl>
              <a:tblPr firstRow="1" firstCol="1" bandRow="1"/>
              <a:tblGrid>
                <a:gridCol w="1552018"/>
                <a:gridCol w="2048382"/>
                <a:gridCol w="2016224"/>
                <a:gridCol w="2376265"/>
              </a:tblGrid>
              <a:tr h="62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Skills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ability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16360"/>
              </p:ext>
            </p:extLst>
          </p:nvPr>
        </p:nvGraphicFramePr>
        <p:xfrm>
          <a:off x="755576" y="2204864"/>
          <a:ext cx="7992889" cy="3704418"/>
        </p:xfrm>
        <a:graphic>
          <a:graphicData uri="http://schemas.openxmlformats.org/drawingml/2006/table">
            <a:tbl>
              <a:tblPr firstRow="1" firstCol="1" bandRow="1"/>
              <a:tblGrid>
                <a:gridCol w="1552018"/>
                <a:gridCol w="2048382"/>
                <a:gridCol w="2016224"/>
                <a:gridCol w="2376265"/>
              </a:tblGrid>
              <a:tr h="62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Skills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ability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28790"/>
              </p:ext>
            </p:extLst>
          </p:nvPr>
        </p:nvGraphicFramePr>
        <p:xfrm>
          <a:off x="755576" y="2204864"/>
          <a:ext cx="7992889" cy="2713452"/>
        </p:xfrm>
        <a:graphic>
          <a:graphicData uri="http://schemas.openxmlformats.org/drawingml/2006/table">
            <a:tbl>
              <a:tblPr firstRow="1" firstCol="1" bandRow="1"/>
              <a:tblGrid>
                <a:gridCol w="1552018"/>
                <a:gridCol w="2048382"/>
                <a:gridCol w="2016224"/>
                <a:gridCol w="2376265"/>
              </a:tblGrid>
              <a:tr h="62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Skills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ability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51520" y="5229200"/>
            <a:ext cx="8640960" cy="14401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wrong to think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B?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not,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C’s presence hide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A’s superiority?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final paradox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1584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coin-tossing games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biased coins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9831" y="4077072"/>
            <a:ext cx="5112567" cy="23042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A: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 lands heads with probability 0.5 –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small positive number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0.005)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A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9" y="2204864"/>
            <a:ext cx="7426219" cy="3047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3111" y="475800"/>
            <a:ext cx="8589369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Games in the Blackwell Sense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92" y="1844824"/>
            <a:ext cx="3135606" cy="464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A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3" y="2098038"/>
            <a:ext cx="4968552" cy="415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2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results – Game A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33843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 trials of 1000 rounds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came out on top 36,726 times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result: loss of 9.892p per 1000 tosses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B – Two Coins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439248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coin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Probabilty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heads is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0.1 -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coin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heads is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0.75 –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first coin if current capital is a multiple of 3, otherwise use second coin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B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0" y="1988840"/>
            <a:ext cx="82901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2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B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0" y="1988840"/>
            <a:ext cx="6901536" cy="410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8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results – Game B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33843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 trials of 1000 rounds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came out on top 32,529 times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result: loss of 9.135p per 1000 tosses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Two Games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33843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A and Game B are both games we expect to lose, in the long run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combine them by switching between them randomly?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Random game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5" y="2060848"/>
            <a:ext cx="882490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91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Random game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32972" cy="468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27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Random game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4" y="1844824"/>
            <a:ext cx="7401544" cy="468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55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01" y="2737344"/>
            <a:ext cx="4607679" cy="313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476672"/>
            <a:ext cx="7776864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it always best to play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best move possible?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180">
            <a:off x="6171183" y="2976703"/>
            <a:ext cx="1965675" cy="266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3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Random game in Microsoft Excel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2" y="1844824"/>
            <a:ext cx="7353427" cy="468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69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results – Random Switching</a:t>
            </a:r>
          </a:p>
        </p:txBody>
      </p:sp>
      <p:pic>
        <p:nvPicPr>
          <p:cNvPr id="7" name="Picture 2" descr="C:\Users\ma04\AppData\Local\Microsoft\Windows\Temporary Internet Files\Content.IE5\JF69KGRT\MP900385333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24174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059832" y="2060848"/>
            <a:ext cx="5112567" cy="33843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 trials of 1000 rounds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came out on top in 68,755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result: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15.401p per 1000 tosses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32656"/>
            <a:ext cx="633670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going on?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1" y="1988840"/>
            <a:ext cx="4320480" cy="41044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play game B on its own, we use unfavourable first coin just under 40% of the time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play random game, we use that coin only 34% of the times when we play game B rather than game A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3146"/>
            <a:ext cx="3744416" cy="79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/>
          <a:stretch/>
        </p:blipFill>
        <p:spPr>
          <a:xfrm>
            <a:off x="5076056" y="2852936"/>
            <a:ext cx="3710407" cy="61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41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32656"/>
            <a:ext cx="633670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Parrondo’s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Paradox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28510"/>
          <a:stretch/>
        </p:blipFill>
        <p:spPr bwMode="auto">
          <a:xfrm>
            <a:off x="5029863" y="1916828"/>
            <a:ext cx="2710489" cy="336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1403648" y="2204861"/>
            <a:ext cx="3024336" cy="2793709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Parrondo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quantum physicist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Brownian Ratchet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32656"/>
            <a:ext cx="633670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Brownian Ratchet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88" y="2204864"/>
            <a:ext cx="738082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ounded Rectangle 7"/>
          <p:cNvSpPr/>
          <p:nvPr/>
        </p:nvSpPr>
        <p:spPr>
          <a:xfrm>
            <a:off x="1561650" y="5589240"/>
            <a:ext cx="6020699" cy="100811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animated simulation see http://elmer.unibas.ch/bm/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32656"/>
            <a:ext cx="633670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3643" y="2132856"/>
            <a:ext cx="3942387" cy="39059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Casinos 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mitigation in financial sector 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Biology, chemistry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8689"/>
          <a:stretch>
            <a:fillRect/>
          </a:stretch>
        </p:blipFill>
        <p:spPr bwMode="auto">
          <a:xfrm>
            <a:off x="5364088" y="1916832"/>
            <a:ext cx="2820988" cy="446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25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32656"/>
            <a:ext cx="633670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1772816"/>
            <a:ext cx="5904656" cy="475252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Paradoxes in simple games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discoveries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can still surprise us!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 help our understanding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simulation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28510"/>
          <a:stretch/>
        </p:blipFill>
        <p:spPr bwMode="auto">
          <a:xfrm>
            <a:off x="6477861" y="2132857"/>
            <a:ext cx="231679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7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the Greenwich Maths Arcade</a:t>
            </a:r>
          </a:p>
        </p:txBody>
      </p:sp>
    </p:spTree>
    <p:extLst>
      <p:ext uri="{BB962C8B-B14F-4D97-AF65-F5344CB8AC3E}">
        <p14:creationId xmlns:p14="http://schemas.microsoft.com/office/powerpoint/2010/main" val="14853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the Greenwich Maths Arcade</a:t>
            </a:r>
          </a:p>
        </p:txBody>
      </p:sp>
      <p:pic>
        <p:nvPicPr>
          <p:cNvPr id="2" name="Hypergame_Par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12" y="1700808"/>
            <a:ext cx="7956376" cy="4475462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6880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2" y="334752"/>
            <a:ext cx="8072656" cy="453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187624" y="5157192"/>
            <a:ext cx="6840760" cy="151216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to Stephanie Rouse, Hurkan Suleyman and Rosie Wogan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332656"/>
            <a:ext cx="5616623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Capablanca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04864"/>
            <a:ext cx="4074765" cy="285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4860032" y="1974042"/>
            <a:ext cx="4032448" cy="390323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should think only about the position, but not about the opponent… Psychology bears no relation to it and only stands in the way of real chess.”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6" y="332656"/>
            <a:ext cx="468052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5616" y="2060848"/>
            <a:ext cx="6840760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Friends, colleagues, students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at Gresham College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the audience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332656"/>
            <a:ext cx="655272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63688" y="2204864"/>
            <a:ext cx="5616624" cy="27363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a.mann@gre.ac.uk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Tony_Mann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50131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Noel-Ann Bradshaw </a:t>
            </a:r>
          </a:p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and everyone at Gresham College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 filming and production: Rosie Wogan</a:t>
            </a:r>
          </a:p>
          <a:p>
            <a:pPr marL="0" indent="0">
              <a:buNone/>
            </a:pP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Games players – Hurkan Suleyman and Stephanie Rouse </a:t>
            </a:r>
          </a:p>
          <a:p>
            <a:pPr marL="0" indent="0">
              <a:buNone/>
            </a:pP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 design – Aoife Hunt</a:t>
            </a:r>
          </a:p>
          <a:p>
            <a:pPr marL="0" indent="0">
              <a:buNone/>
            </a:pPr>
            <a:endParaRPr lang="en-GB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 credits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 Wikimedia Commons they are used under a Creative Commons licence: full details can be found at Wikimedia Commons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Lecturer: Noel-Ann Bradshaw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David Blackwell: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Konrad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Jacobs,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Mathematisches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Forschungsinstitut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Oberwolfach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gGmbH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Creative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Commons License Attribution-Share Alike 2.0 Germany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Muttiah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Muralitharan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bowls to Adam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Gilchrist, 2006, Rae Allen,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Tim Nielsen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YellowMonkey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Blnguyen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Capablanca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German Federal Archives,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Bridge: Alan Blackburn, Wikimedia Commons: public domain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Chess pieces: Alan Light,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Hex: Jean-Luc W,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Coin toss: Microsoft ClipArt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brownie: anonymous,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Cheesecake: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zingyyellow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Fruit salad: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Bangin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Parrondo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Lecturer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Brownian Ratchet diagram: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Ambuj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Saxena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32656"/>
            <a:ext cx="8892480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Acknowledgments and picture credits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Grosvenor Coup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328592" cy="468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67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Finite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197181" cy="296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7" y="1707603"/>
            <a:ext cx="28575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03264"/>
            <a:ext cx="2753650" cy="242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5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700808"/>
            <a:ext cx="5040560" cy="4618729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Two-player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player nominates any finite two-player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player then takes first move in that game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finite game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475800"/>
            <a:ext cx="69127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62281"/>
            <a:ext cx="2434074" cy="22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43407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55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75800"/>
            <a:ext cx="8640960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2564904"/>
            <a:ext cx="5688632" cy="223224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month I introduced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Hypergame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Stephanie and Hurkan at the University of Greenwich Maths Arcade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1241</Words>
  <Application>Microsoft Office PowerPoint</Application>
  <PresentationFormat>On-screen Show (4:3)</PresentationFormat>
  <Paragraphs>432</Paragraphs>
  <Slides>52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Dunfermline</dc:creator>
  <cp:lastModifiedBy>Tony Mann</cp:lastModifiedBy>
  <cp:revision>256</cp:revision>
  <cp:lastPrinted>2015-03-16T08:22:54Z</cp:lastPrinted>
  <dcterms:created xsi:type="dcterms:W3CDTF">2012-12-05T19:13:41Z</dcterms:created>
  <dcterms:modified xsi:type="dcterms:W3CDTF">2015-03-16T08:44:49Z</dcterms:modified>
</cp:coreProperties>
</file>