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66"/>
  </p:notesMasterIdLst>
  <p:sldIdLst>
    <p:sldId id="256" r:id="rId5"/>
    <p:sldId id="297" r:id="rId6"/>
    <p:sldId id="257" r:id="rId7"/>
    <p:sldId id="258" r:id="rId8"/>
    <p:sldId id="259" r:id="rId9"/>
    <p:sldId id="261" r:id="rId10"/>
    <p:sldId id="262" r:id="rId11"/>
    <p:sldId id="263" r:id="rId12"/>
    <p:sldId id="272" r:id="rId13"/>
    <p:sldId id="274" r:id="rId14"/>
    <p:sldId id="288" r:id="rId15"/>
    <p:sldId id="289" r:id="rId16"/>
    <p:sldId id="275" r:id="rId17"/>
    <p:sldId id="277" r:id="rId18"/>
    <p:sldId id="278" r:id="rId19"/>
    <p:sldId id="279" r:id="rId20"/>
    <p:sldId id="280" r:id="rId21"/>
    <p:sldId id="281" r:id="rId22"/>
    <p:sldId id="293" r:id="rId23"/>
    <p:sldId id="294" r:id="rId24"/>
    <p:sldId id="264" r:id="rId25"/>
    <p:sldId id="290" r:id="rId26"/>
    <p:sldId id="291" r:id="rId27"/>
    <p:sldId id="292" r:id="rId28"/>
    <p:sldId id="266" r:id="rId29"/>
    <p:sldId id="268" r:id="rId30"/>
    <p:sldId id="282" r:id="rId31"/>
    <p:sldId id="283" r:id="rId32"/>
    <p:sldId id="284" r:id="rId33"/>
    <p:sldId id="285" r:id="rId34"/>
    <p:sldId id="286" r:id="rId35"/>
    <p:sldId id="287" r:id="rId36"/>
    <p:sldId id="269" r:id="rId37"/>
    <p:sldId id="270" r:id="rId38"/>
    <p:sldId id="271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296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2" r:id="rId63"/>
    <p:sldId id="320" r:id="rId64"/>
    <p:sldId id="32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2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D0248-FADA-C749-B38D-16C0B687E13F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FEDF6-1CCC-3D47-A625-58949C052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8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171985-D4A4-D64F-9488-8F9AC9877846}" type="slidenum">
              <a:rPr lang="en-US"/>
              <a:pPr/>
              <a:t>25</a:t>
            </a:fld>
            <a:endParaRPr lang="en-US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9C620-14A7-4E41-997E-85F90ECD40B1}" type="slidenum">
              <a:rPr lang="en-US"/>
              <a:pPr/>
              <a:t>26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14/05/2015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14/05/2015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14/05/2015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Through the Looking-Glass:</a:t>
            </a:r>
            <a:br>
              <a:rPr lang="en-US" dirty="0" smtClean="0"/>
            </a:br>
            <a:r>
              <a:rPr lang="en-US" dirty="0" smtClean="0"/>
              <a:t>A Theory of Performance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Professor David Owen Norris</a:t>
            </a:r>
          </a:p>
          <a:p>
            <a:r>
              <a:rPr lang="en-US" dirty="0" smtClean="0"/>
              <a:t>University of Southampton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6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Old-Music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Goblins</a:t>
            </a: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i="1" dirty="0"/>
              <a:t>Four Country Pieces </a:t>
            </a:r>
            <a:r>
              <a:rPr lang="en-US" dirty="0"/>
              <a:t>(1923) by Roger Quilter (1877-1953)</a:t>
            </a:r>
          </a:p>
          <a:p>
            <a:r>
              <a:rPr lang="en-US" dirty="0" smtClean="0"/>
              <a:t>Nice </a:t>
            </a:r>
            <a:r>
              <a:rPr lang="en-US" dirty="0"/>
              <a:t>to know Goblins are rural.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1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Old-Music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Goblins</a:t>
            </a: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i="1" dirty="0"/>
              <a:t>Four Country </a:t>
            </a:r>
            <a:r>
              <a:rPr lang="en-US" i="1" dirty="0" smtClean="0"/>
              <a:t>Pieces </a:t>
            </a:r>
            <a:r>
              <a:rPr lang="en-US" dirty="0" smtClean="0"/>
              <a:t>(1923) </a:t>
            </a:r>
            <a:r>
              <a:rPr lang="en-US" dirty="0"/>
              <a:t>by Roger Quilter </a:t>
            </a:r>
            <a:r>
              <a:rPr lang="en-US" dirty="0" smtClean="0"/>
              <a:t>(1877-1953)</a:t>
            </a:r>
          </a:p>
          <a:p>
            <a:r>
              <a:rPr lang="en-US" dirty="0" smtClean="0"/>
              <a:t>Nice </a:t>
            </a:r>
            <a:r>
              <a:rPr lang="en-US" dirty="0"/>
              <a:t>to know Goblins are rural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Roger Quilter is one of the world’s great song composers. His piano music is less well known.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9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Old-Music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Goblins</a:t>
            </a: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i="1" dirty="0"/>
              <a:t>Four Country </a:t>
            </a:r>
            <a:r>
              <a:rPr lang="en-US" i="1" dirty="0" smtClean="0"/>
              <a:t>Pieces </a:t>
            </a:r>
            <a:r>
              <a:rPr lang="en-US" dirty="0" smtClean="0"/>
              <a:t>(1923) </a:t>
            </a:r>
            <a:r>
              <a:rPr lang="en-US" dirty="0"/>
              <a:t>by Roger Quilter </a:t>
            </a:r>
            <a:r>
              <a:rPr lang="en-US" dirty="0" smtClean="0"/>
              <a:t>(1877-1953)</a:t>
            </a:r>
          </a:p>
          <a:p>
            <a:r>
              <a:rPr lang="en-US" dirty="0" smtClean="0"/>
              <a:t>Nice </a:t>
            </a:r>
            <a:r>
              <a:rPr lang="en-US" dirty="0"/>
              <a:t>to know Goblins are rural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Roger Quilter is one of the world’s great song composers. His piano music is less well known.</a:t>
            </a:r>
          </a:p>
          <a:p>
            <a:r>
              <a:rPr lang="en-US" dirty="0"/>
              <a:t>I recorded this on my own </a:t>
            </a:r>
            <a:r>
              <a:rPr lang="en-US" dirty="0" err="1"/>
              <a:t>Bösendorfer</a:t>
            </a:r>
            <a:r>
              <a:rPr lang="en-US" dirty="0"/>
              <a:t> piano – Quilter Complete Piano Music (EMR CD02)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9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/>
              <a:t>The sound of God breathing</a:t>
            </a:r>
            <a:r>
              <a:rPr lang="en-US" dirty="0" smtClean="0"/>
              <a:t>’</a:t>
            </a:r>
            <a:r>
              <a:rPr lang="en-GB" dirty="0" smtClean="0"/>
              <a:t>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7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/>
              <a:t>The sound of God breathing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The </a:t>
            </a:r>
            <a:r>
              <a:rPr lang="en-US" dirty="0"/>
              <a:t>opening of an oratorio entitled </a:t>
            </a:r>
            <a:r>
              <a:rPr lang="en-US" i="1" dirty="0" err="1" smtClean="0"/>
              <a:t>PrayerBook</a:t>
            </a:r>
            <a:r>
              <a:rPr lang="en-US" i="1" dirty="0" smtClean="0"/>
              <a:t>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3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/>
              <a:t>The sound of God breathing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The </a:t>
            </a:r>
            <a:r>
              <a:rPr lang="en-US" dirty="0"/>
              <a:t>opening of an oratorio entitled </a:t>
            </a:r>
            <a:r>
              <a:rPr lang="en-US" i="1" dirty="0" err="1" smtClean="0"/>
              <a:t>PrayerBook</a:t>
            </a:r>
            <a:r>
              <a:rPr lang="en-US" i="1" dirty="0" smtClean="0"/>
              <a:t>.</a:t>
            </a:r>
          </a:p>
          <a:p>
            <a:r>
              <a:rPr lang="en-US" dirty="0"/>
              <a:t>	I wrote </a:t>
            </a:r>
            <a:r>
              <a:rPr lang="en-US" dirty="0" smtClean="0"/>
              <a:t>it </a:t>
            </a:r>
            <a:r>
              <a:rPr lang="en-US" dirty="0"/>
              <a:t>(EMR CD 0012)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6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A version of Purcell’s famous song </a:t>
            </a:r>
            <a:r>
              <a:rPr lang="en-US" i="1" dirty="0"/>
              <a:t>Music for a </a:t>
            </a:r>
            <a:r>
              <a:rPr lang="en-US" i="1" dirty="0" smtClean="0"/>
              <a:t>while.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1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A version of Purcell’s famous song </a:t>
            </a:r>
            <a:r>
              <a:rPr lang="en-US" i="1" dirty="0"/>
              <a:t>Music for a </a:t>
            </a:r>
            <a:r>
              <a:rPr lang="en-US" i="1" dirty="0" smtClean="0"/>
              <a:t>while.</a:t>
            </a:r>
          </a:p>
          <a:p>
            <a:r>
              <a:rPr lang="en-US" dirty="0"/>
              <a:t>	I arranged this for my BBC Radio 4 </a:t>
            </a:r>
            <a:r>
              <a:rPr lang="en-US" i="1" dirty="0"/>
              <a:t>Playlist </a:t>
            </a:r>
            <a:r>
              <a:rPr lang="en-US" dirty="0" smtClean="0"/>
              <a:t>strand.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New-Music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A version of Purcell’s famous song </a:t>
            </a:r>
            <a:r>
              <a:rPr lang="en-US" i="1" dirty="0"/>
              <a:t>Music for a </a:t>
            </a:r>
            <a:r>
              <a:rPr lang="en-US" i="1" dirty="0" smtClean="0"/>
              <a:t>while.</a:t>
            </a:r>
          </a:p>
          <a:p>
            <a:r>
              <a:rPr lang="en-US" dirty="0"/>
              <a:t>	I arranged this for my BBC Radio 4 </a:t>
            </a:r>
            <a:r>
              <a:rPr lang="en-US" i="1" dirty="0"/>
              <a:t>Playlist </a:t>
            </a:r>
            <a:r>
              <a:rPr lang="en-US" dirty="0" smtClean="0"/>
              <a:t>strand.</a:t>
            </a:r>
          </a:p>
          <a:p>
            <a:r>
              <a:rPr lang="en-US" dirty="0"/>
              <a:t>	I think this approach to music is </a:t>
            </a:r>
            <a:r>
              <a:rPr lang="en-US" dirty="0" smtClean="0"/>
              <a:t>neglected.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35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75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spelling of such words as Baptize, </a:t>
            </a:r>
            <a:r>
              <a:rPr lang="en-US" dirty="0" err="1" smtClean="0"/>
              <a:t>Recognise</a:t>
            </a:r>
            <a:r>
              <a:rPr lang="en-US" dirty="0" smtClean="0"/>
              <a:t>, Realize and Surprise, I follow the orthography of </a:t>
            </a:r>
            <a:r>
              <a:rPr lang="en-US" dirty="0" err="1" smtClean="0"/>
              <a:t>Dr</a:t>
            </a:r>
            <a:r>
              <a:rPr lang="en-US" dirty="0" smtClean="0"/>
              <a:t> Johnson’s Dictionary, which uses S or Z according to the word’s derivation from Latin or Old French.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9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Prisms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it MEANT</a:t>
            </a:r>
          </a:p>
          <a:p>
            <a:r>
              <a:rPr lang="en-US" dirty="0" smtClean="0"/>
              <a:t>What it MEANS</a:t>
            </a:r>
          </a:p>
          <a:p>
            <a:r>
              <a:rPr lang="en-US" smtClean="0"/>
              <a:t>What it COULD MEAN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6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37" y="1"/>
            <a:ext cx="3902325" cy="6579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787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as Jurisprudence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slow movement of the Concerto in A by Philip Hayes (</a:t>
            </a:r>
            <a:r>
              <a:rPr lang="en-US" dirty="0" err="1" smtClean="0"/>
              <a:t>Avie</a:t>
            </a:r>
            <a:r>
              <a:rPr lang="en-US" dirty="0" smtClean="0"/>
              <a:t> CDAV0014)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7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as Jurisprudence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slow movement of the Concerto in A by Philip Hayes (</a:t>
            </a:r>
            <a:r>
              <a:rPr lang="en-US" dirty="0" err="1" smtClean="0"/>
              <a:t>Avie</a:t>
            </a:r>
            <a:r>
              <a:rPr lang="en-US" dirty="0" smtClean="0"/>
              <a:t> CDAV0014)</a:t>
            </a:r>
          </a:p>
          <a:p>
            <a:r>
              <a:rPr lang="en-US" dirty="0" smtClean="0"/>
              <a:t>It is the World’s First Piano Concerto, published in London in 1769.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9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as Jurisprudence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slow movement of the Concerto in A by Philip Hayes (</a:t>
            </a:r>
            <a:r>
              <a:rPr lang="en-US" dirty="0" err="1" smtClean="0"/>
              <a:t>Avie</a:t>
            </a:r>
            <a:r>
              <a:rPr lang="en-US" dirty="0" smtClean="0"/>
              <a:t> CDAV0014)</a:t>
            </a:r>
          </a:p>
          <a:p>
            <a:r>
              <a:rPr lang="en-US" dirty="0" smtClean="0"/>
              <a:t>It is the World’s First Piano Concerto, published in London in 1769.</a:t>
            </a:r>
          </a:p>
          <a:p>
            <a:r>
              <a:rPr lang="en-US" dirty="0" smtClean="0"/>
              <a:t>Hayes went on to become both Professor of Music at Oxford (in succession to his father, William) and the Fattest Man in England.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4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plit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0"/>
            <a:ext cx="7546975" cy="75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1817P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7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as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The fourth Song without Words from Mendelssohn’s Fourth </a:t>
            </a:r>
            <a:r>
              <a:rPr lang="en-US" dirty="0" smtClean="0"/>
              <a:t>Book.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2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as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The fourth Song without Words from Mendelssohn’s Fourth </a:t>
            </a:r>
            <a:r>
              <a:rPr lang="en-US" dirty="0" smtClean="0"/>
              <a:t>Book.</a:t>
            </a:r>
          </a:p>
          <a:p>
            <a:r>
              <a:rPr lang="en-US" dirty="0"/>
              <a:t>	This performance demonstrates my belief that </a:t>
            </a:r>
            <a:r>
              <a:rPr lang="en-US" dirty="0" err="1"/>
              <a:t>s</a:t>
            </a:r>
            <a:r>
              <a:rPr lang="en-US" i="1" dirty="0" err="1"/>
              <a:t>f</a:t>
            </a:r>
            <a:r>
              <a:rPr lang="en-US" b="1" dirty="0"/>
              <a:t> </a:t>
            </a:r>
            <a:r>
              <a:rPr lang="en-US" dirty="0"/>
              <a:t>implies an accent, not of force, but of </a:t>
            </a:r>
            <a:r>
              <a:rPr lang="en-US" dirty="0" smtClean="0"/>
              <a:t>placing.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9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as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The fourth Song without Words from Mendelssohn’s Fourth </a:t>
            </a:r>
            <a:r>
              <a:rPr lang="en-US" dirty="0" smtClean="0"/>
              <a:t>Book.</a:t>
            </a:r>
          </a:p>
          <a:p>
            <a:r>
              <a:rPr lang="en-US" dirty="0"/>
              <a:t>	This performance demonstrates my belief that </a:t>
            </a:r>
            <a:r>
              <a:rPr lang="en-US" dirty="0" err="1"/>
              <a:t>s</a:t>
            </a:r>
            <a:r>
              <a:rPr lang="en-US" i="1" dirty="0" err="1"/>
              <a:t>f</a:t>
            </a:r>
            <a:r>
              <a:rPr lang="en-US" b="1" dirty="0"/>
              <a:t> </a:t>
            </a:r>
            <a:r>
              <a:rPr lang="en-US" dirty="0"/>
              <a:t>implies an accent, not of force, but of </a:t>
            </a:r>
            <a:r>
              <a:rPr lang="en-US" dirty="0" smtClean="0"/>
              <a:t>placing,</a:t>
            </a:r>
          </a:p>
          <a:p>
            <a:r>
              <a:rPr lang="en-US" dirty="0"/>
              <a:t>	And that the abbreviations </a:t>
            </a:r>
            <a:r>
              <a:rPr lang="en-US" i="1" dirty="0"/>
              <a:t>dim</a:t>
            </a:r>
            <a:r>
              <a:rPr lang="en-US" dirty="0"/>
              <a:t> (get quieter) and </a:t>
            </a:r>
            <a:r>
              <a:rPr lang="en-US" i="1" dirty="0" err="1"/>
              <a:t>cres</a:t>
            </a:r>
            <a:r>
              <a:rPr lang="en-US" i="1" dirty="0"/>
              <a:t> </a:t>
            </a:r>
            <a:r>
              <a:rPr lang="en-US" dirty="0"/>
              <a:t>(get louder) imply also a slowing-</a:t>
            </a:r>
            <a:r>
              <a:rPr lang="en-US" dirty="0" smtClean="0"/>
              <a:t>down.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5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546099"/>
          </a:xfrm>
        </p:spPr>
        <p:txBody>
          <a:bodyPr>
            <a:normAutofit/>
          </a:bodyPr>
          <a:lstStyle/>
          <a:p>
            <a:r>
              <a:rPr lang="en-US" dirty="0"/>
              <a:t>Surprise or Satisfy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1368"/>
            <a:ext cx="8229600" cy="30647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7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as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This performance demonstrates my belief that </a:t>
            </a:r>
            <a:r>
              <a:rPr lang="en-US" dirty="0" err="1"/>
              <a:t>s</a:t>
            </a:r>
            <a:r>
              <a:rPr lang="en-US" i="1" dirty="0" err="1"/>
              <a:t>f</a:t>
            </a:r>
            <a:r>
              <a:rPr lang="en-US" b="1" dirty="0"/>
              <a:t> </a:t>
            </a:r>
            <a:r>
              <a:rPr lang="en-US" dirty="0"/>
              <a:t>implies an accent, not of force, but of </a:t>
            </a:r>
            <a:r>
              <a:rPr lang="en-US" dirty="0" smtClean="0"/>
              <a:t>placing,</a:t>
            </a:r>
          </a:p>
          <a:p>
            <a:r>
              <a:rPr lang="en-US" dirty="0"/>
              <a:t>	And that the abbreviations </a:t>
            </a:r>
            <a:r>
              <a:rPr lang="en-US" i="1" dirty="0"/>
              <a:t>dim</a:t>
            </a:r>
            <a:r>
              <a:rPr lang="en-US" dirty="0"/>
              <a:t> (get quieter) and </a:t>
            </a:r>
            <a:r>
              <a:rPr lang="en-US" i="1" dirty="0" err="1"/>
              <a:t>cres</a:t>
            </a:r>
            <a:r>
              <a:rPr lang="en-US" i="1" dirty="0"/>
              <a:t> </a:t>
            </a:r>
            <a:r>
              <a:rPr lang="en-US" dirty="0"/>
              <a:t>(get louder) imply also a slowing-</a:t>
            </a:r>
            <a:r>
              <a:rPr lang="en-US" dirty="0" smtClean="0"/>
              <a:t>down,</a:t>
            </a:r>
          </a:p>
          <a:p>
            <a:r>
              <a:rPr lang="en-US" dirty="0"/>
              <a:t>	While the ‘hairpin’ signs that technically mean the same thing imply a speeding-</a:t>
            </a:r>
            <a:r>
              <a:rPr lang="en-US" dirty="0" smtClean="0"/>
              <a:t>up.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7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893679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  <a:r>
              <a:rPr lang="en-US" sz="3600" dirty="0"/>
              <a:t>I recorded it on Gustav Holst’s piano, in the Drawing-Room of his Birthplace in Cheltenham.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1474"/>
            <a:ext cx="8229600" cy="42946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 and Settings\David\My Documents\My Pictures\Pictures\Composers\Mendelssohn\MendelssohnOnHolstPi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5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Debussy: </a:t>
            </a:r>
            <a:r>
              <a:rPr lang="en-US" i="1" dirty="0" smtClean="0"/>
              <a:t>Clair de lune</a:t>
            </a:r>
            <a:endParaRPr lang="en-US" dirty="0"/>
          </a:p>
        </p:txBody>
      </p:sp>
      <p:pic>
        <p:nvPicPr>
          <p:cNvPr id="7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12866"/>
          <a:stretch>
            <a:fillRect/>
          </a:stretch>
        </p:blipFill>
        <p:spPr bwMode="auto">
          <a:xfrm>
            <a:off x="283411" y="-1023729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44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65583"/>
          </a:xfrm>
        </p:spPr>
        <p:txBody>
          <a:bodyPr>
            <a:normAutofit fontScale="90000"/>
          </a:bodyPr>
          <a:lstStyle/>
          <a:p>
            <a:r>
              <a:rPr lang="en-US" dirty="0"/>
              <a:t>Recognition can operate at a number of purely musical levels, even for those with no prior musical knowledge.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5599"/>
            <a:ext cx="8229600" cy="3600564"/>
          </a:xfrm>
        </p:spPr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recognise</a:t>
            </a:r>
            <a:r>
              <a:rPr lang="en-US" dirty="0"/>
              <a:t> – instinctively – the acoustic imperative of this long dominant in the bass, which demands resolution ...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9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... to the tonic.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(Take note of this melody, so very English in its prosody, and of its perky accompaniment.)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0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recognise</a:t>
            </a:r>
            <a:r>
              <a:rPr lang="en-US" dirty="0"/>
              <a:t> the achievements of virtuosity as ends in themselves, independent of their musical meaning –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0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as the discipline of counterpoint carries a </a:t>
            </a:r>
            <a:r>
              <a:rPr lang="en-US" dirty="0" err="1"/>
              <a:t>recognisable</a:t>
            </a:r>
            <a:r>
              <a:rPr lang="en-US" dirty="0"/>
              <a:t> authority all its own.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7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 </a:t>
            </a:r>
            <a:r>
              <a:rPr lang="en-US" dirty="0" smtClean="0"/>
              <a:t>Disgust….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</a:t>
            </a:r>
            <a:r>
              <a:rPr lang="en-US" i="1" dirty="0" smtClean="0"/>
              <a:t>….our </a:t>
            </a:r>
            <a:r>
              <a:rPr lang="en-US" b="1" i="1" dirty="0"/>
              <a:t>disgust</a:t>
            </a:r>
            <a:r>
              <a:rPr lang="en-US" i="1" dirty="0"/>
              <a:t>, or weariness of attention, will be found in proportion to the beauties of the author so abused. And just thus it fares with an injudicious performance of a fine musical </a:t>
            </a:r>
            <a:r>
              <a:rPr lang="en-US" i="1" dirty="0" smtClean="0"/>
              <a:t>composition’.</a:t>
            </a:r>
            <a:r>
              <a:rPr lang="en-GB" i="1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			Charles </a:t>
            </a:r>
            <a:r>
              <a:rPr lang="en-GB" dirty="0" err="1" smtClean="0"/>
              <a:t>Avison</a:t>
            </a:r>
            <a:r>
              <a:rPr lang="en-GB" dirty="0" smtClean="0"/>
              <a:t> 1752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493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Sullivan does a wonderful </a:t>
            </a:r>
            <a:r>
              <a:rPr lang="en-US" dirty="0" smtClean="0"/>
              <a:t>thing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9111"/>
            <a:ext cx="8229600" cy="4157052"/>
          </a:xfrm>
        </p:spPr>
        <p:txBody>
          <a:bodyPr/>
          <a:lstStyle/>
          <a:p>
            <a:r>
              <a:rPr lang="en-US" dirty="0"/>
              <a:t>This new lyrical melody is, we realize at last, simply that very English melody, transformed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What is Recapitulation, so integral to musical form, but an opportunity for Recognition?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5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756"/>
            <a:ext cx="3008313" cy="1712271"/>
          </a:xfrm>
        </p:spPr>
        <p:txBody>
          <a:bodyPr>
            <a:noAutofit/>
          </a:bodyPr>
          <a:lstStyle/>
          <a:p>
            <a:r>
              <a:rPr lang="en-US" sz="3200" dirty="0"/>
              <a:t>Through this gradual process of recognition,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ullivan</a:t>
            </a:r>
            <a:r>
              <a:rPr lang="en-US" dirty="0" smtClean="0"/>
              <a:t> </a:t>
            </a:r>
            <a:r>
              <a:rPr lang="en-US" dirty="0"/>
              <a:t>achieves </a:t>
            </a:r>
            <a:r>
              <a:rPr lang="en-US" dirty="0" err="1" smtClean="0"/>
              <a:t>imultaneous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urprise</a:t>
            </a:r>
            <a:r>
              <a:rPr lang="en-US" dirty="0" smtClean="0"/>
              <a:t> </a:t>
            </a:r>
            <a:r>
              <a:rPr lang="en-US" dirty="0"/>
              <a:t>&amp;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atisfaction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GB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82204"/>
            <a:ext cx="3008313" cy="3143959"/>
          </a:xfrm>
        </p:spPr>
        <p:txBody>
          <a:bodyPr>
            <a:normAutofit/>
          </a:bodyPr>
          <a:lstStyle/>
          <a:p>
            <a:r>
              <a:rPr lang="en-US" sz="9600" dirty="0" smtClean="0"/>
              <a:t>       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17806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Elgar’s </a:t>
            </a:r>
            <a:r>
              <a:rPr lang="en-US" dirty="0" err="1" smtClean="0"/>
              <a:t>Broadwood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ElgarHatchlands 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b="8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295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I’m playing Elgar’s own arrangement of The Angel’s Farewell from </a:t>
            </a:r>
            <a:r>
              <a:rPr lang="en-US" sz="2800" i="1" dirty="0" smtClean="0"/>
              <a:t>The Dream of </a:t>
            </a:r>
            <a:r>
              <a:rPr lang="en-US" sz="2800" i="1" dirty="0" err="1" smtClean="0"/>
              <a:t>Gerontius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pic>
        <p:nvPicPr>
          <p:cNvPr id="4" name="Content Placeholder 3" descr="ElgarHatchlands 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b="8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485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37" y="320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He composed the piece at this piano, writing the title on the soundboard: third one down.</a:t>
            </a:r>
            <a:endParaRPr lang="en-US" sz="3600" dirty="0"/>
          </a:p>
        </p:txBody>
      </p:sp>
      <p:pic>
        <p:nvPicPr>
          <p:cNvPr id="4" name="Content Placeholder 3" descr="31_ELGAR-INSCRIPTION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8761"/>
          <a:stretch>
            <a:fillRect/>
          </a:stretch>
        </p:blipFill>
        <p:spPr>
          <a:xfrm>
            <a:off x="457200" y="1814944"/>
            <a:ext cx="8229600" cy="5043055"/>
          </a:xfrm>
        </p:spPr>
      </p:pic>
    </p:spTree>
    <p:extLst>
      <p:ext uri="{BB962C8B-B14F-4D97-AF65-F5344CB8AC3E}">
        <p14:creationId xmlns:p14="http://schemas.microsoft.com/office/powerpoint/2010/main" val="161937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play this piano very often,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and sometimes, improvising on Elgar’s themes, </a:t>
            </a:r>
          </a:p>
          <a:p>
            <a:pPr marL="0" indent="0">
              <a:buNone/>
            </a:pPr>
            <a:r>
              <a:rPr lang="en-US" sz="4400" dirty="0" smtClean="0"/>
              <a:t>I’ve sensed his spirit within me.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963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once performed the Angel’s Farewell to the patients at Broadmoor Hospital – </a:t>
            </a:r>
          </a:p>
          <a:p>
            <a:pPr marL="0" indent="0">
              <a:buNone/>
            </a:pPr>
            <a:r>
              <a:rPr lang="en-US" dirty="0" smtClean="0"/>
              <a:t>men sedated out of all emotion, </a:t>
            </a:r>
          </a:p>
          <a:p>
            <a:pPr marL="0" indent="0">
              <a:buNone/>
            </a:pPr>
            <a:r>
              <a:rPr lang="en-US" dirty="0" smtClean="0"/>
              <a:t>their faces a blank.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0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And yet, when I told them that </a:t>
            </a:r>
          </a:p>
          <a:p>
            <a:pPr marL="0" indent="0">
              <a:buNone/>
            </a:pPr>
            <a:r>
              <a:rPr lang="en-US" dirty="0" smtClean="0"/>
              <a:t>Elgar had worked in a mental hospital, </a:t>
            </a:r>
          </a:p>
          <a:p>
            <a:pPr marL="0" indent="0">
              <a:buNone/>
            </a:pPr>
            <a:r>
              <a:rPr lang="en-US" dirty="0" smtClean="0"/>
              <a:t>their attention sharpened.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explained that the piece represented </a:t>
            </a:r>
          </a:p>
          <a:p>
            <a:pPr marL="0" indent="0">
              <a:buNone/>
            </a:pPr>
            <a:r>
              <a:rPr lang="en-US" dirty="0" smtClean="0"/>
              <a:t>an angel saying goodbye </a:t>
            </a:r>
          </a:p>
          <a:p>
            <a:pPr marL="0" indent="0">
              <a:buNone/>
            </a:pPr>
            <a:r>
              <a:rPr lang="en-US" dirty="0" smtClean="0"/>
              <a:t>to a soul in heaven, </a:t>
            </a:r>
          </a:p>
          <a:p>
            <a:pPr marL="0" indent="0">
              <a:buNone/>
            </a:pPr>
            <a:r>
              <a:rPr lang="en-US" dirty="0" smtClean="0"/>
              <a:t>and they became thoughtful: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death, alas, they know all too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6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Disappoint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‘As it is safer to aim at pleasing than surprising, especially in the musical art, I flatter myself I shall be in less hazard of disappointing …’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			Charles </a:t>
            </a:r>
            <a:r>
              <a:rPr lang="en-US" dirty="0" err="1"/>
              <a:t>Avison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2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They received the piece in a deep silence – they sat, </a:t>
            </a:r>
          </a:p>
          <a:p>
            <a:pPr marL="0" indent="0">
              <a:buNone/>
            </a:pPr>
            <a:r>
              <a:rPr lang="en-US" dirty="0" smtClean="0"/>
              <a:t>and eventually left, </a:t>
            </a:r>
          </a:p>
          <a:p>
            <a:pPr marL="0" indent="0">
              <a:buNone/>
            </a:pPr>
            <a:r>
              <a:rPr lang="en-US" dirty="0" smtClean="0"/>
              <a:t>in a most unaccustomed state </a:t>
            </a:r>
          </a:p>
          <a:p>
            <a:pPr marL="0" indent="0">
              <a:buNone/>
            </a:pPr>
            <a:r>
              <a:rPr lang="en-US" dirty="0" smtClean="0"/>
              <a:t>of quiet attention.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6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last weekend,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heard the Angel’s Farewell as part of another profoundly moving occasion. Elgar’s sister, Dot, became the Prioress of a convent in Stroud. </a:t>
            </a:r>
          </a:p>
          <a:p>
            <a:pPr marL="0" indent="0">
              <a:buNone/>
            </a:pPr>
            <a:r>
              <a:rPr lang="en-US" dirty="0" smtClean="0"/>
              <a:t>The St Cecilia Singers of Gloucester have made a </a:t>
            </a:r>
            <a:r>
              <a:rPr lang="en-US" dirty="0" err="1" smtClean="0"/>
              <a:t>programme</a:t>
            </a:r>
            <a:r>
              <a:rPr lang="en-US" dirty="0" smtClean="0"/>
              <a:t> that tells her story, and they performed it in her own convent church.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4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Elgar sketched a piece ‘For Dot’s Nuns’, which was never completed.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 was asked to turn the sketch into a performable piece.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7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 last Saturday night, </a:t>
            </a:r>
          </a:p>
          <a:p>
            <a:pPr marL="0" indent="0">
              <a:buNone/>
            </a:pPr>
            <a:r>
              <a:rPr lang="en-US" dirty="0" smtClean="0"/>
              <a:t>as part of Dot’s own story, </a:t>
            </a:r>
          </a:p>
          <a:p>
            <a:pPr marL="0" indent="0">
              <a:buNone/>
            </a:pPr>
            <a:r>
              <a:rPr lang="en-US" dirty="0" smtClean="0"/>
              <a:t>we heard the first performance of </a:t>
            </a:r>
          </a:p>
          <a:p>
            <a:pPr marL="0" indent="0">
              <a:buNone/>
            </a:pPr>
            <a:r>
              <a:rPr lang="en-US" i="1" dirty="0" smtClean="0"/>
              <a:t>For Dot’s Nuns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on the very organ at which, a hundred years ago, Sir Edward Elgar found those wonderful harmonies.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7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who listened, </a:t>
            </a:r>
          </a:p>
          <a:p>
            <a:pPr marL="0" indent="0">
              <a:buNone/>
            </a:pPr>
            <a:r>
              <a:rPr lang="en-US" dirty="0" smtClean="0"/>
              <a:t>like the men of Broadmoor, </a:t>
            </a:r>
          </a:p>
          <a:p>
            <a:pPr marL="0" indent="0">
              <a:buNone/>
            </a:pPr>
            <a:r>
              <a:rPr lang="en-US" dirty="0" smtClean="0"/>
              <a:t>were drawn into the Looking-Glass – </a:t>
            </a:r>
          </a:p>
          <a:p>
            <a:pPr marL="0" indent="0">
              <a:buNone/>
            </a:pPr>
            <a:r>
              <a:rPr lang="en-US" dirty="0" smtClean="0"/>
              <a:t>and those complementary images blended and made us whole.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3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218"/>
            <a:ext cx="8229600" cy="1441162"/>
          </a:xfrm>
        </p:spPr>
        <p:txBody>
          <a:bodyPr>
            <a:normAutofit fontScale="90000"/>
          </a:bodyPr>
          <a:lstStyle/>
          <a:p>
            <a:r>
              <a:rPr lang="en-US" dirty="0"/>
              <a:t>Music is not an </a:t>
            </a:r>
            <a:r>
              <a:rPr lang="en-US" dirty="0" err="1"/>
              <a:t>Artefact</a:t>
            </a:r>
            <a:r>
              <a:rPr lang="en-US" dirty="0"/>
              <a:t>, but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/>
              <a:t>Activity that creates Society.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David Owen Norris, Gresham Lecture 1993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All the performing strategies we have surveyed today are effective, </a:t>
            </a:r>
          </a:p>
          <a:p>
            <a:pPr marL="0" indent="0">
              <a:buNone/>
            </a:pPr>
            <a:r>
              <a:rPr lang="en-US" dirty="0" smtClean="0"/>
              <a:t>but the most important 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200" dirty="0" smtClean="0"/>
              <a:t>The Looking-Glass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7088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Just as a Looking-Glass is more than a passing reflection in a shop window, </a:t>
            </a:r>
          </a:p>
          <a:p>
            <a:pPr marL="0" indent="0">
              <a:buNone/>
            </a:pPr>
            <a:r>
              <a:rPr lang="en-US" dirty="0" smtClean="0"/>
              <a:t>so too a Performance must be </a:t>
            </a:r>
          </a:p>
          <a:p>
            <a:pPr marL="0" indent="0">
              <a:buNone/>
            </a:pPr>
            <a:r>
              <a:rPr lang="en-US" dirty="0" smtClean="0"/>
              <a:t>more than the notes, </a:t>
            </a:r>
          </a:p>
          <a:p>
            <a:pPr marL="0" indent="0">
              <a:buNone/>
            </a:pPr>
            <a:r>
              <a:rPr lang="en-US" dirty="0" smtClean="0"/>
              <a:t>more than the sounds, </a:t>
            </a:r>
          </a:p>
          <a:p>
            <a:pPr marL="0" indent="0">
              <a:buNone/>
            </a:pPr>
            <a:r>
              <a:rPr lang="en-US" dirty="0" smtClean="0"/>
              <a:t>more even than the performer’s reputation.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4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Performance must be </a:t>
            </a:r>
          </a:p>
          <a:p>
            <a:pPr marL="0" indent="0">
              <a:buNone/>
            </a:pPr>
            <a:r>
              <a:rPr lang="en-US" dirty="0" smtClean="0"/>
              <a:t>an all-consuming Occasion </a:t>
            </a:r>
          </a:p>
          <a:p>
            <a:pPr marL="0" indent="0">
              <a:buNone/>
            </a:pPr>
            <a:r>
              <a:rPr lang="en-US" dirty="0" smtClean="0"/>
              <a:t>where the audience </a:t>
            </a:r>
            <a:r>
              <a:rPr lang="en-US" u="sng" dirty="0" smtClean="0"/>
              <a:t>becomes</a:t>
            </a:r>
            <a:r>
              <a:rPr lang="en-US" dirty="0" smtClean="0"/>
              <a:t> the performer, and together they share </a:t>
            </a:r>
          </a:p>
          <a:p>
            <a:pPr marL="0" indent="0">
              <a:buNone/>
            </a:pPr>
            <a:r>
              <a:rPr lang="en-US" dirty="0" smtClean="0"/>
              <a:t>the artistic reward, </a:t>
            </a:r>
          </a:p>
          <a:p>
            <a:pPr marL="0" indent="0">
              <a:buNone/>
            </a:pPr>
            <a:r>
              <a:rPr lang="en-US" dirty="0" smtClean="0"/>
              <a:t>the inner spiritual completeness.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5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Prisms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it MEANT</a:t>
            </a:r>
          </a:p>
          <a:p>
            <a:r>
              <a:rPr lang="en-US" dirty="0" smtClean="0"/>
              <a:t>What it MEANS</a:t>
            </a:r>
          </a:p>
          <a:p>
            <a:r>
              <a:rPr lang="en-US" dirty="0" smtClean="0"/>
              <a:t>What it COULD MEAN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sz="4400" b="1" i="1" dirty="0" smtClean="0"/>
              <a:t>WHAT IT MEANS TO </a:t>
            </a:r>
          </a:p>
          <a:p>
            <a:pPr marL="0" indent="0">
              <a:buNone/>
            </a:pPr>
            <a:r>
              <a:rPr lang="en-US" sz="4400" b="1" i="1" dirty="0"/>
              <a:t> </a:t>
            </a:r>
            <a:r>
              <a:rPr lang="en-US" sz="4400" b="1" i="1" dirty="0" smtClean="0"/>
              <a:t>             </a:t>
            </a:r>
            <a:r>
              <a:rPr lang="en-US" sz="6000" b="1" i="1" dirty="0" smtClean="0"/>
              <a:t>    ME !!!</a:t>
            </a:r>
            <a:endParaRPr lang="en-US" sz="6000" b="1" i="1" dirty="0"/>
          </a:p>
        </p:txBody>
      </p:sp>
    </p:spTree>
    <p:extLst>
      <p:ext uri="{BB962C8B-B14F-4D97-AF65-F5344CB8AC3E}">
        <p14:creationId xmlns:p14="http://schemas.microsoft.com/office/powerpoint/2010/main" val="288439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 does Satisfaction prevail over Surprise </a:t>
            </a:r>
          </a:p>
          <a:p>
            <a:pPr marL="0" indent="0">
              <a:buNone/>
            </a:pPr>
            <a:r>
              <a:rPr lang="en-US" dirty="0" smtClean="0"/>
              <a:t>in the end?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4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for the performer knows that, </a:t>
            </a:r>
          </a:p>
          <a:p>
            <a:pPr marL="0" indent="0">
              <a:buNone/>
            </a:pPr>
            <a:r>
              <a:rPr lang="en-US" sz="4400" dirty="0" smtClean="0"/>
              <a:t>in Looking-Glass Land,</a:t>
            </a:r>
          </a:p>
          <a:p>
            <a:pPr marL="0" indent="0">
              <a:buNone/>
            </a:pPr>
            <a:r>
              <a:rPr lang="en-US" sz="4400" dirty="0" smtClean="0"/>
              <a:t>to raise his </a:t>
            </a:r>
            <a:r>
              <a:rPr lang="en-US" sz="4400" u="sng" dirty="0" smtClean="0"/>
              <a:t>right</a:t>
            </a:r>
            <a:r>
              <a:rPr lang="en-US" sz="4400" dirty="0" smtClean="0"/>
              <a:t> hand, </a:t>
            </a:r>
          </a:p>
          <a:p>
            <a:pPr marL="0" indent="0">
              <a:buNone/>
            </a:pPr>
            <a:r>
              <a:rPr lang="en-US" sz="4400" dirty="0" smtClean="0"/>
              <a:t>he must 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1898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54" y="0"/>
            <a:ext cx="4962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3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5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Old-Music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Goblins</a:t>
            </a:r>
            <a:r>
              <a:rPr lang="en-US" dirty="0" smtClean="0"/>
              <a:t> </a:t>
            </a:r>
            <a:r>
              <a:rPr lang="en-US" dirty="0"/>
              <a:t>from </a:t>
            </a:r>
            <a:r>
              <a:rPr lang="en-US" i="1" dirty="0"/>
              <a:t>Four Country Pieces </a:t>
            </a:r>
            <a:r>
              <a:rPr lang="en-US" dirty="0"/>
              <a:t>(1923) by Roger Quilter (1877-1953)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0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708</TotalTime>
  <Words>1121</Words>
  <Application>Microsoft Macintosh PowerPoint</Application>
  <PresentationFormat>On-screen Show (4:3)</PresentationFormat>
  <Paragraphs>169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Through the Looking-Glass: A Theory of Performance</vt:lpstr>
      <vt:lpstr>A Note: </vt:lpstr>
      <vt:lpstr>Surprise or Satisfy </vt:lpstr>
      <vt:lpstr>Don’t Disgust…. </vt:lpstr>
      <vt:lpstr>or Disappoint</vt:lpstr>
      <vt:lpstr>PowerPoint Presentation</vt:lpstr>
      <vt:lpstr>PowerPoint Presentation</vt:lpstr>
      <vt:lpstr>PowerPoint Presentation</vt:lpstr>
      <vt:lpstr>New Old-Music</vt:lpstr>
      <vt:lpstr>New Old-Music</vt:lpstr>
      <vt:lpstr>New Old-Music</vt:lpstr>
      <vt:lpstr>New Old-Music</vt:lpstr>
      <vt:lpstr>New New-Music</vt:lpstr>
      <vt:lpstr>New New-Music</vt:lpstr>
      <vt:lpstr>New New-Music</vt:lpstr>
      <vt:lpstr>Old New-Music</vt:lpstr>
      <vt:lpstr>Old New-Music</vt:lpstr>
      <vt:lpstr>Old New-Music</vt:lpstr>
      <vt:lpstr>PowerPoint Presentation</vt:lpstr>
      <vt:lpstr>Musical Prisms</vt:lpstr>
      <vt:lpstr>PowerPoint Presentation</vt:lpstr>
      <vt:lpstr>Performance as Jurisprudence</vt:lpstr>
      <vt:lpstr>Performance as Jurisprudence</vt:lpstr>
      <vt:lpstr>Performance as Jurisprudence</vt:lpstr>
      <vt:lpstr>PowerPoint Presentation</vt:lpstr>
      <vt:lpstr>PowerPoint Presentation</vt:lpstr>
      <vt:lpstr>Performance as Research</vt:lpstr>
      <vt:lpstr>Performance as Research</vt:lpstr>
      <vt:lpstr>Performance as Research</vt:lpstr>
      <vt:lpstr>Performance as Research</vt:lpstr>
      <vt:lpstr> I recorded it on Gustav Holst’s piano, in the Drawing-Room of his Birthplace in Cheltenham. </vt:lpstr>
      <vt:lpstr>PowerPoint Presentation</vt:lpstr>
      <vt:lpstr>PowerPoint Presentation</vt:lpstr>
      <vt:lpstr>PowerPoint Presentation</vt:lpstr>
      <vt:lpstr>PowerPoint Presentation</vt:lpstr>
      <vt:lpstr>Recognition can operate at a number of purely musical levels, even for those with no prior musical knowledge. </vt:lpstr>
      <vt:lpstr>... to the tonic. </vt:lpstr>
      <vt:lpstr>PowerPoint Presentation</vt:lpstr>
      <vt:lpstr>PowerPoint Presentation</vt:lpstr>
      <vt:lpstr>Now Sullivan does a wonderful thing:</vt:lpstr>
      <vt:lpstr>Through this gradual process of recognition, </vt:lpstr>
      <vt:lpstr>PowerPoint Presentation</vt:lpstr>
      <vt:lpstr>This is Elgar’s Broadwood.</vt:lpstr>
      <vt:lpstr>I’m playing Elgar’s own arrangement of The Angel’s Farewell from The Dream of Gerontius.</vt:lpstr>
      <vt:lpstr>He composed the piece at this piano, writing the title on the soundboard: third one down.</vt:lpstr>
      <vt:lpstr>I play this piano very often,</vt:lpstr>
      <vt:lpstr> </vt:lpstr>
      <vt:lpstr>PowerPoint Presentation</vt:lpstr>
      <vt:lpstr>PowerPoint Presentation</vt:lpstr>
      <vt:lpstr>PowerPoint Presentation</vt:lpstr>
      <vt:lpstr>Just last weekend,</vt:lpstr>
      <vt:lpstr>PowerPoint Presentation</vt:lpstr>
      <vt:lpstr>PowerPoint Presentation</vt:lpstr>
      <vt:lpstr>PowerPoint Presentation</vt:lpstr>
      <vt:lpstr>Music is not an Artefact, but  an Activity that creates Society. </vt:lpstr>
      <vt:lpstr>PowerPoint Presentation</vt:lpstr>
      <vt:lpstr>PowerPoint Presentation</vt:lpstr>
      <vt:lpstr>PowerPoint Presentation</vt:lpstr>
      <vt:lpstr>Musical Prisms</vt:lpstr>
      <vt:lpstr>PowerPoint Presentation</vt:lpstr>
      <vt:lpstr>No,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David Owen Norris</cp:lastModifiedBy>
  <cp:revision>67</cp:revision>
  <dcterms:created xsi:type="dcterms:W3CDTF">2010-04-12T23:12:02Z</dcterms:created>
  <dcterms:modified xsi:type="dcterms:W3CDTF">2015-05-14T07:24:40Z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