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88" r:id="rId16"/>
    <p:sldId id="271" r:id="rId17"/>
    <p:sldId id="273" r:id="rId18"/>
    <p:sldId id="275" r:id="rId19"/>
    <p:sldId id="274" r:id="rId20"/>
    <p:sldId id="276" r:id="rId21"/>
    <p:sldId id="289" r:id="rId22"/>
    <p:sldId id="277" r:id="rId23"/>
    <p:sldId id="278" r:id="rId24"/>
    <p:sldId id="279" r:id="rId25"/>
    <p:sldId id="290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4836-1DC3-4EAD-BDB5-CEA3DB8A29A2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66340-2C2A-4412-B5A8-E253F8C81B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54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66340-2C2A-4412-B5A8-E253F8C81B4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56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75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7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42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1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5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35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24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42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2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91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7EFD-168F-4796-8715-C9FD88E34604}" type="datetimeFigureOut">
              <a:rPr lang="en-GB" smtClean="0"/>
              <a:t>13/11/2014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05EF-429E-4797-87DA-0FD390E5B6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4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PREDICTABLE SURPRISES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Why we never expect the un-expected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Wow! Grab it!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good to lose?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8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Confirmation traps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tend to pay more attention to information that confirms what we want to hear.</a:t>
            </a:r>
          </a:p>
          <a:p>
            <a:r>
              <a:rPr lang="en-GB" dirty="0" smtClean="0"/>
              <a:t>We tend to down-play or even ignore contradictory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can become a trap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we think we have seen and heard it all before</a:t>
            </a:r>
          </a:p>
          <a:p>
            <a:r>
              <a:rPr lang="en-GB" dirty="0" smtClean="0"/>
              <a:t>Or if we notice similarities between past and present cases but miss important differences.</a:t>
            </a:r>
            <a:endParaRPr lang="en-GB" dirty="0"/>
          </a:p>
        </p:txBody>
      </p:sp>
      <p:pic>
        <p:nvPicPr>
          <p:cNvPr id="9218" name="Picture 2" descr="C:\Users\drummond\AppData\Local\Microsoft\Windows\Temporary Internet Files\Content.IE5\CAB87SD1\MC900297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11637"/>
            <a:ext cx="1301750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1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Anchoring traps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we never get a second chance to make a first impression ….</a:t>
            </a:r>
            <a:endParaRPr lang="en-GB" dirty="0"/>
          </a:p>
        </p:txBody>
      </p:sp>
      <p:pic>
        <p:nvPicPr>
          <p:cNvPr id="1026" name="Picture 2" descr="C:\Users\drummond\AppData\Local\Microsoft\Windows\Temporary Internet Files\Content.IE5\LLDNI98E\MC9003916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3381375"/>
            <a:ext cx="180816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1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POLITE NOTICE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 TRAPS</a:t>
            </a:r>
            <a:endParaRPr lang="en-GB" dirty="0"/>
          </a:p>
        </p:txBody>
      </p:sp>
      <p:pic>
        <p:nvPicPr>
          <p:cNvPr id="11267" name="Picture 3" descr="C:\Users\drummond\AppData\Local\Microsoft\Windows\Temporary Internet Files\Content.IE5\CAB87SD1\MP9004074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2733675"/>
            <a:ext cx="2081213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PARADOX AND CONTRADICTION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Why “more” of a good thing is not always better.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Why virtuous circles can turn vicious.</a:t>
            </a:r>
            <a:endParaRPr lang="en-GB" dirty="0"/>
          </a:p>
        </p:txBody>
      </p:sp>
      <p:pic>
        <p:nvPicPr>
          <p:cNvPr id="2051" name="Picture 3" descr="C:\Users\drummond\AppData\Local\Microsoft\Windows\Temporary Internet Files\Content.IE5\CI45CKXM\MC9003186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3917950"/>
            <a:ext cx="1608137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24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wo people frantically trying to steady an already steady boat ……</a:t>
            </a:r>
            <a:endParaRPr lang="en-GB" dirty="0"/>
          </a:p>
        </p:txBody>
      </p:sp>
      <p:pic>
        <p:nvPicPr>
          <p:cNvPr id="14340" name="Picture 4" descr="C:\Users\drummond\AppData\Local\Microsoft\Windows\Temporary Internet Files\Content.IE5\CAB87SD1\MC9002921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4252913"/>
            <a:ext cx="1827212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MADNESS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Repeating same ineffective actions </a:t>
            </a:r>
            <a:r>
              <a:rPr lang="en-GB" i="1" dirty="0" smtClean="0"/>
              <a:t>and</a:t>
            </a:r>
            <a:r>
              <a:rPr lang="en-GB" dirty="0" smtClean="0"/>
              <a:t> expecting different results.</a:t>
            </a:r>
          </a:p>
          <a:p>
            <a:endParaRPr lang="en-GB" dirty="0"/>
          </a:p>
          <a:p>
            <a:r>
              <a:rPr lang="en-GB" dirty="0" smtClean="0"/>
              <a:t>Or, when something doesn’t work, applying “more of the same”.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1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Icarus Paradox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 why success often contains the seeds of destruction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7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GETTING DECISIONS MORE RIGHT THAN WRONG</a:t>
            </a:r>
            <a:endParaRPr lang="en-GB" dirty="0"/>
          </a:p>
        </p:txBody>
      </p:sp>
      <p:pic>
        <p:nvPicPr>
          <p:cNvPr id="2050" name="Picture 2" descr="C:\Users\drummond\AppData\Local\Microsoft\Windows\Temporary Internet Files\Content.IE5\LLDNI98E\MM90018558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096" y="1268760"/>
            <a:ext cx="6572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Over-Confidence Trap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we think we can control chance ….</a:t>
            </a:r>
            <a:endParaRPr lang="en-GB" dirty="0"/>
          </a:p>
        </p:txBody>
      </p:sp>
      <p:pic>
        <p:nvPicPr>
          <p:cNvPr id="1028" name="Picture 4" descr="C:\Users\drummond\AppData\Local\Microsoft\Windows\Temporary Internet Files\Content.IE5\LLDNI98E\MC900368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3786163"/>
            <a:ext cx="1970087" cy="14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6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real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For example, prioritise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C:\Users\drummond\AppData\Local\Microsoft\Windows\Temporary Internet Files\Content.IE5\CAB87SD1\MM9002347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2851150"/>
            <a:ext cx="1238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ummond\AppData\Local\Microsoft\Windows\Temporary Internet Files\Content.IE5\5S4OVFCO\MC9004448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46075"/>
            <a:ext cx="423703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095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Humble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Better still, be very humble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Think it possible, you might be mistaken</a:t>
            </a:r>
            <a:endParaRPr lang="en-GB" dirty="0"/>
          </a:p>
        </p:txBody>
      </p:sp>
      <p:pic>
        <p:nvPicPr>
          <p:cNvPr id="6146" name="Picture 2" descr="C:\Users\drummond\AppData\Local\Microsoft\Windows\Temporary Internet Files\Content.IE5\ZW2XN50O\MC9102172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446463"/>
            <a:ext cx="1235075" cy="18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Ass U Me</a:t>
            </a:r>
          </a:p>
          <a:p>
            <a:endParaRPr lang="en-GB" dirty="0"/>
          </a:p>
          <a:p>
            <a:r>
              <a:rPr lang="en-GB" dirty="0" smtClean="0"/>
              <a:t>(And other sobriquets</a:t>
            </a:r>
            <a:r>
              <a:rPr lang="en-GB" dirty="0"/>
              <a:t>)</a:t>
            </a:r>
          </a:p>
        </p:txBody>
      </p:sp>
      <p:pic>
        <p:nvPicPr>
          <p:cNvPr id="4098" name="Picture 2" descr="C:\Users\drummond\AppData\Local\Microsoft\Windows\Temporary Internet Files\Content.IE5\LLDNI98E\MC90003037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600" y="2282006"/>
            <a:ext cx="1990649" cy="18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Keep </a:t>
            </a:r>
            <a:r>
              <a:rPr lang="en-GB" b="1" dirty="0"/>
              <a:t>Your Head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use it!</a:t>
            </a:r>
            <a:endParaRPr lang="en-GB" dirty="0"/>
          </a:p>
        </p:txBody>
      </p:sp>
      <p:pic>
        <p:nvPicPr>
          <p:cNvPr id="5122" name="Picture 2" descr="C:\Users\drummond\AppData\Local\Microsoft\Windows\Temporary Internet Files\Content.IE5\LLDNI98E\MC9002991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275013"/>
            <a:ext cx="18256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0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 dares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ometimes wins in the 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740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again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might be different?</a:t>
            </a:r>
          </a:p>
          <a:p>
            <a:r>
              <a:rPr lang="en-GB" dirty="0" smtClean="0"/>
              <a:t>What might have changed?</a:t>
            </a:r>
            <a:endParaRPr lang="en-GB" dirty="0"/>
          </a:p>
        </p:txBody>
      </p:sp>
      <p:pic>
        <p:nvPicPr>
          <p:cNvPr id="6146" name="Picture 2" descr="C:\Users\drummond\AppData\Local\Microsoft\Windows\Temporary Internet Files\Content.IE5\NI2EPY4C\MC9003564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3978275"/>
            <a:ext cx="181292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drummond\AppData\Local\Microsoft\Windows\Temporary Internet Files\Content.IE5\5S4OVFCO\MC9000831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42499"/>
            <a:ext cx="1820570" cy="153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2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 the </a:t>
            </a:r>
            <a:r>
              <a:rPr lang="en-GB" dirty="0" smtClean="0"/>
              <a:t>unexpected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 descr="C:\Users\drummond\AppData\Local\Microsoft\Windows\Temporary Internet Files\Content.IE5\NI2EPY4C\MC9004364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3856038"/>
            <a:ext cx="21463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0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Haul Anchor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out where the figures came from</a:t>
            </a:r>
          </a:p>
          <a:p>
            <a:r>
              <a:rPr lang="en-GB" dirty="0" smtClean="0"/>
              <a:t>Confound perceptions</a:t>
            </a:r>
          </a:p>
          <a:p>
            <a:r>
              <a:rPr lang="en-GB" dirty="0" smtClean="0"/>
              <a:t>Bad start can be redeemed by a good end</a:t>
            </a:r>
            <a:endParaRPr lang="en-GB" dirty="0"/>
          </a:p>
        </p:txBody>
      </p:sp>
      <p:pic>
        <p:nvPicPr>
          <p:cNvPr id="819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808413"/>
            <a:ext cx="1100138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5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“Only a fool holds out for top dollar.”</a:t>
            </a:r>
          </a:p>
          <a:p>
            <a:pPr marL="0" indent="0" algn="ctr">
              <a:buNone/>
            </a:pPr>
            <a:r>
              <a:rPr lang="en-GB" dirty="0" smtClean="0"/>
              <a:t>(</a:t>
            </a:r>
            <a:r>
              <a:rPr lang="en-GB" dirty="0" err="1" smtClean="0"/>
              <a:t>Joesph</a:t>
            </a:r>
            <a:r>
              <a:rPr lang="en-GB" dirty="0" smtClean="0"/>
              <a:t> Kennedy)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Quit while ahead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</a:t>
            </a:r>
            <a:r>
              <a:rPr lang="en-GB" dirty="0" smtClean="0"/>
              <a:t>in </a:t>
            </a:r>
            <a:r>
              <a:rPr lang="en-GB" dirty="0" smtClean="0"/>
              <a:t>gambling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Players tend to bet more if they can deal the cards</a:t>
            </a:r>
            <a:endParaRPr lang="en-GB" dirty="0"/>
          </a:p>
        </p:txBody>
      </p:sp>
      <p:pic>
        <p:nvPicPr>
          <p:cNvPr id="3076" name="Picture 4" descr="C:\Users\drummond\AppData\Local\Microsoft\Windows\Temporary Internet Files\Content.IE5\LLDNI98E\MC90043153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3365500"/>
            <a:ext cx="22860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rummond\AppData\Local\Microsoft\Windows\Temporary Internet Files\Content.IE5\CAB87SD1\MC9003552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3795713"/>
            <a:ext cx="1804988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8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for the problem behind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assumptions are you making about the nature of them problem that may be stopping you from seeing a solution.</a:t>
            </a:r>
          </a:p>
          <a:p>
            <a:r>
              <a:rPr lang="en-GB" dirty="0" smtClean="0"/>
              <a:t>Remember the drunk who looked for his car keys not where he dropped them but under the lamp-post where the light is good. (Still looking). </a:t>
            </a:r>
          </a:p>
          <a:p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3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the approach</a:t>
            </a:r>
            <a:endParaRPr lang="en-GB" dirty="0"/>
          </a:p>
        </p:txBody>
      </p:sp>
      <p:pic>
        <p:nvPicPr>
          <p:cNvPr id="10243" name="Picture 3" descr="C:\Users\drummond\AppData\Local\Microsoft\Windows\Temporary Internet Files\Content.IE5\NI2EPY4C\MC9004324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544888"/>
            <a:ext cx="1841500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6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might this play out?</a:t>
            </a:r>
            <a:endParaRPr lang="en-GB" dirty="0"/>
          </a:p>
        </p:txBody>
      </p:sp>
      <p:pic>
        <p:nvPicPr>
          <p:cNvPr id="11266" name="Picture 2" descr="C:\Users\drummond\AppData\Local\Microsoft\Windows\Temporary Internet Files\Content.IE5\LLDNI98E\MC900089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0" y="4305300"/>
            <a:ext cx="1812925" cy="13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act or not to act….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COMING SOON: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- the psychology of </a:t>
            </a:r>
            <a:r>
              <a:rPr lang="en-GB" smtClean="0">
                <a:solidFill>
                  <a:srgbClr val="FF0000"/>
                </a:solidFill>
              </a:rPr>
              <a:t>doing nothing.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wins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 games of chance encourage players to bet more </a:t>
            </a:r>
            <a:endParaRPr lang="en-GB" dirty="0"/>
          </a:p>
        </p:txBody>
      </p:sp>
      <p:pic>
        <p:nvPicPr>
          <p:cNvPr id="4098" name="Picture 2" descr="C:\Users\drummond\AppData\Local\Microsoft\Windows\Temporary Internet Files\Content.IE5\CAB87SD1\MC9004324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80928"/>
            <a:ext cx="1901825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6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OVER-CONFIDENCE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Over-confidence can lead to inordinate risk taking</a:t>
            </a:r>
          </a:p>
          <a:p>
            <a:r>
              <a:rPr lang="en-GB" dirty="0" smtClean="0"/>
              <a:t>Leads us to over-estimate what we can achieve and under-estimate difficulties</a:t>
            </a:r>
          </a:p>
          <a:p>
            <a:r>
              <a:rPr lang="en-GB" dirty="0" smtClean="0"/>
              <a:t>Leads us to over-value ourselves and de-value other people</a:t>
            </a:r>
          </a:p>
          <a:p>
            <a:r>
              <a:rPr lang="en-GB" dirty="0" smtClean="0"/>
              <a:t>Can lead us to blame failure on </a:t>
            </a:r>
            <a:r>
              <a:rPr lang="en-GB" dirty="0" smtClean="0"/>
              <a:t>others </a:t>
            </a:r>
            <a:r>
              <a:rPr lang="en-GB" dirty="0" smtClean="0"/>
              <a:t>or on factors beyond our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3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Nothing succeeds like success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5122" name="Picture 2" descr="C:\Users\drummond\AppData\Local\Microsoft\Windows\Temporary Internet Files\Content.IE5\NI2EPY4C\MC900232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38" y="1836738"/>
            <a:ext cx="1865312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8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Repeated success can lead to an illusion of invulnerability.</a:t>
            </a:r>
          </a:p>
          <a:p>
            <a:r>
              <a:rPr lang="en-GB" dirty="0" smtClean="0"/>
              <a:t>If we experience repeated success we </a:t>
            </a:r>
            <a:r>
              <a:rPr lang="en-GB" u="sng" dirty="0" smtClean="0"/>
              <a:t>expect</a:t>
            </a:r>
            <a:r>
              <a:rPr lang="en-GB" dirty="0" smtClean="0"/>
              <a:t> to succeed.</a:t>
            </a:r>
          </a:p>
          <a:p>
            <a:r>
              <a:rPr lang="en-GB" dirty="0" smtClean="0"/>
              <a:t>Yet repeated success can tempt us to abandon the very things that made us successful in the first place.</a:t>
            </a:r>
          </a:p>
          <a:p>
            <a:r>
              <a:rPr lang="en-GB" dirty="0" smtClean="0"/>
              <a:t>Repeated success also encourages risk-taking.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0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VIVIDNESS TRAPS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worries you more, dying in an air crash or a car crash?</a:t>
            </a:r>
            <a:endParaRPr lang="en-GB" dirty="0"/>
          </a:p>
        </p:txBody>
      </p:sp>
      <p:pic>
        <p:nvPicPr>
          <p:cNvPr id="6146" name="Picture 2" descr="C:\Users\drummond\AppData\Local\Microsoft\Windows\Temporary Internet Files\Content.IE5\63FVS0YE\MC90044038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29098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68813"/>
            <a:ext cx="1830388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Vivid events seem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earer, and,</a:t>
            </a:r>
          </a:p>
          <a:p>
            <a:r>
              <a:rPr lang="en-GB" dirty="0"/>
              <a:t>m</a:t>
            </a:r>
            <a:r>
              <a:rPr lang="en-GB" dirty="0" smtClean="0"/>
              <a:t>ore probable </a:t>
            </a:r>
            <a:r>
              <a:rPr lang="en-GB" dirty="0" smtClean="0"/>
              <a:t>than </a:t>
            </a:r>
            <a:r>
              <a:rPr lang="en-GB" dirty="0" smtClean="0"/>
              <a:t>they really are.</a:t>
            </a:r>
            <a:endParaRPr lang="en-GB" dirty="0"/>
          </a:p>
        </p:txBody>
      </p:sp>
      <p:pic>
        <p:nvPicPr>
          <p:cNvPr id="8194" name="Picture 2" descr="C:\Users\drummond\AppData\Local\Microsoft\Windows\Temporary Internet Files\Content.IE5\LLDNI98E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313055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7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518</Words>
  <Application>Microsoft Office PowerPoint</Application>
  <PresentationFormat>On-screen Show (4:3)</PresentationFormat>
  <Paragraphs>87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PREDICTABLE SURPRISES</vt:lpstr>
      <vt:lpstr>The Over-Confidence Trap</vt:lpstr>
      <vt:lpstr>Lessons in gambling behaviour</vt:lpstr>
      <vt:lpstr>Early wins ….</vt:lpstr>
      <vt:lpstr>OVER-CONFIDENCE</vt:lpstr>
      <vt:lpstr>Nothing succeeds like success</vt:lpstr>
      <vt:lpstr>SUCCESS</vt:lpstr>
      <vt:lpstr>VIVIDNESS TRAPS</vt:lpstr>
      <vt:lpstr>Vivid events seem ….</vt:lpstr>
      <vt:lpstr>Wow! Grab it!</vt:lpstr>
      <vt:lpstr>Confirmation traps</vt:lpstr>
      <vt:lpstr>Experience can become a trap</vt:lpstr>
      <vt:lpstr>Anchoring traps</vt:lpstr>
      <vt:lpstr>EXPECTATION TRAPS</vt:lpstr>
      <vt:lpstr>PARADOX AND CONTRADICTION</vt:lpstr>
      <vt:lpstr>Imagine …</vt:lpstr>
      <vt:lpstr>MADNESS</vt:lpstr>
      <vt:lpstr>The Icarus Paradox</vt:lpstr>
      <vt:lpstr>GETTING DECISIONS MORE RIGHT THAN WRONG</vt:lpstr>
      <vt:lpstr>Get real</vt:lpstr>
      <vt:lpstr>PowerPoint Presentation</vt:lpstr>
      <vt:lpstr>Be Humble</vt:lpstr>
      <vt:lpstr>ASSUMPTIONS</vt:lpstr>
      <vt:lpstr> Keep Your Head </vt:lpstr>
      <vt:lpstr>Who dares not</vt:lpstr>
      <vt:lpstr>Look again</vt:lpstr>
      <vt:lpstr>Expect the unexpected</vt:lpstr>
      <vt:lpstr>Haul Anchor </vt:lpstr>
      <vt:lpstr>Quit while ahead</vt:lpstr>
      <vt:lpstr>Look for the problem behind the problem</vt:lpstr>
      <vt:lpstr>Change the approach</vt:lpstr>
      <vt:lpstr>THINK!</vt:lpstr>
      <vt:lpstr>To act or not to act….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PREDICTABLE SURPRISES</dc:title>
  <dc:creator>Drummond, Helga</dc:creator>
  <cp:lastModifiedBy>Drummond, Helga</cp:lastModifiedBy>
  <cp:revision>20</cp:revision>
  <dcterms:created xsi:type="dcterms:W3CDTF">2014-10-29T16:38:17Z</dcterms:created>
  <dcterms:modified xsi:type="dcterms:W3CDTF">2014-11-13T15:33:06Z</dcterms:modified>
</cp:coreProperties>
</file>