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3"/>
  </p:notesMasterIdLst>
  <p:handoutMasterIdLst>
    <p:handoutMasterId r:id="rId84"/>
  </p:handoutMasterIdLst>
  <p:sldIdLst>
    <p:sldId id="471" r:id="rId2"/>
    <p:sldId id="518" r:id="rId3"/>
    <p:sldId id="520" r:id="rId4"/>
    <p:sldId id="521" r:id="rId5"/>
    <p:sldId id="404" r:id="rId6"/>
    <p:sldId id="522" r:id="rId7"/>
    <p:sldId id="525" r:id="rId8"/>
    <p:sldId id="405" r:id="rId9"/>
    <p:sldId id="523" r:id="rId10"/>
    <p:sldId id="524" r:id="rId11"/>
    <p:sldId id="528" r:id="rId12"/>
    <p:sldId id="526" r:id="rId13"/>
    <p:sldId id="527" r:id="rId14"/>
    <p:sldId id="529" r:id="rId15"/>
    <p:sldId id="407" r:id="rId16"/>
    <p:sldId id="531" r:id="rId17"/>
    <p:sldId id="434" r:id="rId18"/>
    <p:sldId id="530" r:id="rId19"/>
    <p:sldId id="532" r:id="rId20"/>
    <p:sldId id="275" r:id="rId21"/>
    <p:sldId id="533" r:id="rId22"/>
    <p:sldId id="535" r:id="rId23"/>
    <p:sldId id="536" r:id="rId24"/>
    <p:sldId id="395" r:id="rId25"/>
    <p:sldId id="537" r:id="rId26"/>
    <p:sldId id="396" r:id="rId27"/>
    <p:sldId id="538" r:id="rId28"/>
    <p:sldId id="539" r:id="rId29"/>
    <p:sldId id="401" r:id="rId30"/>
    <p:sldId id="540" r:id="rId31"/>
    <p:sldId id="541" r:id="rId32"/>
    <p:sldId id="542" r:id="rId33"/>
    <p:sldId id="491" r:id="rId34"/>
    <p:sldId id="543" r:id="rId35"/>
    <p:sldId id="544" r:id="rId36"/>
    <p:sldId id="545" r:id="rId37"/>
    <p:sldId id="546" r:id="rId38"/>
    <p:sldId id="326" r:id="rId39"/>
    <p:sldId id="298" r:id="rId40"/>
    <p:sldId id="302" r:id="rId41"/>
    <p:sldId id="483" r:id="rId42"/>
    <p:sldId id="510" r:id="rId43"/>
    <p:sldId id="547" r:id="rId44"/>
    <p:sldId id="548" r:id="rId45"/>
    <p:sldId id="511" r:id="rId46"/>
    <p:sldId id="549" r:id="rId47"/>
    <p:sldId id="550" r:id="rId48"/>
    <p:sldId id="512" r:id="rId49"/>
    <p:sldId id="551" r:id="rId50"/>
    <p:sldId id="552" r:id="rId51"/>
    <p:sldId id="553" r:id="rId52"/>
    <p:sldId id="514" r:id="rId53"/>
    <p:sldId id="554" r:id="rId54"/>
    <p:sldId id="555" r:id="rId55"/>
    <p:sldId id="439" r:id="rId56"/>
    <p:sldId id="440" r:id="rId57"/>
    <p:sldId id="500" r:id="rId58"/>
    <p:sldId id="556" r:id="rId59"/>
    <p:sldId id="499" r:id="rId60"/>
    <p:sldId id="452" r:id="rId61"/>
    <p:sldId id="557" r:id="rId62"/>
    <p:sldId id="519" r:id="rId63"/>
    <p:sldId id="558" r:id="rId64"/>
    <p:sldId id="559" r:id="rId65"/>
    <p:sldId id="509" r:id="rId66"/>
    <p:sldId id="560" r:id="rId67"/>
    <p:sldId id="506" r:id="rId68"/>
    <p:sldId id="561" r:id="rId69"/>
    <p:sldId id="562" r:id="rId70"/>
    <p:sldId id="563" r:id="rId71"/>
    <p:sldId id="564" r:id="rId72"/>
    <p:sldId id="565" r:id="rId73"/>
    <p:sldId id="566" r:id="rId74"/>
    <p:sldId id="567" r:id="rId75"/>
    <p:sldId id="568" r:id="rId76"/>
    <p:sldId id="569" r:id="rId77"/>
    <p:sldId id="570" r:id="rId78"/>
    <p:sldId id="571" r:id="rId79"/>
    <p:sldId id="572" r:id="rId80"/>
    <p:sldId id="516" r:id="rId81"/>
    <p:sldId id="507" r:id="rId82"/>
  </p:sldIdLst>
  <p:sldSz cx="9144000" cy="6858000" type="screen4x3"/>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FFF00"/>
    <a:srgbClr val="FFFC29"/>
    <a:srgbClr val="FF04AD"/>
    <a:srgbClr val="FF96D7"/>
    <a:srgbClr val="275E8C"/>
    <a:srgbClr val="FFFF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5" autoAdjust="0"/>
    <p:restoredTop sz="97634" autoAdjust="0"/>
  </p:normalViewPr>
  <p:slideViewPr>
    <p:cSldViewPr>
      <p:cViewPr>
        <p:scale>
          <a:sx n="100" d="100"/>
          <a:sy n="100" d="100"/>
        </p:scale>
        <p:origin x="-588" y="-3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9" d="100"/>
          <a:sy n="89" d="100"/>
        </p:scale>
        <p:origin x="-2896" y="-96"/>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handoutMaster" Target="handoutMasters/handout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DA293E36-1ACC-4FDB-9FB3-FE6626A84E7F}" type="datetimeFigureOut">
              <a:rPr lang="en-GB" smtClean="0"/>
              <a:pPr/>
              <a:t>05/11/2015</a:t>
            </a:fld>
            <a:endParaRPr lang="en-GB"/>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B4CF2D85-BA43-46CF-ACCF-9D7B3EB77049}" type="slidenum">
              <a:rPr lang="en-GB" smtClean="0"/>
              <a:pPr/>
              <a:t>‹#›</a:t>
            </a:fld>
            <a:endParaRPr lang="en-GB"/>
          </a:p>
        </p:txBody>
      </p:sp>
    </p:spTree>
    <p:extLst>
      <p:ext uri="{BB962C8B-B14F-4D97-AF65-F5344CB8AC3E}">
        <p14:creationId xmlns:p14="http://schemas.microsoft.com/office/powerpoint/2010/main" val="39533001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8B841ADB-ACFE-4CDD-B4BC-1807573588C7}" type="datetimeFigureOut">
              <a:rPr lang="en-GB" smtClean="0"/>
              <a:pPr/>
              <a:t>05/11/2015</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81ABA4DD-042F-42E3-88F8-6E227AE9682F}" type="slidenum">
              <a:rPr lang="en-GB" smtClean="0"/>
              <a:pPr/>
              <a:t>‹#›</a:t>
            </a:fld>
            <a:endParaRPr lang="en-GB"/>
          </a:p>
        </p:txBody>
      </p:sp>
    </p:spTree>
    <p:extLst>
      <p:ext uri="{BB962C8B-B14F-4D97-AF65-F5344CB8AC3E}">
        <p14:creationId xmlns:p14="http://schemas.microsoft.com/office/powerpoint/2010/main" val="793640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1ABA4DD-042F-42E3-88F8-6E227AE9682F}" type="slidenum">
              <a:rPr lang="en-GB" smtClean="0"/>
              <a:pPr/>
              <a:t>1</a:t>
            </a:fld>
            <a:endParaRPr lang="en-GB" dirty="0"/>
          </a:p>
        </p:txBody>
      </p:sp>
    </p:spTree>
    <p:extLst>
      <p:ext uri="{BB962C8B-B14F-4D97-AF65-F5344CB8AC3E}">
        <p14:creationId xmlns:p14="http://schemas.microsoft.com/office/powerpoint/2010/main" val="141747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ctr"/>
            <a:r>
              <a:rPr lang="en-GB" sz="1100" b="1" dirty="0">
                <a:solidFill>
                  <a:srgbClr val="FF0000"/>
                </a:solidFill>
              </a:rPr>
              <a:t>IF YOU </a:t>
            </a:r>
            <a:r>
              <a:rPr lang="en-GB" sz="1100" b="1" dirty="0" smtClean="0">
                <a:solidFill>
                  <a:srgbClr val="FF0000"/>
                </a:solidFill>
              </a:rPr>
              <a:t>DON’T WANT </a:t>
            </a:r>
            <a:r>
              <a:rPr lang="en-GB" sz="1100" b="1" dirty="0">
                <a:solidFill>
                  <a:srgbClr val="FF0000"/>
                </a:solidFill>
              </a:rPr>
              <a:t>TO TALK ABOUT THE BLUE BOAR INN MODEL TURN </a:t>
            </a:r>
            <a:r>
              <a:rPr lang="en-GB" sz="1100" b="1" dirty="0" smtClean="0">
                <a:solidFill>
                  <a:srgbClr val="FF0000"/>
                </a:solidFill>
              </a:rPr>
              <a:t>OF SLIDES 10</a:t>
            </a:r>
            <a:r>
              <a:rPr lang="en-GB" sz="1100" b="1" dirty="0">
                <a:solidFill>
                  <a:srgbClr val="FF0000"/>
                </a:solidFill>
              </a:rPr>
              <a:t>, 11, 12 &amp; 13 AND TURN </a:t>
            </a:r>
            <a:r>
              <a:rPr lang="en-GB" sz="1100" b="1" dirty="0" smtClean="0">
                <a:solidFill>
                  <a:srgbClr val="FF0000"/>
                </a:solidFill>
              </a:rPr>
              <a:t>ON SLIDE </a:t>
            </a:r>
            <a:r>
              <a:rPr lang="en-GB" sz="1100" b="1" dirty="0">
                <a:solidFill>
                  <a:srgbClr val="FF0000"/>
                </a:solidFill>
              </a:rPr>
              <a:t>14.</a:t>
            </a:r>
          </a:p>
          <a:p>
            <a:endParaRPr lang="en-GB" sz="1100" dirty="0" smtClean="0"/>
          </a:p>
          <a:p>
            <a:r>
              <a:rPr lang="en-GB" sz="1100" dirty="0" smtClean="0"/>
              <a:t>Richard </a:t>
            </a:r>
            <a:r>
              <a:rPr lang="en-GB" sz="1100" dirty="0"/>
              <a:t>III was in Nottingham when he learned of Henry Tudor’s rebellion.</a:t>
            </a:r>
          </a:p>
          <a:p>
            <a:endParaRPr lang="en-GB" sz="1100" dirty="0"/>
          </a:p>
          <a:p>
            <a:r>
              <a:rPr lang="en-GB" sz="1100" dirty="0"/>
              <a:t>He chose Leicester as the rallying point for the Royal army, arriving himself on 20 August 1485.</a:t>
            </a:r>
          </a:p>
          <a:p>
            <a:endParaRPr lang="en-GB" sz="1100" dirty="0"/>
          </a:p>
          <a:p>
            <a:r>
              <a:rPr lang="en-GB" sz="1100" b="1" dirty="0">
                <a:solidFill>
                  <a:srgbClr val="FF0000"/>
                </a:solidFill>
              </a:rPr>
              <a:t>CLICK</a:t>
            </a:r>
          </a:p>
          <a:p>
            <a:r>
              <a:rPr lang="en-GB" sz="1100" dirty="0" smtClean="0"/>
              <a:t>He </a:t>
            </a:r>
            <a:r>
              <a:rPr lang="en-GB" sz="1100" dirty="0"/>
              <a:t>would have ridden into Leicester from the north, passing through the North Gate and riding along what was then the High Street (today Highcross Street).</a:t>
            </a:r>
          </a:p>
          <a:p>
            <a:endParaRPr lang="en-GB" sz="1100" dirty="0"/>
          </a:p>
          <a:p>
            <a:r>
              <a:rPr lang="en-GB" sz="1100" dirty="0"/>
              <a:t>He took up residence at the Blue Boar Inn for the night.</a:t>
            </a:r>
          </a:p>
          <a:p>
            <a:endParaRPr lang="en-GB" sz="1100" dirty="0"/>
          </a:p>
          <a:p>
            <a:r>
              <a:rPr lang="en-GB" sz="1100" dirty="0"/>
              <a:t>Why the Blue Boar Inn and not Leicester Castle?  It is probable that the castle was not big enough for his retinue and may not have been prepared for his sudden arrival.  The Blue Boar Inn on the other hand was a sizable coaching inn which could easily cater for all his needs.</a:t>
            </a:r>
          </a:p>
          <a:p>
            <a:endParaRPr lang="en-GB" sz="1100" dirty="0" smtClean="0"/>
          </a:p>
          <a:p>
            <a:r>
              <a:rPr lang="en-GB" sz="1100" dirty="0"/>
              <a:t>The following day, Richard III marched out of Leicester…</a:t>
            </a:r>
          </a:p>
          <a:p>
            <a:endParaRPr lang="en-GB" sz="1100" dirty="0"/>
          </a:p>
          <a:p>
            <a:r>
              <a:rPr lang="en-GB" sz="1100" b="1" dirty="0">
                <a:solidFill>
                  <a:srgbClr val="FF0000"/>
                </a:solidFill>
              </a:rPr>
              <a:t>CLICK</a:t>
            </a:r>
          </a:p>
          <a:p>
            <a:r>
              <a:rPr lang="en-GB" sz="1100" dirty="0" smtClean="0"/>
              <a:t>Over </a:t>
            </a:r>
            <a:r>
              <a:rPr lang="en-GB" sz="1100" dirty="0"/>
              <a:t>Bow Bridge and on  towards Market Bosworth, 12 miles to the east of Leicester.</a:t>
            </a:r>
          </a:p>
          <a:p>
            <a:endParaRPr lang="en-GB" sz="1100" dirty="0"/>
          </a:p>
          <a:p>
            <a:r>
              <a:rPr lang="en-GB" sz="1100" b="1" dirty="0">
                <a:solidFill>
                  <a:srgbClr val="FF0000"/>
                </a:solidFill>
              </a:rPr>
              <a:t>CLICK</a:t>
            </a:r>
          </a:p>
          <a:p>
            <a:r>
              <a:rPr lang="en-GB" sz="1100" dirty="0" smtClean="0"/>
              <a:t>The </a:t>
            </a:r>
            <a:r>
              <a:rPr lang="en-GB" sz="1100" dirty="0"/>
              <a:t>following day,  22 August, he was killed in battle against Henry Tudor.</a:t>
            </a:r>
          </a:p>
          <a:p>
            <a:endParaRPr lang="en-GB" dirty="0"/>
          </a:p>
        </p:txBody>
      </p:sp>
      <p:sp>
        <p:nvSpPr>
          <p:cNvPr id="4" name="Slide Number Placeholder 3"/>
          <p:cNvSpPr>
            <a:spLocks noGrp="1"/>
          </p:cNvSpPr>
          <p:nvPr>
            <p:ph type="sldNum" sz="quarter" idx="10"/>
          </p:nvPr>
        </p:nvSpPr>
        <p:spPr/>
        <p:txBody>
          <a:bodyPr/>
          <a:lstStyle/>
          <a:p>
            <a:fld id="{81ABA4DD-042F-42E3-88F8-6E227AE9682F}" type="slidenum">
              <a:rPr lang="en-GB" smtClean="0"/>
              <a:pPr/>
              <a:t>10</a:t>
            </a:fld>
            <a:endParaRPr lang="en-GB"/>
          </a:p>
        </p:txBody>
      </p:sp>
    </p:spTree>
    <p:extLst>
      <p:ext uri="{BB962C8B-B14F-4D97-AF65-F5344CB8AC3E}">
        <p14:creationId xmlns:p14="http://schemas.microsoft.com/office/powerpoint/2010/main" val="4792383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GB" sz="1100" dirty="0" smtClean="0"/>
              <a:t>After the battle, Richard’s body was stripped naked, thrown over the back of a horse, and brought back to Leicester.  His corpse was taken through the town to the </a:t>
            </a:r>
            <a:r>
              <a:rPr lang="en-GB" sz="1100" dirty="0" err="1" smtClean="0"/>
              <a:t>Newarke</a:t>
            </a:r>
            <a:r>
              <a:rPr lang="en-GB" sz="1100" dirty="0"/>
              <a:t> </a:t>
            </a:r>
            <a:r>
              <a:rPr lang="en-GB" sz="1100" dirty="0" smtClean="0"/>
              <a:t>where it was displayed in the Church of the Annunciation of the Blessed Virgin Mary, effectively a Lancastrian mausoleum (an added insult to a </a:t>
            </a:r>
            <a:r>
              <a:rPr lang="en-GB" sz="1100" dirty="0" err="1" smtClean="0"/>
              <a:t>Yorkist</a:t>
            </a:r>
            <a:r>
              <a:rPr lang="en-GB" sz="1100" dirty="0" smtClean="0"/>
              <a:t> king).  This was to prove he really was dead.</a:t>
            </a:r>
          </a:p>
          <a:p>
            <a:endParaRPr lang="en-GB" sz="1100" dirty="0"/>
          </a:p>
          <a:p>
            <a:r>
              <a:rPr lang="en-GB" sz="1100" dirty="0" smtClean="0"/>
              <a:t>Two or three days later it was taken from the church and speedily buried in the Franciscan friary church known as Greyfriars.</a:t>
            </a:r>
          </a:p>
          <a:p>
            <a:endParaRPr lang="en-GB" sz="1100" dirty="0"/>
          </a:p>
          <a:p>
            <a:r>
              <a:rPr lang="en-GB" sz="1100" dirty="0" smtClean="0"/>
              <a:t>We don’t know why this church was chosen.  It is possible the friars asked to bury him.  However, Henry Tudor was devoted to the cult of St Francis and it is more likely that he ordered them to bury him.</a:t>
            </a:r>
          </a:p>
          <a:p>
            <a:endParaRPr lang="en-GB" sz="1100" dirty="0" smtClean="0"/>
          </a:p>
          <a:p>
            <a:r>
              <a:rPr lang="en-GB" sz="1100" b="1" dirty="0" smtClean="0">
                <a:solidFill>
                  <a:srgbClr val="FF0000"/>
                </a:solidFill>
              </a:rPr>
              <a:t>CLICK</a:t>
            </a:r>
          </a:p>
          <a:p>
            <a:r>
              <a:rPr lang="en-GB" sz="1100" dirty="0" smtClean="0"/>
              <a:t>32 years later the friary was demolished as part of Henry VIII’s Dissolution of the Monasteries.</a:t>
            </a:r>
          </a:p>
          <a:p>
            <a:endParaRPr lang="en-GB" sz="1100" dirty="0"/>
          </a:p>
          <a:p>
            <a:r>
              <a:rPr lang="en-GB" sz="1100" b="1" dirty="0" smtClean="0">
                <a:solidFill>
                  <a:srgbClr val="FF0000"/>
                </a:solidFill>
              </a:rPr>
              <a:t>CLICK</a:t>
            </a:r>
          </a:p>
          <a:p>
            <a:r>
              <a:rPr lang="en-GB" sz="1100" dirty="0" smtClean="0"/>
              <a:t>The friary grounds were bought by Robert Herrick, a former mayor of Leicester, who built a mansion and gardens on the site.  In his garden he erected a memorial pillar to Richard III.  </a:t>
            </a:r>
          </a:p>
          <a:p>
            <a:endParaRPr lang="en-GB" sz="1100" dirty="0"/>
          </a:p>
          <a:p>
            <a:r>
              <a:rPr lang="en-GB" sz="1100" dirty="0" smtClean="0"/>
              <a:t>This was recorded in the diary of Christopher Wren, the father of the famous architect, on a visit to Leicester.</a:t>
            </a:r>
          </a:p>
          <a:p>
            <a:endParaRPr lang="en-GB" sz="1100" dirty="0"/>
          </a:p>
          <a:p>
            <a:r>
              <a:rPr lang="en-GB" sz="1100" dirty="0" smtClean="0"/>
              <a:t>Importantly, Herrick (a local man) clearly believes Richard III is still buried beneath his garden a year after the legend was published that he had been dug up and thrown in the river.</a:t>
            </a:r>
          </a:p>
        </p:txBody>
      </p:sp>
      <p:sp>
        <p:nvSpPr>
          <p:cNvPr id="4" name="Slide Number Placeholder 3"/>
          <p:cNvSpPr>
            <a:spLocks noGrp="1"/>
          </p:cNvSpPr>
          <p:nvPr>
            <p:ph type="sldNum" sz="quarter" idx="10"/>
          </p:nvPr>
        </p:nvSpPr>
        <p:spPr/>
        <p:txBody>
          <a:bodyPr/>
          <a:lstStyle/>
          <a:p>
            <a:fld id="{81ABA4DD-042F-42E3-88F8-6E227AE9682F}" type="slidenum">
              <a:rPr lang="en-GB" smtClean="0"/>
              <a:pPr/>
              <a:t>11</a:t>
            </a:fld>
            <a:endParaRPr lang="en-GB"/>
          </a:p>
        </p:txBody>
      </p:sp>
    </p:spTree>
    <p:extLst>
      <p:ext uri="{BB962C8B-B14F-4D97-AF65-F5344CB8AC3E}">
        <p14:creationId xmlns:p14="http://schemas.microsoft.com/office/powerpoint/2010/main" val="822532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GB" sz="1100" dirty="0" smtClean="0"/>
              <a:t>After the battle, Richard’s body was stripped naked, thrown over the back of a horse, and brought back to Leicester.  His corpse was taken through the town to the </a:t>
            </a:r>
            <a:r>
              <a:rPr lang="en-GB" sz="1100" dirty="0" err="1" smtClean="0"/>
              <a:t>Newarke</a:t>
            </a:r>
            <a:r>
              <a:rPr lang="en-GB" sz="1100" dirty="0"/>
              <a:t> </a:t>
            </a:r>
            <a:r>
              <a:rPr lang="en-GB" sz="1100" dirty="0" smtClean="0"/>
              <a:t>where it was displayed in the Church of the Annunciation of the Blessed Virgin Mary, effectively a Lancastrian mausoleum (an added insult to a </a:t>
            </a:r>
            <a:r>
              <a:rPr lang="en-GB" sz="1100" dirty="0" err="1" smtClean="0"/>
              <a:t>Yorkist</a:t>
            </a:r>
            <a:r>
              <a:rPr lang="en-GB" sz="1100" dirty="0" smtClean="0"/>
              <a:t> king).  This was to prove he really was dead.</a:t>
            </a:r>
          </a:p>
          <a:p>
            <a:endParaRPr lang="en-GB" sz="1100" dirty="0"/>
          </a:p>
          <a:p>
            <a:r>
              <a:rPr lang="en-GB" sz="1100" dirty="0" smtClean="0"/>
              <a:t>Two or three days later it was taken from the church and speedily buried in the Franciscan friary church known as Greyfriars.</a:t>
            </a:r>
          </a:p>
          <a:p>
            <a:endParaRPr lang="en-GB" sz="1100" dirty="0"/>
          </a:p>
          <a:p>
            <a:r>
              <a:rPr lang="en-GB" sz="1100" dirty="0" smtClean="0"/>
              <a:t>We don’t know why this church was chosen.  It is possible the friars asked to bury him.  However, Henry Tudor was devoted to the cult of St Francis and it is more likely that he ordered them to bury him.</a:t>
            </a:r>
          </a:p>
          <a:p>
            <a:endParaRPr lang="en-GB" sz="1100" dirty="0" smtClean="0"/>
          </a:p>
          <a:p>
            <a:r>
              <a:rPr lang="en-GB" sz="1100" b="1" dirty="0" smtClean="0">
                <a:solidFill>
                  <a:srgbClr val="FF0000"/>
                </a:solidFill>
              </a:rPr>
              <a:t>CLICK</a:t>
            </a:r>
          </a:p>
          <a:p>
            <a:r>
              <a:rPr lang="en-GB" sz="1100" dirty="0" smtClean="0"/>
              <a:t>32 years later the friary was demolished as part of Henry VIII’s Dissolution of the Monasteries.</a:t>
            </a:r>
          </a:p>
          <a:p>
            <a:endParaRPr lang="en-GB" sz="1100" dirty="0"/>
          </a:p>
          <a:p>
            <a:r>
              <a:rPr lang="en-GB" sz="1100" b="1" dirty="0" smtClean="0">
                <a:solidFill>
                  <a:srgbClr val="FF0000"/>
                </a:solidFill>
              </a:rPr>
              <a:t>CLICK</a:t>
            </a:r>
          </a:p>
          <a:p>
            <a:r>
              <a:rPr lang="en-GB" sz="1100" dirty="0" smtClean="0"/>
              <a:t>The friary grounds were bought by Robert Herrick, a former mayor of Leicester, who built a mansion and gardens on the site.  In his garden he erected a memorial pillar to Richard III.  </a:t>
            </a:r>
          </a:p>
          <a:p>
            <a:endParaRPr lang="en-GB" sz="1100" dirty="0"/>
          </a:p>
          <a:p>
            <a:r>
              <a:rPr lang="en-GB" sz="1100" dirty="0" smtClean="0"/>
              <a:t>This was recorded in the diary of Christopher Wren, the father of the famous architect, on a visit to Leicester.</a:t>
            </a:r>
          </a:p>
          <a:p>
            <a:endParaRPr lang="en-GB" sz="1100" dirty="0"/>
          </a:p>
          <a:p>
            <a:r>
              <a:rPr lang="en-GB" sz="1100" dirty="0" smtClean="0"/>
              <a:t>Importantly, Herrick (a local man) clearly believes Richard III is still buried beneath his garden a year after the legend was published that he had been dug up and thrown in the river.</a:t>
            </a:r>
          </a:p>
        </p:txBody>
      </p:sp>
      <p:sp>
        <p:nvSpPr>
          <p:cNvPr id="4" name="Slide Number Placeholder 3"/>
          <p:cNvSpPr>
            <a:spLocks noGrp="1"/>
          </p:cNvSpPr>
          <p:nvPr>
            <p:ph type="sldNum" sz="quarter" idx="10"/>
          </p:nvPr>
        </p:nvSpPr>
        <p:spPr/>
        <p:txBody>
          <a:bodyPr/>
          <a:lstStyle/>
          <a:p>
            <a:fld id="{81ABA4DD-042F-42E3-88F8-6E227AE9682F}" type="slidenum">
              <a:rPr lang="en-GB" smtClean="0"/>
              <a:pPr/>
              <a:t>12</a:t>
            </a:fld>
            <a:endParaRPr lang="en-GB"/>
          </a:p>
        </p:txBody>
      </p:sp>
    </p:spTree>
    <p:extLst>
      <p:ext uri="{BB962C8B-B14F-4D97-AF65-F5344CB8AC3E}">
        <p14:creationId xmlns:p14="http://schemas.microsoft.com/office/powerpoint/2010/main" val="822532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GB" sz="1100" dirty="0" smtClean="0"/>
              <a:t>After the battle, Richard’s body was stripped naked, thrown over the back of a horse, and brought back to Leicester.  His corpse was taken through the town to the </a:t>
            </a:r>
            <a:r>
              <a:rPr lang="en-GB" sz="1100" dirty="0" err="1" smtClean="0"/>
              <a:t>Newarke</a:t>
            </a:r>
            <a:r>
              <a:rPr lang="en-GB" sz="1100" dirty="0"/>
              <a:t> </a:t>
            </a:r>
            <a:r>
              <a:rPr lang="en-GB" sz="1100" dirty="0" smtClean="0"/>
              <a:t>where it was displayed in the Church of the Annunciation of the Blessed Virgin Mary, effectively a Lancastrian mausoleum (an added insult to a </a:t>
            </a:r>
            <a:r>
              <a:rPr lang="en-GB" sz="1100" dirty="0" err="1" smtClean="0"/>
              <a:t>Yorkist</a:t>
            </a:r>
            <a:r>
              <a:rPr lang="en-GB" sz="1100" dirty="0" smtClean="0"/>
              <a:t> king).  This was to prove he really was dead.</a:t>
            </a:r>
          </a:p>
          <a:p>
            <a:endParaRPr lang="en-GB" sz="1100" dirty="0"/>
          </a:p>
          <a:p>
            <a:r>
              <a:rPr lang="en-GB" sz="1100" dirty="0" smtClean="0"/>
              <a:t>Two or three days later it was taken from the church and speedily buried in the Franciscan friary church known as Greyfriars.</a:t>
            </a:r>
          </a:p>
          <a:p>
            <a:endParaRPr lang="en-GB" sz="1100" dirty="0"/>
          </a:p>
          <a:p>
            <a:r>
              <a:rPr lang="en-GB" sz="1100" dirty="0" smtClean="0"/>
              <a:t>We don’t know why this church was chosen.  It is possible the friars asked to bury him.  However, Henry Tudor was devoted to the cult of St Francis and it is more likely that he ordered them to bury him.</a:t>
            </a:r>
          </a:p>
          <a:p>
            <a:endParaRPr lang="en-GB" sz="1100" dirty="0" smtClean="0"/>
          </a:p>
          <a:p>
            <a:r>
              <a:rPr lang="en-GB" sz="1100" b="1" dirty="0" smtClean="0">
                <a:solidFill>
                  <a:srgbClr val="FF0000"/>
                </a:solidFill>
              </a:rPr>
              <a:t>CLICK</a:t>
            </a:r>
          </a:p>
          <a:p>
            <a:r>
              <a:rPr lang="en-GB" sz="1100" dirty="0" smtClean="0"/>
              <a:t>32 years later the friary was demolished as part of Henry VIII’s Dissolution of the Monasteries.</a:t>
            </a:r>
          </a:p>
          <a:p>
            <a:endParaRPr lang="en-GB" sz="1100" dirty="0"/>
          </a:p>
          <a:p>
            <a:r>
              <a:rPr lang="en-GB" sz="1100" b="1" dirty="0" smtClean="0">
                <a:solidFill>
                  <a:srgbClr val="FF0000"/>
                </a:solidFill>
              </a:rPr>
              <a:t>CLICK</a:t>
            </a:r>
          </a:p>
          <a:p>
            <a:r>
              <a:rPr lang="en-GB" sz="1100" dirty="0" smtClean="0"/>
              <a:t>The friary grounds were bought by Robert Herrick, a former mayor of Leicester, who built a mansion and gardens on the site.  In his garden he erected a memorial pillar to Richard III.  </a:t>
            </a:r>
          </a:p>
          <a:p>
            <a:endParaRPr lang="en-GB" sz="1100" dirty="0"/>
          </a:p>
          <a:p>
            <a:r>
              <a:rPr lang="en-GB" sz="1100" dirty="0" smtClean="0"/>
              <a:t>This was recorded in the diary of Christopher Wren, the father of the famous architect, on a visit to Leicester.</a:t>
            </a:r>
          </a:p>
          <a:p>
            <a:endParaRPr lang="en-GB" sz="1100" dirty="0"/>
          </a:p>
          <a:p>
            <a:r>
              <a:rPr lang="en-GB" sz="1100" dirty="0" smtClean="0"/>
              <a:t>Importantly, Herrick (a local man) clearly believes Richard III is still buried beneath his garden a year after the legend was published that he had been dug up and thrown in the river.</a:t>
            </a:r>
          </a:p>
        </p:txBody>
      </p:sp>
      <p:sp>
        <p:nvSpPr>
          <p:cNvPr id="4" name="Slide Number Placeholder 3"/>
          <p:cNvSpPr>
            <a:spLocks noGrp="1"/>
          </p:cNvSpPr>
          <p:nvPr>
            <p:ph type="sldNum" sz="quarter" idx="10"/>
          </p:nvPr>
        </p:nvSpPr>
        <p:spPr/>
        <p:txBody>
          <a:bodyPr/>
          <a:lstStyle/>
          <a:p>
            <a:fld id="{81ABA4DD-042F-42E3-88F8-6E227AE9682F}" type="slidenum">
              <a:rPr lang="en-GB" smtClean="0"/>
              <a:pPr/>
              <a:t>13</a:t>
            </a:fld>
            <a:endParaRPr lang="en-GB"/>
          </a:p>
        </p:txBody>
      </p:sp>
    </p:spTree>
    <p:extLst>
      <p:ext uri="{BB962C8B-B14F-4D97-AF65-F5344CB8AC3E}">
        <p14:creationId xmlns:p14="http://schemas.microsoft.com/office/powerpoint/2010/main" val="822532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GB" sz="1100" dirty="0" smtClean="0"/>
              <a:t>After the battle, Richard’s body was stripped naked, thrown over the back of a horse, and brought back to Leicester.  His corpse was taken through the town to the </a:t>
            </a:r>
            <a:r>
              <a:rPr lang="en-GB" sz="1100" dirty="0" err="1" smtClean="0"/>
              <a:t>Newarke</a:t>
            </a:r>
            <a:r>
              <a:rPr lang="en-GB" sz="1100" dirty="0"/>
              <a:t> </a:t>
            </a:r>
            <a:r>
              <a:rPr lang="en-GB" sz="1100" dirty="0" smtClean="0"/>
              <a:t>where it was displayed in the Church of the Annunciation of the Blessed Virgin Mary, effectively a Lancastrian mausoleum (an added insult to a </a:t>
            </a:r>
            <a:r>
              <a:rPr lang="en-GB" sz="1100" dirty="0" err="1" smtClean="0"/>
              <a:t>Yorkist</a:t>
            </a:r>
            <a:r>
              <a:rPr lang="en-GB" sz="1100" dirty="0" smtClean="0"/>
              <a:t> king).  This was to prove he really was dead.</a:t>
            </a:r>
          </a:p>
          <a:p>
            <a:endParaRPr lang="en-GB" sz="1100" dirty="0"/>
          </a:p>
          <a:p>
            <a:r>
              <a:rPr lang="en-GB" sz="1100" dirty="0" smtClean="0"/>
              <a:t>Two or three days later it was taken from the church and speedily buried in the Franciscan friary church known as Greyfriars.</a:t>
            </a:r>
          </a:p>
          <a:p>
            <a:endParaRPr lang="en-GB" sz="1100" dirty="0"/>
          </a:p>
          <a:p>
            <a:r>
              <a:rPr lang="en-GB" sz="1100" dirty="0" smtClean="0"/>
              <a:t>We don’t know why this church was chosen.  It is possible the friars asked to bury him.  However, Henry Tudor was devoted to the cult of St Francis and it is more likely that he ordered them to bury him.</a:t>
            </a:r>
          </a:p>
          <a:p>
            <a:endParaRPr lang="en-GB" sz="1100" dirty="0" smtClean="0"/>
          </a:p>
          <a:p>
            <a:r>
              <a:rPr lang="en-GB" sz="1100" b="1" dirty="0" smtClean="0">
                <a:solidFill>
                  <a:srgbClr val="FF0000"/>
                </a:solidFill>
              </a:rPr>
              <a:t>CLICK</a:t>
            </a:r>
          </a:p>
          <a:p>
            <a:r>
              <a:rPr lang="en-GB" sz="1100" dirty="0" smtClean="0"/>
              <a:t>32 years later the friary was demolished as part of Henry VIII’s Dissolution of the Monasteries.</a:t>
            </a:r>
          </a:p>
          <a:p>
            <a:endParaRPr lang="en-GB" sz="1100" dirty="0"/>
          </a:p>
          <a:p>
            <a:r>
              <a:rPr lang="en-GB" sz="1100" b="1" dirty="0" smtClean="0">
                <a:solidFill>
                  <a:srgbClr val="FF0000"/>
                </a:solidFill>
              </a:rPr>
              <a:t>CLICK</a:t>
            </a:r>
          </a:p>
          <a:p>
            <a:r>
              <a:rPr lang="en-GB" sz="1100" dirty="0" smtClean="0"/>
              <a:t>The friary grounds were bought by Robert Herrick, a former mayor of Leicester, who built a mansion and gardens on the site.  In his garden he erected a memorial pillar to Richard III.  </a:t>
            </a:r>
          </a:p>
          <a:p>
            <a:endParaRPr lang="en-GB" sz="1100" dirty="0"/>
          </a:p>
          <a:p>
            <a:r>
              <a:rPr lang="en-GB" sz="1100" dirty="0" smtClean="0"/>
              <a:t>This was recorded in the diary of Christopher Wren, the father of the famous architect, on a visit to Leicester.</a:t>
            </a:r>
          </a:p>
          <a:p>
            <a:endParaRPr lang="en-GB" sz="1100" dirty="0"/>
          </a:p>
          <a:p>
            <a:r>
              <a:rPr lang="en-GB" sz="1100" dirty="0" smtClean="0"/>
              <a:t>Importantly, Herrick (a local man) clearly believes Richard III is still buried beneath his garden a year after the legend was published that he had been dug up and thrown in the river.</a:t>
            </a:r>
          </a:p>
        </p:txBody>
      </p:sp>
      <p:sp>
        <p:nvSpPr>
          <p:cNvPr id="4" name="Slide Number Placeholder 3"/>
          <p:cNvSpPr>
            <a:spLocks noGrp="1"/>
          </p:cNvSpPr>
          <p:nvPr>
            <p:ph type="sldNum" sz="quarter" idx="10"/>
          </p:nvPr>
        </p:nvSpPr>
        <p:spPr/>
        <p:txBody>
          <a:bodyPr/>
          <a:lstStyle/>
          <a:p>
            <a:fld id="{81ABA4DD-042F-42E3-88F8-6E227AE9682F}" type="slidenum">
              <a:rPr lang="en-GB" smtClean="0"/>
              <a:pPr/>
              <a:t>14</a:t>
            </a:fld>
            <a:endParaRPr lang="en-GB"/>
          </a:p>
        </p:txBody>
      </p:sp>
    </p:spTree>
    <p:extLst>
      <p:ext uri="{BB962C8B-B14F-4D97-AF65-F5344CB8AC3E}">
        <p14:creationId xmlns:p14="http://schemas.microsoft.com/office/powerpoint/2010/main" val="822532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ctr"/>
            <a:r>
              <a:rPr lang="en-GB" sz="1100" b="1" dirty="0" smtClean="0">
                <a:solidFill>
                  <a:srgbClr val="FF0000"/>
                </a:solidFill>
              </a:rPr>
              <a:t>Use this slide if you want to talk about Speed’s map</a:t>
            </a:r>
          </a:p>
          <a:p>
            <a:endParaRPr lang="en-GB" sz="1100" dirty="0"/>
          </a:p>
          <a:p>
            <a:r>
              <a:rPr lang="en-GB" sz="1100" dirty="0" smtClean="0"/>
              <a:t>This is John Speed’s map of Leicestershire, dated 1610.</a:t>
            </a:r>
          </a:p>
          <a:p>
            <a:endParaRPr lang="en-GB" sz="1100" dirty="0"/>
          </a:p>
          <a:p>
            <a:r>
              <a:rPr lang="en-GB" sz="1100" dirty="0" smtClean="0"/>
              <a:t>On it he includes a small map of Leicester and  a depiction of the Battle of Bosworth.</a:t>
            </a:r>
          </a:p>
          <a:p>
            <a:endParaRPr lang="en-GB" sz="1100" dirty="0"/>
          </a:p>
          <a:p>
            <a:r>
              <a:rPr lang="en-GB" sz="1100" b="1" dirty="0" smtClean="0">
                <a:solidFill>
                  <a:srgbClr val="FF0000"/>
                </a:solidFill>
              </a:rPr>
              <a:t>CLICK</a:t>
            </a:r>
          </a:p>
          <a:p>
            <a:r>
              <a:rPr lang="en-GB" sz="1100" dirty="0" smtClean="0"/>
              <a:t>Speed describes the friary as being  ruined and Richard’s tomb as obscured by weeds.</a:t>
            </a:r>
          </a:p>
          <a:p>
            <a:endParaRPr lang="en-GB" sz="1100" dirty="0" smtClean="0"/>
          </a:p>
          <a:p>
            <a:pPr algn="just"/>
            <a:r>
              <a:rPr lang="en-GB" sz="1100" dirty="0" smtClean="0"/>
              <a:t>In his </a:t>
            </a:r>
            <a:r>
              <a:rPr lang="en-GB" sz="1100" i="1" dirty="0" smtClean="0"/>
              <a:t>History of England</a:t>
            </a:r>
            <a:r>
              <a:rPr lang="en-GB" sz="1100" dirty="0" smtClean="0"/>
              <a:t>, published the following year Speed records a storey about how Richard’s body was dug up during the dissolution by a jeering mob and thrown off Bow Bridge into the river Soar.  Speed is the first person to record this legend, over 70 years after it was supposed to have happened.</a:t>
            </a:r>
            <a:endParaRPr lang="en-GB" sz="1100" dirty="0"/>
          </a:p>
          <a:p>
            <a:endParaRPr lang="en-GB" sz="1100" dirty="0"/>
          </a:p>
          <a:p>
            <a:r>
              <a:rPr lang="en-GB" sz="1100" dirty="0" smtClean="0"/>
              <a:t>However, Speed may have never visited Leicester.  If he did, he visited the wrong friary.</a:t>
            </a:r>
          </a:p>
          <a:p>
            <a:endParaRPr lang="en-GB" sz="1100" dirty="0"/>
          </a:p>
          <a:p>
            <a:r>
              <a:rPr lang="en-GB" sz="1100" b="1" dirty="0" smtClean="0">
                <a:solidFill>
                  <a:srgbClr val="FF0000"/>
                </a:solidFill>
              </a:rPr>
              <a:t>CLICK</a:t>
            </a:r>
          </a:p>
          <a:p>
            <a:r>
              <a:rPr lang="en-GB" sz="1100" dirty="0" smtClean="0"/>
              <a:t>Instead of visiting Greyfriars, which is located here</a:t>
            </a:r>
          </a:p>
          <a:p>
            <a:endParaRPr lang="en-GB" sz="1100" dirty="0"/>
          </a:p>
          <a:p>
            <a:r>
              <a:rPr lang="en-GB" sz="1100" b="1" dirty="0" smtClean="0">
                <a:solidFill>
                  <a:srgbClr val="FF0000"/>
                </a:solidFill>
              </a:rPr>
              <a:t>CLICK</a:t>
            </a:r>
          </a:p>
          <a:p>
            <a:r>
              <a:rPr lang="en-GB" sz="1100" dirty="0" smtClean="0"/>
              <a:t>He visited Blackfriars, here.  The key to the map clearly shows them labelled the wrong way round.</a:t>
            </a:r>
            <a:endParaRPr lang="en-GB" sz="1100" dirty="0"/>
          </a:p>
        </p:txBody>
      </p:sp>
      <p:sp>
        <p:nvSpPr>
          <p:cNvPr id="4" name="Slide Number Placeholder 3"/>
          <p:cNvSpPr>
            <a:spLocks noGrp="1"/>
          </p:cNvSpPr>
          <p:nvPr>
            <p:ph type="sldNum" sz="quarter" idx="10"/>
          </p:nvPr>
        </p:nvSpPr>
        <p:spPr/>
        <p:txBody>
          <a:bodyPr/>
          <a:lstStyle/>
          <a:p>
            <a:fld id="{81ABA4DD-042F-42E3-88F8-6E227AE9682F}" type="slidenum">
              <a:rPr lang="en-GB" smtClean="0"/>
              <a:pPr/>
              <a:t>15</a:t>
            </a:fld>
            <a:endParaRPr lang="en-GB"/>
          </a:p>
        </p:txBody>
      </p:sp>
    </p:spTree>
    <p:extLst>
      <p:ext uri="{BB962C8B-B14F-4D97-AF65-F5344CB8AC3E}">
        <p14:creationId xmlns:p14="http://schemas.microsoft.com/office/powerpoint/2010/main" val="6883561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100" dirty="0" smtClean="0"/>
              <a:t>So, how do we identify a King…</a:t>
            </a:r>
          </a:p>
          <a:p>
            <a:endParaRPr lang="en-GB" sz="1100" dirty="0"/>
          </a:p>
          <a:p>
            <a:r>
              <a:rPr lang="en-GB" sz="1100" dirty="0" smtClean="0"/>
              <a:t>Well, hidden amongst the Tudor hyperbole we do have a couple of contemporary descriptions  of him.</a:t>
            </a:r>
          </a:p>
          <a:p>
            <a:endParaRPr lang="en-GB" sz="1100" dirty="0"/>
          </a:p>
          <a:p>
            <a:r>
              <a:rPr lang="en-GB" sz="1100" dirty="0" smtClean="0"/>
              <a:t>But how reliable are they?</a:t>
            </a:r>
            <a:endParaRPr lang="en-GB" sz="1100" dirty="0"/>
          </a:p>
        </p:txBody>
      </p:sp>
      <p:sp>
        <p:nvSpPr>
          <p:cNvPr id="4" name="Slide Number Placeholder 3"/>
          <p:cNvSpPr>
            <a:spLocks noGrp="1"/>
          </p:cNvSpPr>
          <p:nvPr>
            <p:ph type="sldNum" sz="quarter" idx="10"/>
          </p:nvPr>
        </p:nvSpPr>
        <p:spPr/>
        <p:txBody>
          <a:bodyPr/>
          <a:lstStyle/>
          <a:p>
            <a:fld id="{81ABA4DD-042F-42E3-88F8-6E227AE9682F}" type="slidenum">
              <a:rPr lang="en-GB" smtClean="0"/>
              <a:pPr/>
              <a:t>16</a:t>
            </a:fld>
            <a:endParaRPr lang="en-GB"/>
          </a:p>
        </p:txBody>
      </p:sp>
    </p:spTree>
    <p:extLst>
      <p:ext uri="{BB962C8B-B14F-4D97-AF65-F5344CB8AC3E}">
        <p14:creationId xmlns:p14="http://schemas.microsoft.com/office/powerpoint/2010/main" val="3997543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100" dirty="0" smtClean="0"/>
              <a:t>So, how do we identify a King…</a:t>
            </a:r>
          </a:p>
          <a:p>
            <a:endParaRPr lang="en-GB" sz="1100" dirty="0"/>
          </a:p>
          <a:p>
            <a:r>
              <a:rPr lang="en-GB" sz="1100" dirty="0" smtClean="0"/>
              <a:t>Well, hidden amongst the Tudor hyperbole we do have a couple of contemporary descriptions  of him.</a:t>
            </a:r>
          </a:p>
          <a:p>
            <a:endParaRPr lang="en-GB" sz="1100" dirty="0"/>
          </a:p>
          <a:p>
            <a:r>
              <a:rPr lang="en-GB" sz="1100" dirty="0" smtClean="0"/>
              <a:t>But how reliable are they?</a:t>
            </a:r>
            <a:endParaRPr lang="en-GB" sz="1100" dirty="0"/>
          </a:p>
        </p:txBody>
      </p:sp>
      <p:sp>
        <p:nvSpPr>
          <p:cNvPr id="4" name="Slide Number Placeholder 3"/>
          <p:cNvSpPr>
            <a:spLocks noGrp="1"/>
          </p:cNvSpPr>
          <p:nvPr>
            <p:ph type="sldNum" sz="quarter" idx="10"/>
          </p:nvPr>
        </p:nvSpPr>
        <p:spPr/>
        <p:txBody>
          <a:bodyPr/>
          <a:lstStyle/>
          <a:p>
            <a:fld id="{81ABA4DD-042F-42E3-88F8-6E227AE9682F}" type="slidenum">
              <a:rPr lang="en-GB" smtClean="0"/>
              <a:pPr/>
              <a:t>17</a:t>
            </a:fld>
            <a:endParaRPr lang="en-GB"/>
          </a:p>
        </p:txBody>
      </p:sp>
    </p:spTree>
    <p:extLst>
      <p:ext uri="{BB962C8B-B14F-4D97-AF65-F5344CB8AC3E}">
        <p14:creationId xmlns:p14="http://schemas.microsoft.com/office/powerpoint/2010/main" val="3997543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100" dirty="0" smtClean="0"/>
              <a:t>So, how do we identify a King…</a:t>
            </a:r>
          </a:p>
          <a:p>
            <a:endParaRPr lang="en-GB" sz="1100" dirty="0"/>
          </a:p>
          <a:p>
            <a:r>
              <a:rPr lang="en-GB" sz="1100" dirty="0" smtClean="0"/>
              <a:t>Well, hidden amongst the Tudor hyperbole we do have a couple of contemporary descriptions  of him.</a:t>
            </a:r>
          </a:p>
          <a:p>
            <a:endParaRPr lang="en-GB" sz="1100" dirty="0"/>
          </a:p>
          <a:p>
            <a:r>
              <a:rPr lang="en-GB" sz="1100" dirty="0" smtClean="0"/>
              <a:t>But how reliable are they?</a:t>
            </a:r>
            <a:endParaRPr lang="en-GB" sz="1100" dirty="0"/>
          </a:p>
        </p:txBody>
      </p:sp>
      <p:sp>
        <p:nvSpPr>
          <p:cNvPr id="4" name="Slide Number Placeholder 3"/>
          <p:cNvSpPr>
            <a:spLocks noGrp="1"/>
          </p:cNvSpPr>
          <p:nvPr>
            <p:ph type="sldNum" sz="quarter" idx="10"/>
          </p:nvPr>
        </p:nvSpPr>
        <p:spPr/>
        <p:txBody>
          <a:bodyPr/>
          <a:lstStyle/>
          <a:p>
            <a:fld id="{81ABA4DD-042F-42E3-88F8-6E227AE9682F}" type="slidenum">
              <a:rPr lang="en-GB" smtClean="0"/>
              <a:pPr/>
              <a:t>18</a:t>
            </a:fld>
            <a:endParaRPr lang="en-GB"/>
          </a:p>
        </p:txBody>
      </p:sp>
    </p:spTree>
    <p:extLst>
      <p:ext uri="{BB962C8B-B14F-4D97-AF65-F5344CB8AC3E}">
        <p14:creationId xmlns:p14="http://schemas.microsoft.com/office/powerpoint/2010/main" val="3997543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100" dirty="0" smtClean="0"/>
              <a:t>The problem was where to dig, we could aimlessly dig a lot of holes and find nothing.</a:t>
            </a:r>
          </a:p>
          <a:p>
            <a:endParaRPr lang="en-GB" sz="1100" dirty="0"/>
          </a:p>
          <a:p>
            <a:r>
              <a:rPr lang="en-GB" sz="1100" b="1" dirty="0" smtClean="0">
                <a:solidFill>
                  <a:srgbClr val="FF0000"/>
                </a:solidFill>
              </a:rPr>
              <a:t>CLICK</a:t>
            </a:r>
          </a:p>
          <a:p>
            <a:r>
              <a:rPr lang="en-GB" sz="1100" dirty="0" smtClean="0"/>
              <a:t>With this in mind, we identified a series of five progressive research objectives.</a:t>
            </a:r>
          </a:p>
          <a:p>
            <a:endParaRPr lang="en-GB" sz="1100" dirty="0"/>
          </a:p>
          <a:p>
            <a:r>
              <a:rPr lang="en-GB" sz="1100" b="1" dirty="0" smtClean="0">
                <a:solidFill>
                  <a:srgbClr val="FF0000"/>
                </a:solidFill>
              </a:rPr>
              <a:t>CLICK</a:t>
            </a:r>
          </a:p>
          <a:p>
            <a:r>
              <a:rPr lang="en-GB" sz="1100" dirty="0" smtClean="0"/>
              <a:t>Which we gave increasing levels of improbability.</a:t>
            </a:r>
          </a:p>
          <a:p>
            <a:endParaRPr lang="en-GB" sz="1100" dirty="0"/>
          </a:p>
          <a:p>
            <a:r>
              <a:rPr lang="en-GB" sz="1100" dirty="0" smtClean="0"/>
              <a:t>Going into the project we were pretty sure we would achieve the first 2 objectives and achieving the 3rd would have been a huge success.</a:t>
            </a:r>
          </a:p>
          <a:p>
            <a:endParaRPr lang="en-GB" sz="1100" dirty="0"/>
          </a:p>
          <a:p>
            <a:r>
              <a:rPr lang="en-GB" sz="1100" dirty="0" smtClean="0"/>
              <a:t>We never imagined we would be able to achieve all 5!  Or that we would actually manage to do no. 5 before the other 4!</a:t>
            </a:r>
            <a:endParaRPr lang="en-GB" sz="1100" dirty="0"/>
          </a:p>
        </p:txBody>
      </p:sp>
      <p:sp>
        <p:nvSpPr>
          <p:cNvPr id="4" name="Slide Number Placeholder 3"/>
          <p:cNvSpPr>
            <a:spLocks noGrp="1"/>
          </p:cNvSpPr>
          <p:nvPr>
            <p:ph type="sldNum" sz="quarter" idx="10"/>
          </p:nvPr>
        </p:nvSpPr>
        <p:spPr/>
        <p:txBody>
          <a:bodyPr/>
          <a:lstStyle/>
          <a:p>
            <a:fld id="{81ABA4DD-042F-42E3-88F8-6E227AE9682F}" type="slidenum">
              <a:rPr lang="en-GB" smtClean="0"/>
              <a:pPr/>
              <a:t>19</a:t>
            </a:fld>
            <a:endParaRPr lang="en-GB"/>
          </a:p>
        </p:txBody>
      </p:sp>
    </p:spTree>
    <p:extLst>
      <p:ext uri="{BB962C8B-B14F-4D97-AF65-F5344CB8AC3E}">
        <p14:creationId xmlns:p14="http://schemas.microsoft.com/office/powerpoint/2010/main" val="4017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100" dirty="0" smtClean="0"/>
              <a:t>Kevin and I weren’t sure we</a:t>
            </a:r>
            <a:r>
              <a:rPr lang="en-GB" sz="1100" baseline="0" dirty="0" smtClean="0"/>
              <a:t> would ever be needed.  In fact, Richard assured me we would never find him.</a:t>
            </a:r>
            <a:endParaRPr lang="en-GB" sz="1100" dirty="0" smtClean="0"/>
          </a:p>
        </p:txBody>
      </p:sp>
      <p:sp>
        <p:nvSpPr>
          <p:cNvPr id="4" name="Slide Number Placeholder 3"/>
          <p:cNvSpPr>
            <a:spLocks noGrp="1"/>
          </p:cNvSpPr>
          <p:nvPr>
            <p:ph type="sldNum" sz="quarter" idx="10"/>
          </p:nvPr>
        </p:nvSpPr>
        <p:spPr/>
        <p:txBody>
          <a:bodyPr/>
          <a:lstStyle/>
          <a:p>
            <a:fld id="{81ABA4DD-042F-42E3-88F8-6E227AE9682F}" type="slidenum">
              <a:rPr lang="en-GB" smtClean="0"/>
              <a:pPr/>
              <a:t>2</a:t>
            </a:fld>
            <a:endParaRPr lang="en-GB"/>
          </a:p>
        </p:txBody>
      </p:sp>
    </p:spTree>
    <p:extLst>
      <p:ext uri="{BB962C8B-B14F-4D97-AF65-F5344CB8AC3E}">
        <p14:creationId xmlns:p14="http://schemas.microsoft.com/office/powerpoint/2010/main" val="40392926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100" dirty="0" smtClean="0"/>
              <a:t>The problem was where to dig, we could aimlessly dig a lot of holes and find nothing.</a:t>
            </a:r>
          </a:p>
          <a:p>
            <a:endParaRPr lang="en-GB" sz="1100" dirty="0"/>
          </a:p>
          <a:p>
            <a:r>
              <a:rPr lang="en-GB" sz="1100" b="1" dirty="0" smtClean="0">
                <a:solidFill>
                  <a:srgbClr val="FF0000"/>
                </a:solidFill>
              </a:rPr>
              <a:t>CLICK</a:t>
            </a:r>
          </a:p>
          <a:p>
            <a:r>
              <a:rPr lang="en-GB" sz="1100" dirty="0" smtClean="0"/>
              <a:t>With this in mind, we identified a series of five progressive research objectives.</a:t>
            </a:r>
          </a:p>
          <a:p>
            <a:endParaRPr lang="en-GB" sz="1100" dirty="0"/>
          </a:p>
          <a:p>
            <a:r>
              <a:rPr lang="en-GB" sz="1100" b="1" dirty="0" smtClean="0">
                <a:solidFill>
                  <a:srgbClr val="FF0000"/>
                </a:solidFill>
              </a:rPr>
              <a:t>CLICK</a:t>
            </a:r>
          </a:p>
          <a:p>
            <a:r>
              <a:rPr lang="en-GB" sz="1100" dirty="0" smtClean="0"/>
              <a:t>Which we gave increasing levels of improbability.</a:t>
            </a:r>
          </a:p>
          <a:p>
            <a:endParaRPr lang="en-GB" sz="1100" dirty="0"/>
          </a:p>
          <a:p>
            <a:r>
              <a:rPr lang="en-GB" sz="1100" dirty="0" smtClean="0"/>
              <a:t>Going into the project we were pretty sure we would achieve the first 2 objectives and achieving the 3rd would have been a huge success.</a:t>
            </a:r>
          </a:p>
          <a:p>
            <a:endParaRPr lang="en-GB" sz="1100" dirty="0"/>
          </a:p>
          <a:p>
            <a:r>
              <a:rPr lang="en-GB" sz="1100" dirty="0" smtClean="0"/>
              <a:t>We never imagined we would be able to achieve all 5!  Or that we would actually manage to do no. 5 before the other 4!</a:t>
            </a:r>
            <a:endParaRPr lang="en-GB" sz="1100" dirty="0"/>
          </a:p>
        </p:txBody>
      </p:sp>
      <p:sp>
        <p:nvSpPr>
          <p:cNvPr id="4" name="Slide Number Placeholder 3"/>
          <p:cNvSpPr>
            <a:spLocks noGrp="1"/>
          </p:cNvSpPr>
          <p:nvPr>
            <p:ph type="sldNum" sz="quarter" idx="10"/>
          </p:nvPr>
        </p:nvSpPr>
        <p:spPr/>
        <p:txBody>
          <a:bodyPr/>
          <a:lstStyle/>
          <a:p>
            <a:fld id="{81ABA4DD-042F-42E3-88F8-6E227AE9682F}" type="slidenum">
              <a:rPr lang="en-GB" smtClean="0"/>
              <a:pPr/>
              <a:t>20</a:t>
            </a:fld>
            <a:endParaRPr lang="en-GB"/>
          </a:p>
        </p:txBody>
      </p:sp>
    </p:spTree>
    <p:extLst>
      <p:ext uri="{BB962C8B-B14F-4D97-AF65-F5344CB8AC3E}">
        <p14:creationId xmlns:p14="http://schemas.microsoft.com/office/powerpoint/2010/main" val="40177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100" dirty="0" smtClean="0"/>
              <a:t>The problem was where to dig, we could aimlessly dig a lot of holes and find nothing.</a:t>
            </a:r>
          </a:p>
          <a:p>
            <a:endParaRPr lang="en-GB" sz="1100" dirty="0"/>
          </a:p>
          <a:p>
            <a:r>
              <a:rPr lang="en-GB" sz="1100" b="1" dirty="0" smtClean="0">
                <a:solidFill>
                  <a:srgbClr val="FF0000"/>
                </a:solidFill>
              </a:rPr>
              <a:t>CLICK</a:t>
            </a:r>
          </a:p>
          <a:p>
            <a:r>
              <a:rPr lang="en-GB" sz="1100" dirty="0" smtClean="0"/>
              <a:t>With this in mind, we identified a series of five progressive research objectives.</a:t>
            </a:r>
          </a:p>
          <a:p>
            <a:endParaRPr lang="en-GB" sz="1100" dirty="0"/>
          </a:p>
          <a:p>
            <a:r>
              <a:rPr lang="en-GB" sz="1100" b="1" dirty="0" smtClean="0">
                <a:solidFill>
                  <a:srgbClr val="FF0000"/>
                </a:solidFill>
              </a:rPr>
              <a:t>CLICK</a:t>
            </a:r>
          </a:p>
          <a:p>
            <a:r>
              <a:rPr lang="en-GB" sz="1100" dirty="0" smtClean="0"/>
              <a:t>Which we gave increasing levels of improbability.</a:t>
            </a:r>
          </a:p>
          <a:p>
            <a:endParaRPr lang="en-GB" sz="1100" dirty="0"/>
          </a:p>
          <a:p>
            <a:r>
              <a:rPr lang="en-GB" sz="1100" dirty="0" smtClean="0"/>
              <a:t>Going into the project we were pretty sure we would achieve the first 2 objectives and achieving the 3rd would have been a huge success.</a:t>
            </a:r>
          </a:p>
          <a:p>
            <a:endParaRPr lang="en-GB" sz="1100" dirty="0"/>
          </a:p>
          <a:p>
            <a:r>
              <a:rPr lang="en-GB" sz="1100" dirty="0" smtClean="0"/>
              <a:t>We never imagined we would be able to achieve all 5!  Or that we would actually manage to do no. 5 before the other 4!</a:t>
            </a:r>
            <a:endParaRPr lang="en-GB" sz="1100" dirty="0"/>
          </a:p>
        </p:txBody>
      </p:sp>
      <p:sp>
        <p:nvSpPr>
          <p:cNvPr id="4" name="Slide Number Placeholder 3"/>
          <p:cNvSpPr>
            <a:spLocks noGrp="1"/>
          </p:cNvSpPr>
          <p:nvPr>
            <p:ph type="sldNum" sz="quarter" idx="10"/>
          </p:nvPr>
        </p:nvSpPr>
        <p:spPr/>
        <p:txBody>
          <a:bodyPr/>
          <a:lstStyle/>
          <a:p>
            <a:fld id="{81ABA4DD-042F-42E3-88F8-6E227AE9682F}" type="slidenum">
              <a:rPr lang="en-GB" smtClean="0"/>
              <a:pPr/>
              <a:t>21</a:t>
            </a:fld>
            <a:endParaRPr lang="en-GB"/>
          </a:p>
        </p:txBody>
      </p:sp>
    </p:spTree>
    <p:extLst>
      <p:ext uri="{BB962C8B-B14F-4D97-AF65-F5344CB8AC3E}">
        <p14:creationId xmlns:p14="http://schemas.microsoft.com/office/powerpoint/2010/main" val="40177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100" dirty="0" smtClean="0"/>
              <a:t>Thomas Robert’s 1741 map of Leicester is the first accurate map of the town.</a:t>
            </a:r>
          </a:p>
          <a:p>
            <a:endParaRPr lang="en-GB" sz="1100" dirty="0"/>
          </a:p>
          <a:p>
            <a:r>
              <a:rPr lang="en-GB" sz="1100" b="1" dirty="0" smtClean="0">
                <a:solidFill>
                  <a:srgbClr val="FF0000"/>
                </a:solidFill>
              </a:rPr>
              <a:t>CLICK</a:t>
            </a:r>
          </a:p>
          <a:p>
            <a:r>
              <a:rPr lang="en-GB" sz="1100" dirty="0" smtClean="0"/>
              <a:t>Helpfully, it still clearly marks a large rhomboidal area of land clearly labelled Grey Friars.</a:t>
            </a:r>
          </a:p>
          <a:p>
            <a:endParaRPr lang="en-GB" sz="1100" dirty="0"/>
          </a:p>
          <a:p>
            <a:r>
              <a:rPr lang="en-GB" sz="1100" b="1" dirty="0" smtClean="0">
                <a:solidFill>
                  <a:srgbClr val="FF0000"/>
                </a:solidFill>
              </a:rPr>
              <a:t>CLICK</a:t>
            </a:r>
          </a:p>
          <a:p>
            <a:r>
              <a:rPr lang="en-GB" sz="1100" dirty="0" smtClean="0"/>
              <a:t>The map is accurate enough that you can compare it with modern maps of Leicester.</a:t>
            </a:r>
          </a:p>
          <a:p>
            <a:endParaRPr lang="en-GB" sz="1100" dirty="0"/>
          </a:p>
          <a:p>
            <a:r>
              <a:rPr lang="en-GB" sz="1100" b="1" dirty="0" smtClean="0">
                <a:solidFill>
                  <a:srgbClr val="FF0000"/>
                </a:solidFill>
              </a:rPr>
              <a:t>CLICK</a:t>
            </a:r>
          </a:p>
          <a:p>
            <a:pPr algn="just"/>
            <a:r>
              <a:rPr lang="en-GB" sz="1100" dirty="0" smtClean="0"/>
              <a:t>And when you overlay the two, you are instantly provided with a search area (red) in which there are several large open spaces (blue) which appear to have remained largely undeveloped since the friary’s dissolution.</a:t>
            </a:r>
          </a:p>
          <a:p>
            <a:pPr algn="just"/>
            <a:endParaRPr lang="en-GB" sz="1100" dirty="0"/>
          </a:p>
          <a:p>
            <a:pPr algn="just"/>
            <a:r>
              <a:rPr lang="en-GB" sz="1100" dirty="0" smtClean="0"/>
              <a:t>It should be noted, however, that these still only constitute 17% of the friary precinct, not even a quarter of it.</a:t>
            </a:r>
          </a:p>
          <a:p>
            <a:pPr algn="just"/>
            <a:endParaRPr lang="en-GB" sz="1100" dirty="0"/>
          </a:p>
          <a:p>
            <a:pPr algn="just"/>
            <a:r>
              <a:rPr lang="en-GB" sz="1100" dirty="0" smtClean="0"/>
              <a:t>Taking into count limitations on time and resources, only 1% of the friary precinct could be excavated.</a:t>
            </a:r>
            <a:endParaRPr lang="en-GB" sz="1100" dirty="0"/>
          </a:p>
        </p:txBody>
      </p:sp>
      <p:sp>
        <p:nvSpPr>
          <p:cNvPr id="4" name="Slide Number Placeholder 3"/>
          <p:cNvSpPr>
            <a:spLocks noGrp="1"/>
          </p:cNvSpPr>
          <p:nvPr>
            <p:ph type="sldNum" sz="quarter" idx="10"/>
          </p:nvPr>
        </p:nvSpPr>
        <p:spPr/>
        <p:txBody>
          <a:bodyPr/>
          <a:lstStyle/>
          <a:p>
            <a:fld id="{81ABA4DD-042F-42E3-88F8-6E227AE9682F}" type="slidenum">
              <a:rPr lang="en-GB" smtClean="0"/>
              <a:pPr/>
              <a:t>22</a:t>
            </a:fld>
            <a:endParaRPr lang="en-GB"/>
          </a:p>
        </p:txBody>
      </p:sp>
    </p:spTree>
    <p:extLst>
      <p:ext uri="{BB962C8B-B14F-4D97-AF65-F5344CB8AC3E}">
        <p14:creationId xmlns:p14="http://schemas.microsoft.com/office/powerpoint/2010/main" val="36926252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100" dirty="0" smtClean="0"/>
              <a:t>Thomas Robert’s 1741 map of Leicester is the first accurate map of the town.</a:t>
            </a:r>
          </a:p>
          <a:p>
            <a:endParaRPr lang="en-GB" sz="1100" dirty="0"/>
          </a:p>
          <a:p>
            <a:r>
              <a:rPr lang="en-GB" sz="1100" b="1" dirty="0" smtClean="0">
                <a:solidFill>
                  <a:srgbClr val="FF0000"/>
                </a:solidFill>
              </a:rPr>
              <a:t>CLICK</a:t>
            </a:r>
          </a:p>
          <a:p>
            <a:r>
              <a:rPr lang="en-GB" sz="1100" dirty="0" smtClean="0"/>
              <a:t>Helpfully, it still clearly marks a large rhomboidal area of land clearly labelled Grey Friars.</a:t>
            </a:r>
          </a:p>
          <a:p>
            <a:endParaRPr lang="en-GB" sz="1100" dirty="0"/>
          </a:p>
          <a:p>
            <a:r>
              <a:rPr lang="en-GB" sz="1100" b="1" dirty="0" smtClean="0">
                <a:solidFill>
                  <a:srgbClr val="FF0000"/>
                </a:solidFill>
              </a:rPr>
              <a:t>CLICK</a:t>
            </a:r>
          </a:p>
          <a:p>
            <a:r>
              <a:rPr lang="en-GB" sz="1100" dirty="0" smtClean="0"/>
              <a:t>The map is accurate enough that you can compare it with modern maps of Leicester.</a:t>
            </a:r>
          </a:p>
          <a:p>
            <a:endParaRPr lang="en-GB" sz="1100" dirty="0"/>
          </a:p>
          <a:p>
            <a:r>
              <a:rPr lang="en-GB" sz="1100" b="1" dirty="0" smtClean="0">
                <a:solidFill>
                  <a:srgbClr val="FF0000"/>
                </a:solidFill>
              </a:rPr>
              <a:t>CLICK</a:t>
            </a:r>
          </a:p>
          <a:p>
            <a:pPr algn="just"/>
            <a:r>
              <a:rPr lang="en-GB" sz="1100" dirty="0" smtClean="0"/>
              <a:t>And when you overlay the two, you are instantly provided with a search area (red) in which there are several large open spaces (blue) which appear to have remained largely undeveloped since the friary’s dissolution.</a:t>
            </a:r>
          </a:p>
          <a:p>
            <a:pPr algn="just"/>
            <a:endParaRPr lang="en-GB" sz="1100" dirty="0"/>
          </a:p>
          <a:p>
            <a:pPr algn="just"/>
            <a:r>
              <a:rPr lang="en-GB" sz="1100" dirty="0" smtClean="0"/>
              <a:t>It should be noted, however, that these still only constitute 17% of the friary precinct, not even a quarter of it.</a:t>
            </a:r>
          </a:p>
          <a:p>
            <a:pPr algn="just"/>
            <a:endParaRPr lang="en-GB" sz="1100" dirty="0"/>
          </a:p>
          <a:p>
            <a:pPr algn="just"/>
            <a:r>
              <a:rPr lang="en-GB" sz="1100" dirty="0" smtClean="0"/>
              <a:t>Taking into count limitations on time and resources, only 1% of the friary precinct could be excavated.</a:t>
            </a:r>
            <a:endParaRPr lang="en-GB" sz="1100" dirty="0"/>
          </a:p>
        </p:txBody>
      </p:sp>
      <p:sp>
        <p:nvSpPr>
          <p:cNvPr id="4" name="Slide Number Placeholder 3"/>
          <p:cNvSpPr>
            <a:spLocks noGrp="1"/>
          </p:cNvSpPr>
          <p:nvPr>
            <p:ph type="sldNum" sz="quarter" idx="10"/>
          </p:nvPr>
        </p:nvSpPr>
        <p:spPr/>
        <p:txBody>
          <a:bodyPr/>
          <a:lstStyle/>
          <a:p>
            <a:fld id="{81ABA4DD-042F-42E3-88F8-6E227AE9682F}" type="slidenum">
              <a:rPr lang="en-GB" smtClean="0"/>
              <a:pPr/>
              <a:t>23</a:t>
            </a:fld>
            <a:endParaRPr lang="en-GB"/>
          </a:p>
        </p:txBody>
      </p:sp>
    </p:spTree>
    <p:extLst>
      <p:ext uri="{BB962C8B-B14F-4D97-AF65-F5344CB8AC3E}">
        <p14:creationId xmlns:p14="http://schemas.microsoft.com/office/powerpoint/2010/main" val="36926252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100" dirty="0" smtClean="0"/>
              <a:t>Thomas Robert’s 1741 map of Leicester is the first accurate map of the town.</a:t>
            </a:r>
          </a:p>
          <a:p>
            <a:endParaRPr lang="en-GB" sz="1100" dirty="0"/>
          </a:p>
          <a:p>
            <a:r>
              <a:rPr lang="en-GB" sz="1100" b="1" dirty="0" smtClean="0">
                <a:solidFill>
                  <a:srgbClr val="FF0000"/>
                </a:solidFill>
              </a:rPr>
              <a:t>CLICK</a:t>
            </a:r>
          </a:p>
          <a:p>
            <a:r>
              <a:rPr lang="en-GB" sz="1100" dirty="0" smtClean="0"/>
              <a:t>Helpfully, it still clearly marks a large rhomboidal area of land clearly labelled Grey Friars.</a:t>
            </a:r>
          </a:p>
          <a:p>
            <a:endParaRPr lang="en-GB" sz="1100" dirty="0"/>
          </a:p>
          <a:p>
            <a:r>
              <a:rPr lang="en-GB" sz="1100" b="1" dirty="0" smtClean="0">
                <a:solidFill>
                  <a:srgbClr val="FF0000"/>
                </a:solidFill>
              </a:rPr>
              <a:t>CLICK</a:t>
            </a:r>
          </a:p>
          <a:p>
            <a:r>
              <a:rPr lang="en-GB" sz="1100" dirty="0" smtClean="0"/>
              <a:t>The map is accurate enough that you can compare it with modern maps of Leicester.</a:t>
            </a:r>
          </a:p>
          <a:p>
            <a:endParaRPr lang="en-GB" sz="1100" dirty="0"/>
          </a:p>
          <a:p>
            <a:r>
              <a:rPr lang="en-GB" sz="1100" b="1" dirty="0" smtClean="0">
                <a:solidFill>
                  <a:srgbClr val="FF0000"/>
                </a:solidFill>
              </a:rPr>
              <a:t>CLICK</a:t>
            </a:r>
          </a:p>
          <a:p>
            <a:pPr algn="just"/>
            <a:r>
              <a:rPr lang="en-GB" sz="1100" dirty="0" smtClean="0"/>
              <a:t>And when you overlay the two, you are instantly provided with a search area (red) in which there are several large open spaces (blue) which appear to have remained largely undeveloped since the friary’s dissolution.</a:t>
            </a:r>
          </a:p>
          <a:p>
            <a:pPr algn="just"/>
            <a:endParaRPr lang="en-GB" sz="1100" dirty="0"/>
          </a:p>
          <a:p>
            <a:pPr algn="just"/>
            <a:r>
              <a:rPr lang="en-GB" sz="1100" dirty="0" smtClean="0"/>
              <a:t>It should be noted, however, that these still only constitute 17% of the friary precinct, not even a quarter of it.</a:t>
            </a:r>
          </a:p>
          <a:p>
            <a:pPr algn="just"/>
            <a:endParaRPr lang="en-GB" sz="1100" dirty="0"/>
          </a:p>
          <a:p>
            <a:pPr algn="just"/>
            <a:r>
              <a:rPr lang="en-GB" sz="1100" dirty="0" smtClean="0"/>
              <a:t>Taking into count limitations on time and resources, only 1% of the friary precinct could be excavated.</a:t>
            </a:r>
            <a:endParaRPr lang="en-GB" sz="1100" dirty="0"/>
          </a:p>
        </p:txBody>
      </p:sp>
      <p:sp>
        <p:nvSpPr>
          <p:cNvPr id="4" name="Slide Number Placeholder 3"/>
          <p:cNvSpPr>
            <a:spLocks noGrp="1"/>
          </p:cNvSpPr>
          <p:nvPr>
            <p:ph type="sldNum" sz="quarter" idx="10"/>
          </p:nvPr>
        </p:nvSpPr>
        <p:spPr/>
        <p:txBody>
          <a:bodyPr/>
          <a:lstStyle/>
          <a:p>
            <a:fld id="{81ABA4DD-042F-42E3-88F8-6E227AE9682F}" type="slidenum">
              <a:rPr lang="en-GB" smtClean="0"/>
              <a:pPr/>
              <a:t>24</a:t>
            </a:fld>
            <a:endParaRPr lang="en-GB"/>
          </a:p>
        </p:txBody>
      </p:sp>
    </p:spTree>
    <p:extLst>
      <p:ext uri="{BB962C8B-B14F-4D97-AF65-F5344CB8AC3E}">
        <p14:creationId xmlns:p14="http://schemas.microsoft.com/office/powerpoint/2010/main" val="36926252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100" dirty="0" smtClean="0"/>
              <a:t>Thomas Robert’s 1741 map of Leicester is the first accurate map of the town.</a:t>
            </a:r>
          </a:p>
          <a:p>
            <a:endParaRPr lang="en-GB" sz="1100" dirty="0"/>
          </a:p>
          <a:p>
            <a:r>
              <a:rPr lang="en-GB" sz="1100" b="1" dirty="0" smtClean="0">
                <a:solidFill>
                  <a:srgbClr val="FF0000"/>
                </a:solidFill>
              </a:rPr>
              <a:t>CLICK</a:t>
            </a:r>
          </a:p>
          <a:p>
            <a:r>
              <a:rPr lang="en-GB" sz="1100" dirty="0" smtClean="0"/>
              <a:t>Helpfully, it still clearly marks a large rhomboidal area of land clearly labelled Grey Friars.</a:t>
            </a:r>
          </a:p>
          <a:p>
            <a:endParaRPr lang="en-GB" sz="1100" dirty="0"/>
          </a:p>
          <a:p>
            <a:r>
              <a:rPr lang="en-GB" sz="1100" b="1" dirty="0" smtClean="0">
                <a:solidFill>
                  <a:srgbClr val="FF0000"/>
                </a:solidFill>
              </a:rPr>
              <a:t>CLICK</a:t>
            </a:r>
          </a:p>
          <a:p>
            <a:r>
              <a:rPr lang="en-GB" sz="1100" dirty="0" smtClean="0"/>
              <a:t>The map is accurate enough that you can compare it with modern maps of Leicester.</a:t>
            </a:r>
          </a:p>
          <a:p>
            <a:endParaRPr lang="en-GB" sz="1100" dirty="0"/>
          </a:p>
          <a:p>
            <a:r>
              <a:rPr lang="en-GB" sz="1100" b="1" dirty="0" smtClean="0">
                <a:solidFill>
                  <a:srgbClr val="FF0000"/>
                </a:solidFill>
              </a:rPr>
              <a:t>CLICK</a:t>
            </a:r>
          </a:p>
          <a:p>
            <a:pPr algn="just"/>
            <a:r>
              <a:rPr lang="en-GB" sz="1100" dirty="0" smtClean="0"/>
              <a:t>And when you overlay the two, you are instantly provided with a search area (red) in which there are several large open spaces (blue) which appear to have remained largely undeveloped since the friary’s dissolution.</a:t>
            </a:r>
          </a:p>
          <a:p>
            <a:pPr algn="just"/>
            <a:endParaRPr lang="en-GB" sz="1100" dirty="0"/>
          </a:p>
          <a:p>
            <a:pPr algn="just"/>
            <a:r>
              <a:rPr lang="en-GB" sz="1100" dirty="0" smtClean="0"/>
              <a:t>It should be noted, however, that these still only constitute 17% of the friary precinct, not even a quarter of it.</a:t>
            </a:r>
          </a:p>
          <a:p>
            <a:pPr algn="just"/>
            <a:endParaRPr lang="en-GB" sz="1100" dirty="0"/>
          </a:p>
          <a:p>
            <a:pPr algn="just"/>
            <a:r>
              <a:rPr lang="en-GB" sz="1100" dirty="0" smtClean="0"/>
              <a:t>Taking into count limitations on time and resources, only 1% of the friary precinct could be excavated.</a:t>
            </a:r>
            <a:endParaRPr lang="en-GB" sz="1100" dirty="0"/>
          </a:p>
        </p:txBody>
      </p:sp>
      <p:sp>
        <p:nvSpPr>
          <p:cNvPr id="4" name="Slide Number Placeholder 3"/>
          <p:cNvSpPr>
            <a:spLocks noGrp="1"/>
          </p:cNvSpPr>
          <p:nvPr>
            <p:ph type="sldNum" sz="quarter" idx="10"/>
          </p:nvPr>
        </p:nvSpPr>
        <p:spPr/>
        <p:txBody>
          <a:bodyPr/>
          <a:lstStyle/>
          <a:p>
            <a:fld id="{81ABA4DD-042F-42E3-88F8-6E227AE9682F}" type="slidenum">
              <a:rPr lang="en-GB" smtClean="0"/>
              <a:pPr/>
              <a:t>25</a:t>
            </a:fld>
            <a:endParaRPr lang="en-GB"/>
          </a:p>
        </p:txBody>
      </p:sp>
    </p:spTree>
    <p:extLst>
      <p:ext uri="{BB962C8B-B14F-4D97-AF65-F5344CB8AC3E}">
        <p14:creationId xmlns:p14="http://schemas.microsoft.com/office/powerpoint/2010/main" val="36926252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sz="100" dirty="0" smtClean="0"/>
          </a:p>
          <a:p>
            <a:r>
              <a:rPr lang="en-GB" sz="1100" dirty="0" smtClean="0"/>
              <a:t>So, where to look.</a:t>
            </a:r>
          </a:p>
          <a:p>
            <a:endParaRPr lang="en-GB" sz="1100" dirty="0"/>
          </a:p>
          <a:p>
            <a:r>
              <a:rPr lang="en-GB" sz="1100" dirty="0" smtClean="0"/>
              <a:t>The first step was to do a ground penetrating radar survey of all three open spaces.  It was hoped that this would pick up the walls of the friary without having to dig any holes and allow trenches to be targeted on specific areas.</a:t>
            </a:r>
          </a:p>
          <a:p>
            <a:endParaRPr lang="en-GB" sz="1100" dirty="0"/>
          </a:p>
          <a:p>
            <a:pPr algn="just"/>
            <a:r>
              <a:rPr lang="en-GB" sz="1100" dirty="0" smtClean="0"/>
              <a:t>It failed!  All it picked up were anomalous spreads of rubble (green) which could be modern and modern service lines (red).  In this it was useful as it meant we could avoid digging through anyone’s sewer or phone line.</a:t>
            </a:r>
          </a:p>
          <a:p>
            <a:pPr algn="just"/>
            <a:endParaRPr lang="en-GB" sz="1100" dirty="0"/>
          </a:p>
          <a:p>
            <a:pPr algn="just"/>
            <a:r>
              <a:rPr lang="en-GB" sz="1100" b="1" dirty="0" smtClean="0">
                <a:solidFill>
                  <a:srgbClr val="FF0000"/>
                </a:solidFill>
              </a:rPr>
              <a:t>CLICK</a:t>
            </a:r>
          </a:p>
          <a:p>
            <a:pPr algn="just"/>
            <a:r>
              <a:rPr lang="en-GB" sz="1100" dirty="0" smtClean="0"/>
              <a:t>Where to dig.  Well, if you consider a friary the majority of the walls are east/west.  This is because Christian religious buildings are orientated east/west (such as Grey Friars at Walsingham in Norfolk).</a:t>
            </a:r>
          </a:p>
          <a:p>
            <a:pPr algn="just"/>
            <a:endParaRPr lang="en-GB" sz="1100" dirty="0"/>
          </a:p>
          <a:p>
            <a:pPr algn="just"/>
            <a:r>
              <a:rPr lang="en-GB" sz="1100" b="1" dirty="0" smtClean="0">
                <a:solidFill>
                  <a:srgbClr val="FF0000"/>
                </a:solidFill>
              </a:rPr>
              <a:t>CLICK</a:t>
            </a:r>
          </a:p>
          <a:p>
            <a:pPr algn="just"/>
            <a:r>
              <a:rPr lang="en-GB" sz="1100" dirty="0" smtClean="0"/>
              <a:t>Therefore, if we dig long trenches orientated north/south (30m by 1.6), placed to transect as much of the site as possible, we should pick up lots of east/west walls and hopefully be able to work out where we are in the friary.</a:t>
            </a:r>
          </a:p>
        </p:txBody>
      </p:sp>
      <p:sp>
        <p:nvSpPr>
          <p:cNvPr id="4" name="Slide Number Placeholder 3"/>
          <p:cNvSpPr>
            <a:spLocks noGrp="1"/>
          </p:cNvSpPr>
          <p:nvPr>
            <p:ph type="sldNum" sz="quarter" idx="10"/>
          </p:nvPr>
        </p:nvSpPr>
        <p:spPr/>
        <p:txBody>
          <a:bodyPr/>
          <a:lstStyle/>
          <a:p>
            <a:fld id="{81ABA4DD-042F-42E3-88F8-6E227AE9682F}" type="slidenum">
              <a:rPr lang="en-GB" smtClean="0"/>
              <a:pPr/>
              <a:t>26</a:t>
            </a:fld>
            <a:endParaRPr lang="en-GB"/>
          </a:p>
        </p:txBody>
      </p:sp>
    </p:spTree>
    <p:extLst>
      <p:ext uri="{BB962C8B-B14F-4D97-AF65-F5344CB8AC3E}">
        <p14:creationId xmlns:p14="http://schemas.microsoft.com/office/powerpoint/2010/main" val="3099656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sz="100" dirty="0" smtClean="0"/>
          </a:p>
          <a:p>
            <a:r>
              <a:rPr lang="en-GB" sz="1100" dirty="0" smtClean="0"/>
              <a:t>So, where to look.</a:t>
            </a:r>
          </a:p>
          <a:p>
            <a:endParaRPr lang="en-GB" sz="1100" dirty="0"/>
          </a:p>
          <a:p>
            <a:r>
              <a:rPr lang="en-GB" sz="1100" dirty="0" smtClean="0"/>
              <a:t>The first step was to do a ground penetrating radar survey of all three open spaces.  It was hoped that this would pick up the walls of the friary without having to dig any holes and allow trenches to be targeted on specific areas.</a:t>
            </a:r>
          </a:p>
          <a:p>
            <a:endParaRPr lang="en-GB" sz="1100" dirty="0"/>
          </a:p>
          <a:p>
            <a:pPr algn="just"/>
            <a:r>
              <a:rPr lang="en-GB" sz="1100" dirty="0" smtClean="0"/>
              <a:t>It failed!  All it picked up were anomalous spreads of rubble (green) which could be modern and modern service lines (red).  In this it was useful as it meant we could avoid digging through anyone’s sewer or phone line.</a:t>
            </a:r>
          </a:p>
          <a:p>
            <a:pPr algn="just"/>
            <a:endParaRPr lang="en-GB" sz="1100" dirty="0"/>
          </a:p>
          <a:p>
            <a:pPr algn="just"/>
            <a:r>
              <a:rPr lang="en-GB" sz="1100" b="1" dirty="0" smtClean="0">
                <a:solidFill>
                  <a:srgbClr val="FF0000"/>
                </a:solidFill>
              </a:rPr>
              <a:t>CLICK</a:t>
            </a:r>
          </a:p>
          <a:p>
            <a:pPr algn="just"/>
            <a:r>
              <a:rPr lang="en-GB" sz="1100" dirty="0" smtClean="0"/>
              <a:t>Where to dig.  Well, if you consider a friary the majority of the walls are east/west.  This is because Christian religious buildings are orientated east/west (such as Grey Friars at Walsingham in Norfolk).</a:t>
            </a:r>
          </a:p>
          <a:p>
            <a:pPr algn="just"/>
            <a:endParaRPr lang="en-GB" sz="1100" dirty="0"/>
          </a:p>
          <a:p>
            <a:pPr algn="just"/>
            <a:r>
              <a:rPr lang="en-GB" sz="1100" b="1" dirty="0" smtClean="0">
                <a:solidFill>
                  <a:srgbClr val="FF0000"/>
                </a:solidFill>
              </a:rPr>
              <a:t>CLICK</a:t>
            </a:r>
          </a:p>
          <a:p>
            <a:pPr algn="just"/>
            <a:r>
              <a:rPr lang="en-GB" sz="1100" dirty="0" smtClean="0"/>
              <a:t>Therefore, if we dig long trenches orientated north/south (30m by 1.6), placed to transect as much of the site as possible, we should pick up lots of east/west walls and hopefully be able to work out where we are in the friary.</a:t>
            </a:r>
          </a:p>
        </p:txBody>
      </p:sp>
      <p:sp>
        <p:nvSpPr>
          <p:cNvPr id="4" name="Slide Number Placeholder 3"/>
          <p:cNvSpPr>
            <a:spLocks noGrp="1"/>
          </p:cNvSpPr>
          <p:nvPr>
            <p:ph type="sldNum" sz="quarter" idx="10"/>
          </p:nvPr>
        </p:nvSpPr>
        <p:spPr/>
        <p:txBody>
          <a:bodyPr/>
          <a:lstStyle/>
          <a:p>
            <a:fld id="{81ABA4DD-042F-42E3-88F8-6E227AE9682F}" type="slidenum">
              <a:rPr lang="en-GB" smtClean="0"/>
              <a:pPr/>
              <a:t>27</a:t>
            </a:fld>
            <a:endParaRPr lang="en-GB"/>
          </a:p>
        </p:txBody>
      </p:sp>
    </p:spTree>
    <p:extLst>
      <p:ext uri="{BB962C8B-B14F-4D97-AF65-F5344CB8AC3E}">
        <p14:creationId xmlns:p14="http://schemas.microsoft.com/office/powerpoint/2010/main" val="3099656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sz="100" dirty="0" smtClean="0"/>
          </a:p>
          <a:p>
            <a:r>
              <a:rPr lang="en-GB" sz="1100" dirty="0" smtClean="0"/>
              <a:t>So, where to look.</a:t>
            </a:r>
          </a:p>
          <a:p>
            <a:endParaRPr lang="en-GB" sz="1100" dirty="0"/>
          </a:p>
          <a:p>
            <a:r>
              <a:rPr lang="en-GB" sz="1100" dirty="0" smtClean="0"/>
              <a:t>The first step was to do a ground penetrating radar survey of all three open spaces.  It was hoped that this would pick up the walls of the friary without having to dig any holes and allow trenches to be targeted on specific areas.</a:t>
            </a:r>
          </a:p>
          <a:p>
            <a:endParaRPr lang="en-GB" sz="1100" dirty="0"/>
          </a:p>
          <a:p>
            <a:pPr algn="just"/>
            <a:r>
              <a:rPr lang="en-GB" sz="1100" dirty="0" smtClean="0"/>
              <a:t>It failed!  All it picked up were anomalous spreads of rubble (green) which could be modern and modern service lines (red).  In this it was useful as it meant we could avoid digging through anyone’s sewer or phone line.</a:t>
            </a:r>
          </a:p>
          <a:p>
            <a:pPr algn="just"/>
            <a:endParaRPr lang="en-GB" sz="1100" dirty="0"/>
          </a:p>
          <a:p>
            <a:pPr algn="just"/>
            <a:r>
              <a:rPr lang="en-GB" sz="1100" b="1" dirty="0" smtClean="0">
                <a:solidFill>
                  <a:srgbClr val="FF0000"/>
                </a:solidFill>
              </a:rPr>
              <a:t>CLICK</a:t>
            </a:r>
          </a:p>
          <a:p>
            <a:pPr algn="just"/>
            <a:r>
              <a:rPr lang="en-GB" sz="1100" dirty="0" smtClean="0"/>
              <a:t>Where to dig.  Well, if you consider a friary the majority of the walls are east/west.  This is because Christian religious buildings are orientated east/west (such as Grey Friars at Walsingham in Norfolk).</a:t>
            </a:r>
          </a:p>
          <a:p>
            <a:pPr algn="just"/>
            <a:endParaRPr lang="en-GB" sz="1100" dirty="0"/>
          </a:p>
          <a:p>
            <a:pPr algn="just"/>
            <a:r>
              <a:rPr lang="en-GB" sz="1100" b="1" dirty="0" smtClean="0">
                <a:solidFill>
                  <a:srgbClr val="FF0000"/>
                </a:solidFill>
              </a:rPr>
              <a:t>CLICK</a:t>
            </a:r>
          </a:p>
          <a:p>
            <a:pPr algn="just"/>
            <a:r>
              <a:rPr lang="en-GB" sz="1100" dirty="0" smtClean="0"/>
              <a:t>Therefore, if we dig long trenches orientated north/south (30m by 1.6), placed to transect as much of the site as possible, we should pick up lots of east/west walls and hopefully be able to work out where we are in the friary.</a:t>
            </a:r>
          </a:p>
        </p:txBody>
      </p:sp>
      <p:sp>
        <p:nvSpPr>
          <p:cNvPr id="4" name="Slide Number Placeholder 3"/>
          <p:cNvSpPr>
            <a:spLocks noGrp="1"/>
          </p:cNvSpPr>
          <p:nvPr>
            <p:ph type="sldNum" sz="quarter" idx="10"/>
          </p:nvPr>
        </p:nvSpPr>
        <p:spPr/>
        <p:txBody>
          <a:bodyPr/>
          <a:lstStyle/>
          <a:p>
            <a:fld id="{81ABA4DD-042F-42E3-88F8-6E227AE9682F}" type="slidenum">
              <a:rPr lang="en-GB" smtClean="0"/>
              <a:pPr/>
              <a:t>28</a:t>
            </a:fld>
            <a:endParaRPr lang="en-GB"/>
          </a:p>
        </p:txBody>
      </p:sp>
    </p:spTree>
    <p:extLst>
      <p:ext uri="{BB962C8B-B14F-4D97-AF65-F5344CB8AC3E}">
        <p14:creationId xmlns:p14="http://schemas.microsoft.com/office/powerpoint/2010/main" val="3099656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GB" sz="1100" dirty="0" smtClean="0"/>
              <a:t>So, putting the evidence together from the first 2 trenches:</a:t>
            </a:r>
          </a:p>
          <a:p>
            <a:endParaRPr lang="en-GB" sz="1100" dirty="0"/>
          </a:p>
          <a:p>
            <a:r>
              <a:rPr lang="en-GB" sz="1100" dirty="0" smtClean="0"/>
              <a:t>We had found a long north/south corridor which could be on the western or eastern side of the cloister garth leading up to an east/west orientated building with benches built along its walls.</a:t>
            </a:r>
          </a:p>
          <a:p>
            <a:endParaRPr lang="en-GB" sz="1100" dirty="0" smtClean="0"/>
          </a:p>
          <a:p>
            <a:r>
              <a:rPr lang="en-GB" sz="1100" b="1" dirty="0" smtClean="0">
                <a:solidFill>
                  <a:srgbClr val="FF0000"/>
                </a:solidFill>
              </a:rPr>
              <a:t>CLICK</a:t>
            </a:r>
            <a:endParaRPr lang="en-GB" sz="1100" b="1" dirty="0">
              <a:solidFill>
                <a:srgbClr val="FF0000"/>
              </a:solidFill>
            </a:endParaRPr>
          </a:p>
          <a:p>
            <a:r>
              <a:rPr lang="en-GB" sz="1100" dirty="0" smtClean="0"/>
              <a:t>A building like this is most likely going to be the friary’s chapter house.  If you’ve visited a ruined monastery you will have seen its chapter house with benches running along its walls.  Its where the friars would have met daily to discuses the business of the day.</a:t>
            </a:r>
          </a:p>
          <a:p>
            <a:endParaRPr lang="en-GB" sz="1100" dirty="0"/>
          </a:p>
          <a:p>
            <a:r>
              <a:rPr lang="en-GB" sz="1100" dirty="0" smtClean="0"/>
              <a:t>This meant we had found the friary and worked out which parts we had found.</a:t>
            </a:r>
          </a:p>
          <a:p>
            <a:endParaRPr lang="en-GB" sz="1100" dirty="0"/>
          </a:p>
          <a:p>
            <a:r>
              <a:rPr lang="en-GB" sz="1100" dirty="0" smtClean="0"/>
              <a:t>But where was the church? It could be to the north or the south, so where to put the third trench?</a:t>
            </a:r>
          </a:p>
          <a:p>
            <a:endParaRPr lang="en-GB" sz="1100" dirty="0"/>
          </a:p>
          <a:p>
            <a:r>
              <a:rPr lang="en-GB" sz="1100" dirty="0" smtClean="0"/>
              <a:t>Well, I piece of documentary evidence refers to the church being accessed from the street today known as St Martin’s and in the 18</a:t>
            </a:r>
            <a:r>
              <a:rPr lang="en-GB" sz="1100" baseline="30000" dirty="0" smtClean="0"/>
              <a:t>th</a:t>
            </a:r>
            <a:r>
              <a:rPr lang="en-GB" sz="1100" dirty="0" smtClean="0"/>
              <a:t> century human remains were found when the cellars for the houses north of Trench 1.</a:t>
            </a:r>
          </a:p>
          <a:p>
            <a:endParaRPr lang="en-GB" sz="1100" dirty="0"/>
          </a:p>
          <a:p>
            <a:r>
              <a:rPr lang="en-GB" sz="1100" b="1" dirty="0" smtClean="0">
                <a:solidFill>
                  <a:srgbClr val="FF0000"/>
                </a:solidFill>
              </a:rPr>
              <a:t>CLICK</a:t>
            </a:r>
            <a:endParaRPr lang="en-GB" sz="1100" b="1" dirty="0">
              <a:solidFill>
                <a:srgbClr val="FF0000"/>
              </a:solidFill>
            </a:endParaRPr>
          </a:p>
          <a:p>
            <a:r>
              <a:rPr lang="en-GB" sz="1100" dirty="0" smtClean="0"/>
              <a:t>We had also found a grave on the first day, and a large area of rubble which might be the remains of a large robbed wall, possibly the churches.</a:t>
            </a:r>
          </a:p>
          <a:p>
            <a:endParaRPr lang="en-GB" sz="1100" dirty="0"/>
          </a:p>
          <a:p>
            <a:r>
              <a:rPr lang="en-GB" sz="1100" b="1" dirty="0" smtClean="0">
                <a:solidFill>
                  <a:srgbClr val="FF0000"/>
                </a:solidFill>
              </a:rPr>
              <a:t>CLICK</a:t>
            </a:r>
            <a:endParaRPr lang="en-GB" sz="1100" dirty="0" smtClean="0">
              <a:solidFill>
                <a:srgbClr val="FF0000"/>
              </a:solidFill>
            </a:endParaRPr>
          </a:p>
          <a:p>
            <a:r>
              <a:rPr lang="en-GB" sz="1100" dirty="0" smtClean="0"/>
              <a:t>Taking all this into account, we decided the best place to put the third trench was in the school playground to the east of Trench 1.  We hoped the archaeology would be less disturbed here and it would allow us to complete the transect through the site up to the street.</a:t>
            </a:r>
          </a:p>
        </p:txBody>
      </p:sp>
      <p:sp>
        <p:nvSpPr>
          <p:cNvPr id="4" name="Slide Number Placeholder 3"/>
          <p:cNvSpPr>
            <a:spLocks noGrp="1"/>
          </p:cNvSpPr>
          <p:nvPr>
            <p:ph type="sldNum" sz="quarter" idx="10"/>
          </p:nvPr>
        </p:nvSpPr>
        <p:spPr/>
        <p:txBody>
          <a:bodyPr/>
          <a:lstStyle/>
          <a:p>
            <a:fld id="{81ABA4DD-042F-42E3-88F8-6E227AE9682F}" type="slidenum">
              <a:rPr lang="en-GB" smtClean="0"/>
              <a:pPr/>
              <a:t>29</a:t>
            </a:fld>
            <a:endParaRPr lang="en-GB"/>
          </a:p>
        </p:txBody>
      </p:sp>
    </p:spTree>
    <p:extLst>
      <p:ext uri="{BB962C8B-B14F-4D97-AF65-F5344CB8AC3E}">
        <p14:creationId xmlns:p14="http://schemas.microsoft.com/office/powerpoint/2010/main" val="29271176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100" dirty="0" smtClean="0"/>
              <a:t>Kevin and I weren’t sure we</a:t>
            </a:r>
            <a:r>
              <a:rPr lang="en-GB" sz="1100" baseline="0" dirty="0" smtClean="0"/>
              <a:t> would ever be needed.  In fact, Richard assured me we would never find him.</a:t>
            </a:r>
            <a:endParaRPr lang="en-GB" sz="1100" dirty="0" smtClean="0"/>
          </a:p>
        </p:txBody>
      </p:sp>
      <p:sp>
        <p:nvSpPr>
          <p:cNvPr id="4" name="Slide Number Placeholder 3"/>
          <p:cNvSpPr>
            <a:spLocks noGrp="1"/>
          </p:cNvSpPr>
          <p:nvPr>
            <p:ph type="sldNum" sz="quarter" idx="10"/>
          </p:nvPr>
        </p:nvSpPr>
        <p:spPr/>
        <p:txBody>
          <a:bodyPr/>
          <a:lstStyle/>
          <a:p>
            <a:fld id="{81ABA4DD-042F-42E3-88F8-6E227AE9682F}" type="slidenum">
              <a:rPr lang="en-GB" smtClean="0"/>
              <a:pPr/>
              <a:t>3</a:t>
            </a:fld>
            <a:endParaRPr lang="en-GB"/>
          </a:p>
        </p:txBody>
      </p:sp>
    </p:spTree>
    <p:extLst>
      <p:ext uri="{BB962C8B-B14F-4D97-AF65-F5344CB8AC3E}">
        <p14:creationId xmlns:p14="http://schemas.microsoft.com/office/powerpoint/2010/main" val="40392926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GB" sz="1100" dirty="0" smtClean="0"/>
              <a:t>So, putting the evidence together from the first 2 trenches:</a:t>
            </a:r>
          </a:p>
          <a:p>
            <a:endParaRPr lang="en-GB" sz="1100" dirty="0"/>
          </a:p>
          <a:p>
            <a:r>
              <a:rPr lang="en-GB" sz="1100" dirty="0" smtClean="0"/>
              <a:t>We had found a long north/south corridor which could be on the western or eastern side of the cloister garth leading up to an east/west orientated building with benches built along its walls.</a:t>
            </a:r>
          </a:p>
          <a:p>
            <a:endParaRPr lang="en-GB" sz="1100" dirty="0" smtClean="0"/>
          </a:p>
          <a:p>
            <a:r>
              <a:rPr lang="en-GB" sz="1100" b="1" dirty="0" smtClean="0">
                <a:solidFill>
                  <a:srgbClr val="FF0000"/>
                </a:solidFill>
              </a:rPr>
              <a:t>CLICK</a:t>
            </a:r>
            <a:endParaRPr lang="en-GB" sz="1100" b="1" dirty="0">
              <a:solidFill>
                <a:srgbClr val="FF0000"/>
              </a:solidFill>
            </a:endParaRPr>
          </a:p>
          <a:p>
            <a:r>
              <a:rPr lang="en-GB" sz="1100" dirty="0" smtClean="0"/>
              <a:t>A building like this is most likely going to be the friary’s chapter house.  If you’ve visited a ruined monastery you will have seen its chapter house with benches running along its walls.  Its where the friars would have met daily to discuses the business of the day.</a:t>
            </a:r>
          </a:p>
          <a:p>
            <a:endParaRPr lang="en-GB" sz="1100" dirty="0"/>
          </a:p>
          <a:p>
            <a:r>
              <a:rPr lang="en-GB" sz="1100" dirty="0" smtClean="0"/>
              <a:t>This meant we had found the friary and worked out which parts we had found.</a:t>
            </a:r>
          </a:p>
          <a:p>
            <a:endParaRPr lang="en-GB" sz="1100" dirty="0"/>
          </a:p>
          <a:p>
            <a:r>
              <a:rPr lang="en-GB" sz="1100" dirty="0" smtClean="0"/>
              <a:t>But where was the church? It could be to the north or the south, so where to put the third trench?</a:t>
            </a:r>
          </a:p>
          <a:p>
            <a:endParaRPr lang="en-GB" sz="1100" dirty="0"/>
          </a:p>
          <a:p>
            <a:r>
              <a:rPr lang="en-GB" sz="1100" dirty="0" smtClean="0"/>
              <a:t>Well, I piece of documentary evidence refers to the church being accessed from the street today known as St Martin’s and in the 18</a:t>
            </a:r>
            <a:r>
              <a:rPr lang="en-GB" sz="1100" baseline="30000" dirty="0" smtClean="0"/>
              <a:t>th</a:t>
            </a:r>
            <a:r>
              <a:rPr lang="en-GB" sz="1100" dirty="0" smtClean="0"/>
              <a:t> century human remains were found when the cellars for the houses north of Trench 1.</a:t>
            </a:r>
          </a:p>
          <a:p>
            <a:endParaRPr lang="en-GB" sz="1100" dirty="0"/>
          </a:p>
          <a:p>
            <a:r>
              <a:rPr lang="en-GB" sz="1100" b="1" dirty="0" smtClean="0">
                <a:solidFill>
                  <a:srgbClr val="FF0000"/>
                </a:solidFill>
              </a:rPr>
              <a:t>CLICK</a:t>
            </a:r>
            <a:endParaRPr lang="en-GB" sz="1100" b="1" dirty="0">
              <a:solidFill>
                <a:srgbClr val="FF0000"/>
              </a:solidFill>
            </a:endParaRPr>
          </a:p>
          <a:p>
            <a:r>
              <a:rPr lang="en-GB" sz="1100" dirty="0" smtClean="0"/>
              <a:t>We had also found a grave on the first day, and a large area of rubble which might be the remains of a large robbed wall, possibly the churches.</a:t>
            </a:r>
          </a:p>
          <a:p>
            <a:endParaRPr lang="en-GB" sz="1100" dirty="0"/>
          </a:p>
          <a:p>
            <a:r>
              <a:rPr lang="en-GB" sz="1100" b="1" dirty="0" smtClean="0">
                <a:solidFill>
                  <a:srgbClr val="FF0000"/>
                </a:solidFill>
              </a:rPr>
              <a:t>CLICK</a:t>
            </a:r>
            <a:endParaRPr lang="en-GB" sz="1100" dirty="0" smtClean="0">
              <a:solidFill>
                <a:srgbClr val="FF0000"/>
              </a:solidFill>
            </a:endParaRPr>
          </a:p>
          <a:p>
            <a:r>
              <a:rPr lang="en-GB" sz="1100" dirty="0" smtClean="0"/>
              <a:t>Taking all this into account, we decided the best place to put the third trench was in the school playground to the east of Trench 1.  We hoped the archaeology would be less disturbed here and it would allow us to complete the transect through the site up to the street.</a:t>
            </a:r>
          </a:p>
        </p:txBody>
      </p:sp>
      <p:sp>
        <p:nvSpPr>
          <p:cNvPr id="4" name="Slide Number Placeholder 3"/>
          <p:cNvSpPr>
            <a:spLocks noGrp="1"/>
          </p:cNvSpPr>
          <p:nvPr>
            <p:ph type="sldNum" sz="quarter" idx="10"/>
          </p:nvPr>
        </p:nvSpPr>
        <p:spPr/>
        <p:txBody>
          <a:bodyPr/>
          <a:lstStyle/>
          <a:p>
            <a:fld id="{81ABA4DD-042F-42E3-88F8-6E227AE9682F}" type="slidenum">
              <a:rPr lang="en-GB" smtClean="0"/>
              <a:pPr/>
              <a:t>30</a:t>
            </a:fld>
            <a:endParaRPr lang="en-GB"/>
          </a:p>
        </p:txBody>
      </p:sp>
    </p:spTree>
    <p:extLst>
      <p:ext uri="{BB962C8B-B14F-4D97-AF65-F5344CB8AC3E}">
        <p14:creationId xmlns:p14="http://schemas.microsoft.com/office/powerpoint/2010/main" val="29271176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GB" sz="1100" dirty="0" smtClean="0"/>
              <a:t>So, putting the evidence together from the first 2 trenches:</a:t>
            </a:r>
          </a:p>
          <a:p>
            <a:endParaRPr lang="en-GB" sz="1100" dirty="0"/>
          </a:p>
          <a:p>
            <a:r>
              <a:rPr lang="en-GB" sz="1100" dirty="0" smtClean="0"/>
              <a:t>We had found a long north/south corridor which could be on the western or eastern side of the cloister garth leading up to an east/west orientated building with benches built along its walls.</a:t>
            </a:r>
          </a:p>
          <a:p>
            <a:endParaRPr lang="en-GB" sz="1100" dirty="0" smtClean="0"/>
          </a:p>
          <a:p>
            <a:r>
              <a:rPr lang="en-GB" sz="1100" b="1" dirty="0" smtClean="0">
                <a:solidFill>
                  <a:srgbClr val="FF0000"/>
                </a:solidFill>
              </a:rPr>
              <a:t>CLICK</a:t>
            </a:r>
            <a:endParaRPr lang="en-GB" sz="1100" b="1" dirty="0">
              <a:solidFill>
                <a:srgbClr val="FF0000"/>
              </a:solidFill>
            </a:endParaRPr>
          </a:p>
          <a:p>
            <a:r>
              <a:rPr lang="en-GB" sz="1100" dirty="0" smtClean="0"/>
              <a:t>A building like this is most likely going to be the friary’s chapter house.  If you’ve visited a ruined monastery you will have seen its chapter house with benches running along its walls.  Its where the friars would have met daily to discuses the business of the day.</a:t>
            </a:r>
          </a:p>
          <a:p>
            <a:endParaRPr lang="en-GB" sz="1100" dirty="0"/>
          </a:p>
          <a:p>
            <a:r>
              <a:rPr lang="en-GB" sz="1100" dirty="0" smtClean="0"/>
              <a:t>This meant we had found the friary and worked out which parts we had found.</a:t>
            </a:r>
          </a:p>
          <a:p>
            <a:endParaRPr lang="en-GB" sz="1100" dirty="0"/>
          </a:p>
          <a:p>
            <a:r>
              <a:rPr lang="en-GB" sz="1100" dirty="0" smtClean="0"/>
              <a:t>But where was the church? It could be to the north or the south, so where to put the third trench?</a:t>
            </a:r>
          </a:p>
          <a:p>
            <a:endParaRPr lang="en-GB" sz="1100" dirty="0"/>
          </a:p>
          <a:p>
            <a:r>
              <a:rPr lang="en-GB" sz="1100" dirty="0" smtClean="0"/>
              <a:t>Well, I piece of documentary evidence refers to the church being accessed from the street today known as St Martin’s and in the 18</a:t>
            </a:r>
            <a:r>
              <a:rPr lang="en-GB" sz="1100" baseline="30000" dirty="0" smtClean="0"/>
              <a:t>th</a:t>
            </a:r>
            <a:r>
              <a:rPr lang="en-GB" sz="1100" dirty="0" smtClean="0"/>
              <a:t> century human remains were found when the cellars for the houses north of Trench 1.</a:t>
            </a:r>
          </a:p>
          <a:p>
            <a:endParaRPr lang="en-GB" sz="1100" dirty="0"/>
          </a:p>
          <a:p>
            <a:r>
              <a:rPr lang="en-GB" sz="1100" b="1" dirty="0" smtClean="0">
                <a:solidFill>
                  <a:srgbClr val="FF0000"/>
                </a:solidFill>
              </a:rPr>
              <a:t>CLICK</a:t>
            </a:r>
            <a:endParaRPr lang="en-GB" sz="1100" b="1" dirty="0">
              <a:solidFill>
                <a:srgbClr val="FF0000"/>
              </a:solidFill>
            </a:endParaRPr>
          </a:p>
          <a:p>
            <a:r>
              <a:rPr lang="en-GB" sz="1100" dirty="0" smtClean="0"/>
              <a:t>We had also found a grave on the first day, and a large area of rubble which might be the remains of a large robbed wall, possibly the churches.</a:t>
            </a:r>
          </a:p>
          <a:p>
            <a:endParaRPr lang="en-GB" sz="1100" dirty="0"/>
          </a:p>
          <a:p>
            <a:r>
              <a:rPr lang="en-GB" sz="1100" b="1" dirty="0" smtClean="0">
                <a:solidFill>
                  <a:srgbClr val="FF0000"/>
                </a:solidFill>
              </a:rPr>
              <a:t>CLICK</a:t>
            </a:r>
            <a:endParaRPr lang="en-GB" sz="1100" dirty="0" smtClean="0">
              <a:solidFill>
                <a:srgbClr val="FF0000"/>
              </a:solidFill>
            </a:endParaRPr>
          </a:p>
          <a:p>
            <a:r>
              <a:rPr lang="en-GB" sz="1100" dirty="0" smtClean="0"/>
              <a:t>Taking all this into account, we decided the best place to put the third trench was in the school playground to the east of Trench 1.  We hoped the archaeology would be less disturbed here and it would allow us to complete the transect through the site up to the street.</a:t>
            </a:r>
          </a:p>
        </p:txBody>
      </p:sp>
      <p:sp>
        <p:nvSpPr>
          <p:cNvPr id="4" name="Slide Number Placeholder 3"/>
          <p:cNvSpPr>
            <a:spLocks noGrp="1"/>
          </p:cNvSpPr>
          <p:nvPr>
            <p:ph type="sldNum" sz="quarter" idx="10"/>
          </p:nvPr>
        </p:nvSpPr>
        <p:spPr/>
        <p:txBody>
          <a:bodyPr/>
          <a:lstStyle/>
          <a:p>
            <a:fld id="{81ABA4DD-042F-42E3-88F8-6E227AE9682F}" type="slidenum">
              <a:rPr lang="en-GB" smtClean="0"/>
              <a:pPr/>
              <a:t>31</a:t>
            </a:fld>
            <a:endParaRPr lang="en-GB"/>
          </a:p>
        </p:txBody>
      </p:sp>
    </p:spTree>
    <p:extLst>
      <p:ext uri="{BB962C8B-B14F-4D97-AF65-F5344CB8AC3E}">
        <p14:creationId xmlns:p14="http://schemas.microsoft.com/office/powerpoint/2010/main" val="29271176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GB" sz="1100" dirty="0" smtClean="0"/>
              <a:t>So, putting the evidence together from the first 2 trenches:</a:t>
            </a:r>
          </a:p>
          <a:p>
            <a:endParaRPr lang="en-GB" sz="1100" dirty="0"/>
          </a:p>
          <a:p>
            <a:r>
              <a:rPr lang="en-GB" sz="1100" dirty="0" smtClean="0"/>
              <a:t>We had found a long north/south corridor which could be on the western or eastern side of the cloister garth leading up to an east/west orientated building with benches built along its walls.</a:t>
            </a:r>
          </a:p>
          <a:p>
            <a:endParaRPr lang="en-GB" sz="1100" dirty="0" smtClean="0"/>
          </a:p>
          <a:p>
            <a:r>
              <a:rPr lang="en-GB" sz="1100" b="1" dirty="0" smtClean="0">
                <a:solidFill>
                  <a:srgbClr val="FF0000"/>
                </a:solidFill>
              </a:rPr>
              <a:t>CLICK</a:t>
            </a:r>
            <a:endParaRPr lang="en-GB" sz="1100" b="1" dirty="0">
              <a:solidFill>
                <a:srgbClr val="FF0000"/>
              </a:solidFill>
            </a:endParaRPr>
          </a:p>
          <a:p>
            <a:r>
              <a:rPr lang="en-GB" sz="1100" dirty="0" smtClean="0"/>
              <a:t>A building like this is most likely going to be the friary’s chapter house.  If you’ve visited a ruined monastery you will have seen its chapter house with benches running along its walls.  Its where the friars would have met daily to discuses the business of the day.</a:t>
            </a:r>
          </a:p>
          <a:p>
            <a:endParaRPr lang="en-GB" sz="1100" dirty="0"/>
          </a:p>
          <a:p>
            <a:r>
              <a:rPr lang="en-GB" sz="1100" dirty="0" smtClean="0"/>
              <a:t>This meant we had found the friary and worked out which parts we had found.</a:t>
            </a:r>
          </a:p>
          <a:p>
            <a:endParaRPr lang="en-GB" sz="1100" dirty="0"/>
          </a:p>
          <a:p>
            <a:r>
              <a:rPr lang="en-GB" sz="1100" dirty="0" smtClean="0"/>
              <a:t>But where was the church? It could be to the north or the south, so where to put the third trench?</a:t>
            </a:r>
          </a:p>
          <a:p>
            <a:endParaRPr lang="en-GB" sz="1100" dirty="0"/>
          </a:p>
          <a:p>
            <a:r>
              <a:rPr lang="en-GB" sz="1100" dirty="0" smtClean="0"/>
              <a:t>Well, I piece of documentary evidence refers to the church being accessed from the street today known as St Martin’s and in the 18</a:t>
            </a:r>
            <a:r>
              <a:rPr lang="en-GB" sz="1100" baseline="30000" dirty="0" smtClean="0"/>
              <a:t>th</a:t>
            </a:r>
            <a:r>
              <a:rPr lang="en-GB" sz="1100" dirty="0" smtClean="0"/>
              <a:t> century human remains were found when the cellars for the houses north of Trench 1.</a:t>
            </a:r>
          </a:p>
          <a:p>
            <a:endParaRPr lang="en-GB" sz="1100" dirty="0"/>
          </a:p>
          <a:p>
            <a:r>
              <a:rPr lang="en-GB" sz="1100" b="1" dirty="0" smtClean="0">
                <a:solidFill>
                  <a:srgbClr val="FF0000"/>
                </a:solidFill>
              </a:rPr>
              <a:t>CLICK</a:t>
            </a:r>
            <a:endParaRPr lang="en-GB" sz="1100" b="1" dirty="0">
              <a:solidFill>
                <a:srgbClr val="FF0000"/>
              </a:solidFill>
            </a:endParaRPr>
          </a:p>
          <a:p>
            <a:r>
              <a:rPr lang="en-GB" sz="1100" dirty="0" smtClean="0"/>
              <a:t>We had also found a grave on the first day, and a large area of rubble which might be the remains of a large robbed wall, possibly the churches.</a:t>
            </a:r>
          </a:p>
          <a:p>
            <a:endParaRPr lang="en-GB" sz="1100" dirty="0"/>
          </a:p>
          <a:p>
            <a:r>
              <a:rPr lang="en-GB" sz="1100" b="1" dirty="0" smtClean="0">
                <a:solidFill>
                  <a:srgbClr val="FF0000"/>
                </a:solidFill>
              </a:rPr>
              <a:t>CLICK</a:t>
            </a:r>
            <a:endParaRPr lang="en-GB" sz="1100" dirty="0" smtClean="0">
              <a:solidFill>
                <a:srgbClr val="FF0000"/>
              </a:solidFill>
            </a:endParaRPr>
          </a:p>
          <a:p>
            <a:r>
              <a:rPr lang="en-GB" sz="1100" dirty="0" smtClean="0"/>
              <a:t>Taking all this into account, we decided the best place to put the third trench was in the school playground to the east of Trench 1.  We hoped the archaeology would be less disturbed here and it would allow us to complete the transect through the site up to the street.</a:t>
            </a:r>
          </a:p>
        </p:txBody>
      </p:sp>
      <p:sp>
        <p:nvSpPr>
          <p:cNvPr id="4" name="Slide Number Placeholder 3"/>
          <p:cNvSpPr>
            <a:spLocks noGrp="1"/>
          </p:cNvSpPr>
          <p:nvPr>
            <p:ph type="sldNum" sz="quarter" idx="10"/>
          </p:nvPr>
        </p:nvSpPr>
        <p:spPr/>
        <p:txBody>
          <a:bodyPr/>
          <a:lstStyle/>
          <a:p>
            <a:fld id="{81ABA4DD-042F-42E3-88F8-6E227AE9682F}" type="slidenum">
              <a:rPr lang="en-GB" smtClean="0"/>
              <a:pPr/>
              <a:t>32</a:t>
            </a:fld>
            <a:endParaRPr lang="en-GB"/>
          </a:p>
        </p:txBody>
      </p:sp>
    </p:spTree>
    <p:extLst>
      <p:ext uri="{BB962C8B-B14F-4D97-AF65-F5344CB8AC3E}">
        <p14:creationId xmlns:p14="http://schemas.microsoft.com/office/powerpoint/2010/main" val="29271176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2336800" cy="1752600"/>
          </a:xfrm>
        </p:spPr>
      </p:sp>
      <p:sp>
        <p:nvSpPr>
          <p:cNvPr id="3" name="Notes Placeholder 2"/>
          <p:cNvSpPr>
            <a:spLocks noGrp="1"/>
          </p:cNvSpPr>
          <p:nvPr>
            <p:ph type="body" idx="1"/>
          </p:nvPr>
        </p:nvSpPr>
        <p:spPr>
          <a:xfrm>
            <a:off x="679768" y="2587848"/>
            <a:ext cx="5438140" cy="6595761"/>
          </a:xfrm>
        </p:spPr>
        <p:txBody>
          <a:bodyPr>
            <a:normAutofit fontScale="92500" lnSpcReduction="10000"/>
          </a:bodyPr>
          <a:lstStyle/>
          <a:p>
            <a:r>
              <a:rPr lang="en-GB" sz="1100" dirty="0" smtClean="0"/>
              <a:t>In Trench 3 the archaeology was a lot shallower and better preserved.</a:t>
            </a:r>
          </a:p>
          <a:p>
            <a:endParaRPr lang="en-GB" sz="1100" dirty="0"/>
          </a:p>
          <a:p>
            <a:r>
              <a:rPr lang="en-GB" sz="1100" b="1" dirty="0" smtClean="0">
                <a:solidFill>
                  <a:srgbClr val="FF0000"/>
                </a:solidFill>
              </a:rPr>
              <a:t>CLICK</a:t>
            </a:r>
          </a:p>
          <a:p>
            <a:r>
              <a:rPr lang="en-GB" sz="1100" dirty="0" smtClean="0"/>
              <a:t>Straight away we found what appeared to be in-situ medieval floor tiles.</a:t>
            </a:r>
          </a:p>
          <a:p>
            <a:endParaRPr lang="en-GB" sz="1100" dirty="0"/>
          </a:p>
          <a:p>
            <a:r>
              <a:rPr lang="en-GB" sz="1100" b="1" dirty="0" smtClean="0">
                <a:solidFill>
                  <a:srgbClr val="FF0000"/>
                </a:solidFill>
              </a:rPr>
              <a:t>CLICK</a:t>
            </a:r>
          </a:p>
          <a:p>
            <a:r>
              <a:rPr lang="en-GB" sz="1100" dirty="0" smtClean="0"/>
              <a:t>However, once we had cleaned them up we realised the pavement is using 4 or 5 different types of medieval floor tile but probably isn’t medieval in date.  This is one use the friary’s floor tiles had been put to after they had been stripped out of the friary.  It could be one of Robert Herrick’s garden paths.</a:t>
            </a:r>
          </a:p>
          <a:p>
            <a:endParaRPr lang="en-GB" sz="1100" dirty="0"/>
          </a:p>
          <a:p>
            <a:r>
              <a:rPr lang="en-GB" sz="1100" b="1" dirty="0" smtClean="0">
                <a:solidFill>
                  <a:srgbClr val="FF0000"/>
                </a:solidFill>
              </a:rPr>
              <a:t>CLICK</a:t>
            </a:r>
          </a:p>
          <a:p>
            <a:r>
              <a:rPr lang="en-GB" sz="1100" dirty="0" smtClean="0"/>
              <a:t>As we continued excavating the trench we found to large robbed walls, both over 1m wide and spaced about 7.5m apart.  One wall even appeared to have been buttressed.  Between them was evidence for lots of floors and possibly more graves.  A building this size was almost certainly the church.</a:t>
            </a:r>
          </a:p>
          <a:p>
            <a:endParaRPr lang="en-GB" sz="1100" dirty="0"/>
          </a:p>
          <a:p>
            <a:r>
              <a:rPr lang="en-GB" sz="1100" dirty="0" smtClean="0"/>
              <a:t>As the archaeology survived so well in this trench, we decided to widen it.</a:t>
            </a:r>
          </a:p>
          <a:p>
            <a:endParaRPr lang="en-GB" sz="1100" dirty="0"/>
          </a:p>
          <a:p>
            <a:r>
              <a:rPr lang="en-GB" sz="1100" b="1" dirty="0" smtClean="0">
                <a:solidFill>
                  <a:srgbClr val="FF0000"/>
                </a:solidFill>
              </a:rPr>
              <a:t>CLICK</a:t>
            </a:r>
          </a:p>
          <a:p>
            <a:r>
              <a:rPr lang="en-GB" sz="1100" dirty="0" smtClean="0"/>
              <a:t>As we did, we found a small group of disarticulated bone, all seemingly from one person, most likely a woman.  Her grave was probably disturbed during the demolition of the church and the lose bones had been reburied in a small pit.</a:t>
            </a:r>
          </a:p>
          <a:p>
            <a:endParaRPr lang="en-GB" sz="1100" dirty="0"/>
          </a:p>
          <a:p>
            <a:r>
              <a:rPr lang="en-GB" sz="1100" dirty="0" smtClean="0"/>
              <a:t>We also found a large dump of window tracery.</a:t>
            </a:r>
          </a:p>
          <a:p>
            <a:endParaRPr lang="en-GB" sz="1100" dirty="0"/>
          </a:p>
          <a:p>
            <a:r>
              <a:rPr lang="en-GB" sz="1100" b="1" dirty="0" smtClean="0">
                <a:solidFill>
                  <a:srgbClr val="FF0000"/>
                </a:solidFill>
              </a:rPr>
              <a:t>CLICK</a:t>
            </a:r>
          </a:p>
          <a:p>
            <a:r>
              <a:rPr lang="en-GB" sz="1100" dirty="0" smtClean="0"/>
              <a:t>This appears to be from an early 15</a:t>
            </a:r>
            <a:r>
              <a:rPr lang="en-GB" sz="1100" baseline="30000" dirty="0" smtClean="0"/>
              <a:t>th</a:t>
            </a:r>
            <a:r>
              <a:rPr lang="en-GB" sz="1100" dirty="0" smtClean="0"/>
              <a:t> century perpendicular window, most likely one of the southern church windows.</a:t>
            </a:r>
          </a:p>
          <a:p>
            <a:endParaRPr lang="en-GB" sz="1100" dirty="0"/>
          </a:p>
          <a:p>
            <a:r>
              <a:rPr lang="en-GB" sz="1100" b="1" dirty="0" smtClean="0">
                <a:solidFill>
                  <a:srgbClr val="FF0000"/>
                </a:solidFill>
              </a:rPr>
              <a:t>CLICK</a:t>
            </a:r>
          </a:p>
          <a:p>
            <a:r>
              <a:rPr lang="en-GB" sz="1100" dirty="0" smtClean="0"/>
              <a:t>Once widened, Trench 3 told us a lot about the interior of the church. </a:t>
            </a:r>
            <a:r>
              <a:rPr lang="en-GB" sz="1100" b="1" dirty="0" smtClean="0">
                <a:solidFill>
                  <a:srgbClr val="FF0000"/>
                </a:solidFill>
              </a:rPr>
              <a:t>CLICK</a:t>
            </a:r>
            <a:r>
              <a:rPr lang="en-GB" sz="1100" dirty="0" smtClean="0"/>
              <a:t>. Here are the church walls (we’re looking west).  Between them we can see a low L-shaped stone wall and different areas of floor tiling. At the top the tile impressions are parallel with the walls; at the bottom they are diamond patterned. </a:t>
            </a:r>
            <a:r>
              <a:rPr lang="en-GB" sz="1100" b="1" dirty="0" smtClean="0">
                <a:solidFill>
                  <a:srgbClr val="FF0000"/>
                </a:solidFill>
              </a:rPr>
              <a:t>CLICK</a:t>
            </a:r>
            <a:r>
              <a:rPr lang="en-GB" sz="1100" dirty="0" smtClean="0"/>
              <a:t>. This suggests two different spaces in the eastern half of the church, the choir with its choir stalls, and the presbytery. </a:t>
            </a:r>
            <a:r>
              <a:rPr lang="en-GB" sz="1100" b="1" dirty="0" smtClean="0">
                <a:solidFill>
                  <a:srgbClr val="FF0000"/>
                </a:solidFill>
              </a:rPr>
              <a:t>CLICK</a:t>
            </a:r>
            <a:r>
              <a:rPr lang="en-GB" sz="1100" dirty="0" smtClean="0"/>
              <a:t>. We also found several other graves, including one in a stone coffin.  These were found after we had excavated the skeleton we believed was Richard III so we didn’t feel their was any need to excavate them.</a:t>
            </a:r>
          </a:p>
          <a:p>
            <a:endParaRPr lang="en-GB" sz="1100" dirty="0"/>
          </a:p>
          <a:p>
            <a:r>
              <a:rPr lang="en-GB" sz="1100" b="1" dirty="0" smtClean="0">
                <a:solidFill>
                  <a:srgbClr val="FF0000"/>
                </a:solidFill>
              </a:rPr>
              <a:t>CLICK</a:t>
            </a:r>
            <a:endParaRPr lang="en-GB" sz="1100" dirty="0" smtClean="0">
              <a:solidFill>
                <a:srgbClr val="FF0000"/>
              </a:solidFill>
            </a:endParaRPr>
          </a:p>
          <a:p>
            <a:r>
              <a:rPr lang="en-GB" sz="1100" dirty="0" smtClean="0"/>
              <a:t>We were also finding lots of decorated floor tiles, this medieval silver halfpenny of Edward IV (Richard III’s brother), and a number of brass letters most likely from tomb inscriptions.  It appears, when the church was demolished in 1538, all the tombs were broken up and their material recycled.  Anything of value was salvaged, including metal which would have been melted down and reused.  However, the destruction was only at floor level and no attempts were made to desecrate the underlying graves.</a:t>
            </a:r>
          </a:p>
        </p:txBody>
      </p:sp>
      <p:sp>
        <p:nvSpPr>
          <p:cNvPr id="4" name="Slide Number Placeholder 3"/>
          <p:cNvSpPr>
            <a:spLocks noGrp="1"/>
          </p:cNvSpPr>
          <p:nvPr>
            <p:ph type="sldNum" sz="quarter" idx="10"/>
          </p:nvPr>
        </p:nvSpPr>
        <p:spPr/>
        <p:txBody>
          <a:bodyPr/>
          <a:lstStyle/>
          <a:p>
            <a:fld id="{81ABA4DD-042F-42E3-88F8-6E227AE9682F}" type="slidenum">
              <a:rPr lang="en-GB" smtClean="0"/>
              <a:pPr/>
              <a:t>33</a:t>
            </a:fld>
            <a:endParaRPr lang="en-GB"/>
          </a:p>
        </p:txBody>
      </p:sp>
    </p:spTree>
    <p:extLst>
      <p:ext uri="{BB962C8B-B14F-4D97-AF65-F5344CB8AC3E}">
        <p14:creationId xmlns:p14="http://schemas.microsoft.com/office/powerpoint/2010/main" val="9372511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2336800" cy="1752600"/>
          </a:xfrm>
        </p:spPr>
      </p:sp>
      <p:sp>
        <p:nvSpPr>
          <p:cNvPr id="3" name="Notes Placeholder 2"/>
          <p:cNvSpPr>
            <a:spLocks noGrp="1"/>
          </p:cNvSpPr>
          <p:nvPr>
            <p:ph type="body" idx="1"/>
          </p:nvPr>
        </p:nvSpPr>
        <p:spPr>
          <a:xfrm>
            <a:off x="679768" y="2587848"/>
            <a:ext cx="5438140" cy="6595761"/>
          </a:xfrm>
        </p:spPr>
        <p:txBody>
          <a:bodyPr>
            <a:normAutofit fontScale="92500" lnSpcReduction="10000"/>
          </a:bodyPr>
          <a:lstStyle/>
          <a:p>
            <a:r>
              <a:rPr lang="en-GB" sz="1100" dirty="0" smtClean="0"/>
              <a:t>In Trench 3 the archaeology was a lot shallower and better preserved.</a:t>
            </a:r>
          </a:p>
          <a:p>
            <a:endParaRPr lang="en-GB" sz="1100" dirty="0"/>
          </a:p>
          <a:p>
            <a:r>
              <a:rPr lang="en-GB" sz="1100" b="1" dirty="0" smtClean="0">
                <a:solidFill>
                  <a:srgbClr val="FF0000"/>
                </a:solidFill>
              </a:rPr>
              <a:t>CLICK</a:t>
            </a:r>
          </a:p>
          <a:p>
            <a:r>
              <a:rPr lang="en-GB" sz="1100" dirty="0" smtClean="0"/>
              <a:t>Straight away we found what appeared to be in-situ medieval floor tiles.</a:t>
            </a:r>
          </a:p>
          <a:p>
            <a:endParaRPr lang="en-GB" sz="1100" dirty="0"/>
          </a:p>
          <a:p>
            <a:r>
              <a:rPr lang="en-GB" sz="1100" b="1" dirty="0" smtClean="0">
                <a:solidFill>
                  <a:srgbClr val="FF0000"/>
                </a:solidFill>
              </a:rPr>
              <a:t>CLICK</a:t>
            </a:r>
          </a:p>
          <a:p>
            <a:r>
              <a:rPr lang="en-GB" sz="1100" dirty="0" smtClean="0"/>
              <a:t>However, once we had cleaned them up we realised the pavement is using 4 or 5 different types of medieval floor tile but probably isn’t medieval in date.  This is one use the friary’s floor tiles had been put to after they had been stripped out of the friary.  It could be one of Robert Herrick’s garden paths.</a:t>
            </a:r>
          </a:p>
          <a:p>
            <a:endParaRPr lang="en-GB" sz="1100" dirty="0"/>
          </a:p>
          <a:p>
            <a:r>
              <a:rPr lang="en-GB" sz="1100" b="1" dirty="0" smtClean="0">
                <a:solidFill>
                  <a:srgbClr val="FF0000"/>
                </a:solidFill>
              </a:rPr>
              <a:t>CLICK</a:t>
            </a:r>
          </a:p>
          <a:p>
            <a:r>
              <a:rPr lang="en-GB" sz="1100" dirty="0" smtClean="0"/>
              <a:t>As we continued excavating the trench we found to large robbed walls, both over 1m wide and spaced about 7.5m apart.  One wall even appeared to have been buttressed.  Between them was evidence for lots of floors and possibly more graves.  A building this size was almost certainly the church.</a:t>
            </a:r>
          </a:p>
          <a:p>
            <a:endParaRPr lang="en-GB" sz="1100" dirty="0"/>
          </a:p>
          <a:p>
            <a:r>
              <a:rPr lang="en-GB" sz="1100" dirty="0" smtClean="0"/>
              <a:t>As the archaeology survived so well in this trench, we decided to widen it.</a:t>
            </a:r>
          </a:p>
          <a:p>
            <a:endParaRPr lang="en-GB" sz="1100" dirty="0"/>
          </a:p>
          <a:p>
            <a:r>
              <a:rPr lang="en-GB" sz="1100" b="1" dirty="0" smtClean="0">
                <a:solidFill>
                  <a:srgbClr val="FF0000"/>
                </a:solidFill>
              </a:rPr>
              <a:t>CLICK</a:t>
            </a:r>
          </a:p>
          <a:p>
            <a:r>
              <a:rPr lang="en-GB" sz="1100" dirty="0" smtClean="0"/>
              <a:t>As we did, we found a small group of disarticulated bone, all seemingly from one person, most likely a woman.  Her grave was probably disturbed during the demolition of the church and the lose bones had been reburied in a small pit.</a:t>
            </a:r>
          </a:p>
          <a:p>
            <a:endParaRPr lang="en-GB" sz="1100" dirty="0"/>
          </a:p>
          <a:p>
            <a:r>
              <a:rPr lang="en-GB" sz="1100" dirty="0" smtClean="0"/>
              <a:t>We also found a large dump of window tracery.</a:t>
            </a:r>
          </a:p>
          <a:p>
            <a:endParaRPr lang="en-GB" sz="1100" dirty="0"/>
          </a:p>
          <a:p>
            <a:r>
              <a:rPr lang="en-GB" sz="1100" b="1" dirty="0" smtClean="0">
                <a:solidFill>
                  <a:srgbClr val="FF0000"/>
                </a:solidFill>
              </a:rPr>
              <a:t>CLICK</a:t>
            </a:r>
          </a:p>
          <a:p>
            <a:r>
              <a:rPr lang="en-GB" sz="1100" dirty="0" smtClean="0"/>
              <a:t>This appears to be from an early 15</a:t>
            </a:r>
            <a:r>
              <a:rPr lang="en-GB" sz="1100" baseline="30000" dirty="0" smtClean="0"/>
              <a:t>th</a:t>
            </a:r>
            <a:r>
              <a:rPr lang="en-GB" sz="1100" dirty="0" smtClean="0"/>
              <a:t> century perpendicular window, most likely one of the southern church windows.</a:t>
            </a:r>
          </a:p>
          <a:p>
            <a:endParaRPr lang="en-GB" sz="1100" dirty="0"/>
          </a:p>
          <a:p>
            <a:r>
              <a:rPr lang="en-GB" sz="1100" b="1" dirty="0" smtClean="0">
                <a:solidFill>
                  <a:srgbClr val="FF0000"/>
                </a:solidFill>
              </a:rPr>
              <a:t>CLICK</a:t>
            </a:r>
          </a:p>
          <a:p>
            <a:r>
              <a:rPr lang="en-GB" sz="1100" dirty="0" smtClean="0"/>
              <a:t>Once widened, Trench 3 told us a lot about the interior of the church. </a:t>
            </a:r>
            <a:r>
              <a:rPr lang="en-GB" sz="1100" b="1" dirty="0" smtClean="0">
                <a:solidFill>
                  <a:srgbClr val="FF0000"/>
                </a:solidFill>
              </a:rPr>
              <a:t>CLICK</a:t>
            </a:r>
            <a:r>
              <a:rPr lang="en-GB" sz="1100" dirty="0" smtClean="0"/>
              <a:t>. Here are the church walls (we’re looking west).  Between them we can see a low L-shaped stone wall and different areas of floor tiling. At the top the tile impressions are parallel with the walls; at the bottom they are diamond patterned. </a:t>
            </a:r>
            <a:r>
              <a:rPr lang="en-GB" sz="1100" b="1" dirty="0" smtClean="0">
                <a:solidFill>
                  <a:srgbClr val="FF0000"/>
                </a:solidFill>
              </a:rPr>
              <a:t>CLICK</a:t>
            </a:r>
            <a:r>
              <a:rPr lang="en-GB" sz="1100" dirty="0" smtClean="0"/>
              <a:t>. This suggests two different spaces in the eastern half of the church, the choir with its choir stalls, and the presbytery. </a:t>
            </a:r>
            <a:r>
              <a:rPr lang="en-GB" sz="1100" b="1" dirty="0" smtClean="0">
                <a:solidFill>
                  <a:srgbClr val="FF0000"/>
                </a:solidFill>
              </a:rPr>
              <a:t>CLICK</a:t>
            </a:r>
            <a:r>
              <a:rPr lang="en-GB" sz="1100" dirty="0" smtClean="0"/>
              <a:t>. We also found several other graves, including one in a stone coffin.  These were found after we had excavated the skeleton we believed was Richard III so we didn’t feel their was any need to excavate them.</a:t>
            </a:r>
          </a:p>
          <a:p>
            <a:endParaRPr lang="en-GB" sz="1100" dirty="0"/>
          </a:p>
          <a:p>
            <a:r>
              <a:rPr lang="en-GB" sz="1100" b="1" dirty="0" smtClean="0">
                <a:solidFill>
                  <a:srgbClr val="FF0000"/>
                </a:solidFill>
              </a:rPr>
              <a:t>CLICK</a:t>
            </a:r>
            <a:endParaRPr lang="en-GB" sz="1100" dirty="0" smtClean="0">
              <a:solidFill>
                <a:srgbClr val="FF0000"/>
              </a:solidFill>
            </a:endParaRPr>
          </a:p>
          <a:p>
            <a:r>
              <a:rPr lang="en-GB" sz="1100" dirty="0" smtClean="0"/>
              <a:t>We were also finding lots of decorated floor tiles, this medieval silver halfpenny of Edward IV (Richard III’s brother), and a number of brass letters most likely from tomb inscriptions.  It appears, when the church was demolished in 1538, all the tombs were broken up and their material recycled.  Anything of value was salvaged, including metal which would have been melted down and reused.  However, the destruction was only at floor level and no attempts were made to desecrate the underlying graves.</a:t>
            </a:r>
          </a:p>
        </p:txBody>
      </p:sp>
      <p:sp>
        <p:nvSpPr>
          <p:cNvPr id="4" name="Slide Number Placeholder 3"/>
          <p:cNvSpPr>
            <a:spLocks noGrp="1"/>
          </p:cNvSpPr>
          <p:nvPr>
            <p:ph type="sldNum" sz="quarter" idx="10"/>
          </p:nvPr>
        </p:nvSpPr>
        <p:spPr/>
        <p:txBody>
          <a:bodyPr/>
          <a:lstStyle/>
          <a:p>
            <a:fld id="{81ABA4DD-042F-42E3-88F8-6E227AE9682F}" type="slidenum">
              <a:rPr lang="en-GB" smtClean="0"/>
              <a:pPr/>
              <a:t>34</a:t>
            </a:fld>
            <a:endParaRPr lang="en-GB"/>
          </a:p>
        </p:txBody>
      </p:sp>
    </p:spTree>
    <p:extLst>
      <p:ext uri="{BB962C8B-B14F-4D97-AF65-F5344CB8AC3E}">
        <p14:creationId xmlns:p14="http://schemas.microsoft.com/office/powerpoint/2010/main" val="9372511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2336800" cy="1752600"/>
          </a:xfrm>
        </p:spPr>
      </p:sp>
      <p:sp>
        <p:nvSpPr>
          <p:cNvPr id="3" name="Notes Placeholder 2"/>
          <p:cNvSpPr>
            <a:spLocks noGrp="1"/>
          </p:cNvSpPr>
          <p:nvPr>
            <p:ph type="body" idx="1"/>
          </p:nvPr>
        </p:nvSpPr>
        <p:spPr>
          <a:xfrm>
            <a:off x="679768" y="2587848"/>
            <a:ext cx="5438140" cy="6595761"/>
          </a:xfrm>
        </p:spPr>
        <p:txBody>
          <a:bodyPr>
            <a:normAutofit fontScale="92500" lnSpcReduction="10000"/>
          </a:bodyPr>
          <a:lstStyle/>
          <a:p>
            <a:r>
              <a:rPr lang="en-GB" sz="1100" dirty="0" smtClean="0"/>
              <a:t>In Trench 3 the archaeology was a lot shallower and better preserved.</a:t>
            </a:r>
          </a:p>
          <a:p>
            <a:endParaRPr lang="en-GB" sz="1100" dirty="0"/>
          </a:p>
          <a:p>
            <a:r>
              <a:rPr lang="en-GB" sz="1100" b="1" dirty="0" smtClean="0">
                <a:solidFill>
                  <a:srgbClr val="FF0000"/>
                </a:solidFill>
              </a:rPr>
              <a:t>CLICK</a:t>
            </a:r>
          </a:p>
          <a:p>
            <a:r>
              <a:rPr lang="en-GB" sz="1100" dirty="0" smtClean="0"/>
              <a:t>Straight away we found what appeared to be in-situ medieval floor tiles.</a:t>
            </a:r>
          </a:p>
          <a:p>
            <a:endParaRPr lang="en-GB" sz="1100" dirty="0"/>
          </a:p>
          <a:p>
            <a:r>
              <a:rPr lang="en-GB" sz="1100" b="1" dirty="0" smtClean="0">
                <a:solidFill>
                  <a:srgbClr val="FF0000"/>
                </a:solidFill>
              </a:rPr>
              <a:t>CLICK</a:t>
            </a:r>
          </a:p>
          <a:p>
            <a:r>
              <a:rPr lang="en-GB" sz="1100" dirty="0" smtClean="0"/>
              <a:t>However, once we had cleaned them up we realised the pavement is using 4 or 5 different types of medieval floor tile but probably isn’t medieval in date.  This is one use the friary’s floor tiles had been put to after they had been stripped out of the friary.  It could be one of Robert Herrick’s garden paths.</a:t>
            </a:r>
          </a:p>
          <a:p>
            <a:endParaRPr lang="en-GB" sz="1100" dirty="0"/>
          </a:p>
          <a:p>
            <a:r>
              <a:rPr lang="en-GB" sz="1100" b="1" dirty="0" smtClean="0">
                <a:solidFill>
                  <a:srgbClr val="FF0000"/>
                </a:solidFill>
              </a:rPr>
              <a:t>CLICK</a:t>
            </a:r>
          </a:p>
          <a:p>
            <a:r>
              <a:rPr lang="en-GB" sz="1100" dirty="0" smtClean="0"/>
              <a:t>As we continued excavating the trench we found to large robbed walls, both over 1m wide and spaced about 7.5m apart.  One wall even appeared to have been buttressed.  Between them was evidence for lots of floors and possibly more graves.  A building this size was almost certainly the church.</a:t>
            </a:r>
          </a:p>
          <a:p>
            <a:endParaRPr lang="en-GB" sz="1100" dirty="0"/>
          </a:p>
          <a:p>
            <a:r>
              <a:rPr lang="en-GB" sz="1100" dirty="0" smtClean="0"/>
              <a:t>As the archaeology survived so well in this trench, we decided to widen it.</a:t>
            </a:r>
          </a:p>
          <a:p>
            <a:endParaRPr lang="en-GB" sz="1100" dirty="0"/>
          </a:p>
          <a:p>
            <a:r>
              <a:rPr lang="en-GB" sz="1100" b="1" dirty="0" smtClean="0">
                <a:solidFill>
                  <a:srgbClr val="FF0000"/>
                </a:solidFill>
              </a:rPr>
              <a:t>CLICK</a:t>
            </a:r>
          </a:p>
          <a:p>
            <a:r>
              <a:rPr lang="en-GB" sz="1100" dirty="0" smtClean="0"/>
              <a:t>As we did, we found a small group of disarticulated bone, all seemingly from one person, most likely a woman.  Her grave was probably disturbed during the demolition of the church and the lose bones had been reburied in a small pit.</a:t>
            </a:r>
          </a:p>
          <a:p>
            <a:endParaRPr lang="en-GB" sz="1100" dirty="0"/>
          </a:p>
          <a:p>
            <a:r>
              <a:rPr lang="en-GB" sz="1100" dirty="0" smtClean="0"/>
              <a:t>We also found a large dump of window tracery.</a:t>
            </a:r>
          </a:p>
          <a:p>
            <a:endParaRPr lang="en-GB" sz="1100" dirty="0"/>
          </a:p>
          <a:p>
            <a:r>
              <a:rPr lang="en-GB" sz="1100" b="1" dirty="0" smtClean="0">
                <a:solidFill>
                  <a:srgbClr val="FF0000"/>
                </a:solidFill>
              </a:rPr>
              <a:t>CLICK</a:t>
            </a:r>
          </a:p>
          <a:p>
            <a:r>
              <a:rPr lang="en-GB" sz="1100" dirty="0" smtClean="0"/>
              <a:t>This appears to be from an early 15</a:t>
            </a:r>
            <a:r>
              <a:rPr lang="en-GB" sz="1100" baseline="30000" dirty="0" smtClean="0"/>
              <a:t>th</a:t>
            </a:r>
            <a:r>
              <a:rPr lang="en-GB" sz="1100" dirty="0" smtClean="0"/>
              <a:t> century perpendicular window, most likely one of the southern church windows.</a:t>
            </a:r>
          </a:p>
          <a:p>
            <a:endParaRPr lang="en-GB" sz="1100" dirty="0"/>
          </a:p>
          <a:p>
            <a:r>
              <a:rPr lang="en-GB" sz="1100" b="1" dirty="0" smtClean="0">
                <a:solidFill>
                  <a:srgbClr val="FF0000"/>
                </a:solidFill>
              </a:rPr>
              <a:t>CLICK</a:t>
            </a:r>
          </a:p>
          <a:p>
            <a:r>
              <a:rPr lang="en-GB" sz="1100" dirty="0" smtClean="0"/>
              <a:t>Once widened, Trench 3 told us a lot about the interior of the church. </a:t>
            </a:r>
            <a:r>
              <a:rPr lang="en-GB" sz="1100" b="1" dirty="0" smtClean="0">
                <a:solidFill>
                  <a:srgbClr val="FF0000"/>
                </a:solidFill>
              </a:rPr>
              <a:t>CLICK</a:t>
            </a:r>
            <a:r>
              <a:rPr lang="en-GB" sz="1100" dirty="0" smtClean="0"/>
              <a:t>. Here are the church walls (we’re looking west).  Between them we can see a low L-shaped stone wall and different areas of floor tiling. At the top the tile impressions are parallel with the walls; at the bottom they are diamond patterned. </a:t>
            </a:r>
            <a:r>
              <a:rPr lang="en-GB" sz="1100" b="1" dirty="0" smtClean="0">
                <a:solidFill>
                  <a:srgbClr val="FF0000"/>
                </a:solidFill>
              </a:rPr>
              <a:t>CLICK</a:t>
            </a:r>
            <a:r>
              <a:rPr lang="en-GB" sz="1100" dirty="0" smtClean="0"/>
              <a:t>. This suggests two different spaces in the eastern half of the church, the choir with its choir stalls, and the presbytery. </a:t>
            </a:r>
            <a:r>
              <a:rPr lang="en-GB" sz="1100" b="1" dirty="0" smtClean="0">
                <a:solidFill>
                  <a:srgbClr val="FF0000"/>
                </a:solidFill>
              </a:rPr>
              <a:t>CLICK</a:t>
            </a:r>
            <a:r>
              <a:rPr lang="en-GB" sz="1100" dirty="0" smtClean="0"/>
              <a:t>. We also found several other graves, including one in a stone coffin.  These were found after we had excavated the skeleton we believed was Richard III so we didn’t feel their was any need to excavate them.</a:t>
            </a:r>
          </a:p>
          <a:p>
            <a:endParaRPr lang="en-GB" sz="1100" dirty="0"/>
          </a:p>
          <a:p>
            <a:r>
              <a:rPr lang="en-GB" sz="1100" b="1" dirty="0" smtClean="0">
                <a:solidFill>
                  <a:srgbClr val="FF0000"/>
                </a:solidFill>
              </a:rPr>
              <a:t>CLICK</a:t>
            </a:r>
            <a:endParaRPr lang="en-GB" sz="1100" dirty="0" smtClean="0">
              <a:solidFill>
                <a:srgbClr val="FF0000"/>
              </a:solidFill>
            </a:endParaRPr>
          </a:p>
          <a:p>
            <a:r>
              <a:rPr lang="en-GB" sz="1100" dirty="0" smtClean="0"/>
              <a:t>We were also finding lots of decorated floor tiles, this medieval silver halfpenny of Edward IV (Richard III’s brother), and a number of brass letters most likely from tomb inscriptions.  It appears, when the church was demolished in 1538, all the tombs were broken up and their material recycled.  Anything of value was salvaged, including metal which would have been melted down and reused.  However, the destruction was only at floor level and no attempts were made to desecrate the underlying graves.</a:t>
            </a:r>
          </a:p>
        </p:txBody>
      </p:sp>
      <p:sp>
        <p:nvSpPr>
          <p:cNvPr id="4" name="Slide Number Placeholder 3"/>
          <p:cNvSpPr>
            <a:spLocks noGrp="1"/>
          </p:cNvSpPr>
          <p:nvPr>
            <p:ph type="sldNum" sz="quarter" idx="10"/>
          </p:nvPr>
        </p:nvSpPr>
        <p:spPr/>
        <p:txBody>
          <a:bodyPr/>
          <a:lstStyle/>
          <a:p>
            <a:fld id="{81ABA4DD-042F-42E3-88F8-6E227AE9682F}" type="slidenum">
              <a:rPr lang="en-GB" smtClean="0"/>
              <a:pPr/>
              <a:t>35</a:t>
            </a:fld>
            <a:endParaRPr lang="en-GB"/>
          </a:p>
        </p:txBody>
      </p:sp>
    </p:spTree>
    <p:extLst>
      <p:ext uri="{BB962C8B-B14F-4D97-AF65-F5344CB8AC3E}">
        <p14:creationId xmlns:p14="http://schemas.microsoft.com/office/powerpoint/2010/main" val="9372511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2336800" cy="1752600"/>
          </a:xfrm>
        </p:spPr>
      </p:sp>
      <p:sp>
        <p:nvSpPr>
          <p:cNvPr id="3" name="Notes Placeholder 2"/>
          <p:cNvSpPr>
            <a:spLocks noGrp="1"/>
          </p:cNvSpPr>
          <p:nvPr>
            <p:ph type="body" idx="1"/>
          </p:nvPr>
        </p:nvSpPr>
        <p:spPr>
          <a:xfrm>
            <a:off x="679768" y="2587848"/>
            <a:ext cx="5438140" cy="6595761"/>
          </a:xfrm>
        </p:spPr>
        <p:txBody>
          <a:bodyPr>
            <a:normAutofit fontScale="92500" lnSpcReduction="10000"/>
          </a:bodyPr>
          <a:lstStyle/>
          <a:p>
            <a:r>
              <a:rPr lang="en-GB" sz="1100" dirty="0" smtClean="0"/>
              <a:t>In Trench 3 the archaeology was a lot shallower and better preserved.</a:t>
            </a:r>
          </a:p>
          <a:p>
            <a:endParaRPr lang="en-GB" sz="1100" dirty="0"/>
          </a:p>
          <a:p>
            <a:r>
              <a:rPr lang="en-GB" sz="1100" b="1" dirty="0" smtClean="0">
                <a:solidFill>
                  <a:srgbClr val="FF0000"/>
                </a:solidFill>
              </a:rPr>
              <a:t>CLICK</a:t>
            </a:r>
          </a:p>
          <a:p>
            <a:r>
              <a:rPr lang="en-GB" sz="1100" dirty="0" smtClean="0"/>
              <a:t>Straight away we found what appeared to be in-situ medieval floor tiles.</a:t>
            </a:r>
          </a:p>
          <a:p>
            <a:endParaRPr lang="en-GB" sz="1100" dirty="0"/>
          </a:p>
          <a:p>
            <a:r>
              <a:rPr lang="en-GB" sz="1100" b="1" dirty="0" smtClean="0">
                <a:solidFill>
                  <a:srgbClr val="FF0000"/>
                </a:solidFill>
              </a:rPr>
              <a:t>CLICK</a:t>
            </a:r>
          </a:p>
          <a:p>
            <a:r>
              <a:rPr lang="en-GB" sz="1100" dirty="0" smtClean="0"/>
              <a:t>However, once we had cleaned them up we realised the pavement is using 4 or 5 different types of medieval floor tile but probably isn’t medieval in date.  This is one use the friary’s floor tiles had been put to after they had been stripped out of the friary.  It could be one of Robert Herrick’s garden paths.</a:t>
            </a:r>
          </a:p>
          <a:p>
            <a:endParaRPr lang="en-GB" sz="1100" dirty="0"/>
          </a:p>
          <a:p>
            <a:r>
              <a:rPr lang="en-GB" sz="1100" b="1" dirty="0" smtClean="0">
                <a:solidFill>
                  <a:srgbClr val="FF0000"/>
                </a:solidFill>
              </a:rPr>
              <a:t>CLICK</a:t>
            </a:r>
          </a:p>
          <a:p>
            <a:r>
              <a:rPr lang="en-GB" sz="1100" dirty="0" smtClean="0"/>
              <a:t>As we continued excavating the trench we found to large robbed walls, both over 1m wide and spaced about 7.5m apart.  One wall even appeared to have been buttressed.  Between them was evidence for lots of floors and possibly more graves.  A building this size was almost certainly the church.</a:t>
            </a:r>
          </a:p>
          <a:p>
            <a:endParaRPr lang="en-GB" sz="1100" dirty="0"/>
          </a:p>
          <a:p>
            <a:r>
              <a:rPr lang="en-GB" sz="1100" dirty="0" smtClean="0"/>
              <a:t>As the archaeology survived so well in this trench, we decided to widen it.</a:t>
            </a:r>
          </a:p>
          <a:p>
            <a:endParaRPr lang="en-GB" sz="1100" dirty="0"/>
          </a:p>
          <a:p>
            <a:r>
              <a:rPr lang="en-GB" sz="1100" b="1" dirty="0" smtClean="0">
                <a:solidFill>
                  <a:srgbClr val="FF0000"/>
                </a:solidFill>
              </a:rPr>
              <a:t>CLICK</a:t>
            </a:r>
          </a:p>
          <a:p>
            <a:r>
              <a:rPr lang="en-GB" sz="1100" dirty="0" smtClean="0"/>
              <a:t>As we did, we found a small group of disarticulated bone, all seemingly from one person, most likely a woman.  Her grave was probably disturbed during the demolition of the church and the lose bones had been reburied in a small pit.</a:t>
            </a:r>
          </a:p>
          <a:p>
            <a:endParaRPr lang="en-GB" sz="1100" dirty="0"/>
          </a:p>
          <a:p>
            <a:r>
              <a:rPr lang="en-GB" sz="1100" dirty="0" smtClean="0"/>
              <a:t>We also found a large dump of window tracery.</a:t>
            </a:r>
          </a:p>
          <a:p>
            <a:endParaRPr lang="en-GB" sz="1100" dirty="0"/>
          </a:p>
          <a:p>
            <a:r>
              <a:rPr lang="en-GB" sz="1100" b="1" dirty="0" smtClean="0">
                <a:solidFill>
                  <a:srgbClr val="FF0000"/>
                </a:solidFill>
              </a:rPr>
              <a:t>CLICK</a:t>
            </a:r>
          </a:p>
          <a:p>
            <a:r>
              <a:rPr lang="en-GB" sz="1100" dirty="0" smtClean="0"/>
              <a:t>This appears to be from an early 15</a:t>
            </a:r>
            <a:r>
              <a:rPr lang="en-GB" sz="1100" baseline="30000" dirty="0" smtClean="0"/>
              <a:t>th</a:t>
            </a:r>
            <a:r>
              <a:rPr lang="en-GB" sz="1100" dirty="0" smtClean="0"/>
              <a:t> century perpendicular window, most likely one of the southern church windows.</a:t>
            </a:r>
          </a:p>
          <a:p>
            <a:endParaRPr lang="en-GB" sz="1100" dirty="0"/>
          </a:p>
          <a:p>
            <a:r>
              <a:rPr lang="en-GB" sz="1100" b="1" dirty="0" smtClean="0">
                <a:solidFill>
                  <a:srgbClr val="FF0000"/>
                </a:solidFill>
              </a:rPr>
              <a:t>CLICK</a:t>
            </a:r>
          </a:p>
          <a:p>
            <a:r>
              <a:rPr lang="en-GB" sz="1100" dirty="0" smtClean="0"/>
              <a:t>Once widened, Trench 3 told us a lot about the interior of the church. </a:t>
            </a:r>
            <a:r>
              <a:rPr lang="en-GB" sz="1100" b="1" dirty="0" smtClean="0">
                <a:solidFill>
                  <a:srgbClr val="FF0000"/>
                </a:solidFill>
              </a:rPr>
              <a:t>CLICK</a:t>
            </a:r>
            <a:r>
              <a:rPr lang="en-GB" sz="1100" dirty="0" smtClean="0"/>
              <a:t>. Here are the church walls (we’re looking west).  Between them we can see a low L-shaped stone wall and different areas of floor tiling. At the top the tile impressions are parallel with the walls; at the bottom they are diamond patterned. </a:t>
            </a:r>
            <a:r>
              <a:rPr lang="en-GB" sz="1100" b="1" dirty="0" smtClean="0">
                <a:solidFill>
                  <a:srgbClr val="FF0000"/>
                </a:solidFill>
              </a:rPr>
              <a:t>CLICK</a:t>
            </a:r>
            <a:r>
              <a:rPr lang="en-GB" sz="1100" dirty="0" smtClean="0"/>
              <a:t>. This suggests two different spaces in the eastern half of the church, the choir with its choir stalls, and the presbytery. </a:t>
            </a:r>
            <a:r>
              <a:rPr lang="en-GB" sz="1100" b="1" dirty="0" smtClean="0">
                <a:solidFill>
                  <a:srgbClr val="FF0000"/>
                </a:solidFill>
              </a:rPr>
              <a:t>CLICK</a:t>
            </a:r>
            <a:r>
              <a:rPr lang="en-GB" sz="1100" dirty="0" smtClean="0"/>
              <a:t>. We also found several other graves, including one in a stone coffin.  These were found after we had excavated the skeleton we believed was Richard III so we didn’t feel their was any need to excavate them.</a:t>
            </a:r>
          </a:p>
          <a:p>
            <a:endParaRPr lang="en-GB" sz="1100" dirty="0"/>
          </a:p>
          <a:p>
            <a:r>
              <a:rPr lang="en-GB" sz="1100" b="1" dirty="0" smtClean="0">
                <a:solidFill>
                  <a:srgbClr val="FF0000"/>
                </a:solidFill>
              </a:rPr>
              <a:t>CLICK</a:t>
            </a:r>
            <a:endParaRPr lang="en-GB" sz="1100" dirty="0" smtClean="0">
              <a:solidFill>
                <a:srgbClr val="FF0000"/>
              </a:solidFill>
            </a:endParaRPr>
          </a:p>
          <a:p>
            <a:r>
              <a:rPr lang="en-GB" sz="1100" dirty="0" smtClean="0"/>
              <a:t>We were also finding lots of decorated floor tiles, this medieval silver halfpenny of Edward IV (Richard III’s brother), and a number of brass letters most likely from tomb inscriptions.  It appears, when the church was demolished in 1538, all the tombs were broken up and their material recycled.  Anything of value was salvaged, including metal which would have been melted down and reused.  However, the destruction was only at floor level and no attempts were made to desecrate the underlying graves.</a:t>
            </a:r>
          </a:p>
        </p:txBody>
      </p:sp>
      <p:sp>
        <p:nvSpPr>
          <p:cNvPr id="4" name="Slide Number Placeholder 3"/>
          <p:cNvSpPr>
            <a:spLocks noGrp="1"/>
          </p:cNvSpPr>
          <p:nvPr>
            <p:ph type="sldNum" sz="quarter" idx="10"/>
          </p:nvPr>
        </p:nvSpPr>
        <p:spPr/>
        <p:txBody>
          <a:bodyPr/>
          <a:lstStyle/>
          <a:p>
            <a:fld id="{81ABA4DD-042F-42E3-88F8-6E227AE9682F}" type="slidenum">
              <a:rPr lang="en-GB" smtClean="0"/>
              <a:pPr/>
              <a:t>36</a:t>
            </a:fld>
            <a:endParaRPr lang="en-GB"/>
          </a:p>
        </p:txBody>
      </p:sp>
    </p:spTree>
    <p:extLst>
      <p:ext uri="{BB962C8B-B14F-4D97-AF65-F5344CB8AC3E}">
        <p14:creationId xmlns:p14="http://schemas.microsoft.com/office/powerpoint/2010/main" val="9372511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2336800" cy="1752600"/>
          </a:xfrm>
        </p:spPr>
      </p:sp>
      <p:sp>
        <p:nvSpPr>
          <p:cNvPr id="3" name="Notes Placeholder 2"/>
          <p:cNvSpPr>
            <a:spLocks noGrp="1"/>
          </p:cNvSpPr>
          <p:nvPr>
            <p:ph type="body" idx="1"/>
          </p:nvPr>
        </p:nvSpPr>
        <p:spPr>
          <a:xfrm>
            <a:off x="679768" y="2587848"/>
            <a:ext cx="5438140" cy="6595761"/>
          </a:xfrm>
        </p:spPr>
        <p:txBody>
          <a:bodyPr>
            <a:normAutofit fontScale="92500" lnSpcReduction="10000"/>
          </a:bodyPr>
          <a:lstStyle/>
          <a:p>
            <a:r>
              <a:rPr lang="en-GB" sz="1100" dirty="0" smtClean="0"/>
              <a:t>In Trench 3 the archaeology was a lot shallower and better preserved.</a:t>
            </a:r>
          </a:p>
          <a:p>
            <a:endParaRPr lang="en-GB" sz="1100" dirty="0"/>
          </a:p>
          <a:p>
            <a:r>
              <a:rPr lang="en-GB" sz="1100" b="1" dirty="0" smtClean="0">
                <a:solidFill>
                  <a:srgbClr val="FF0000"/>
                </a:solidFill>
              </a:rPr>
              <a:t>CLICK</a:t>
            </a:r>
          </a:p>
          <a:p>
            <a:r>
              <a:rPr lang="en-GB" sz="1100" dirty="0" smtClean="0"/>
              <a:t>Straight away we found what appeared to be in-situ medieval floor tiles.</a:t>
            </a:r>
          </a:p>
          <a:p>
            <a:endParaRPr lang="en-GB" sz="1100" dirty="0"/>
          </a:p>
          <a:p>
            <a:r>
              <a:rPr lang="en-GB" sz="1100" b="1" dirty="0" smtClean="0">
                <a:solidFill>
                  <a:srgbClr val="FF0000"/>
                </a:solidFill>
              </a:rPr>
              <a:t>CLICK</a:t>
            </a:r>
          </a:p>
          <a:p>
            <a:r>
              <a:rPr lang="en-GB" sz="1100" dirty="0" smtClean="0"/>
              <a:t>However, once we had cleaned them up we realised the pavement is using 4 or 5 different types of medieval floor tile but probably isn’t medieval in date.  This is one use the friary’s floor tiles had been put to after they had been stripped out of the friary.  It could be one of Robert Herrick’s garden paths.</a:t>
            </a:r>
          </a:p>
          <a:p>
            <a:endParaRPr lang="en-GB" sz="1100" dirty="0"/>
          </a:p>
          <a:p>
            <a:r>
              <a:rPr lang="en-GB" sz="1100" b="1" dirty="0" smtClean="0">
                <a:solidFill>
                  <a:srgbClr val="FF0000"/>
                </a:solidFill>
              </a:rPr>
              <a:t>CLICK</a:t>
            </a:r>
          </a:p>
          <a:p>
            <a:r>
              <a:rPr lang="en-GB" sz="1100" dirty="0" smtClean="0"/>
              <a:t>As we continued excavating the trench we found to large robbed walls, both over 1m wide and spaced about 7.5m apart.  One wall even appeared to have been buttressed.  Between them was evidence for lots of floors and possibly more graves.  A building this size was almost certainly the church.</a:t>
            </a:r>
          </a:p>
          <a:p>
            <a:endParaRPr lang="en-GB" sz="1100" dirty="0"/>
          </a:p>
          <a:p>
            <a:r>
              <a:rPr lang="en-GB" sz="1100" dirty="0" smtClean="0"/>
              <a:t>As the archaeology survived so well in this trench, we decided to widen it.</a:t>
            </a:r>
          </a:p>
          <a:p>
            <a:endParaRPr lang="en-GB" sz="1100" dirty="0"/>
          </a:p>
          <a:p>
            <a:r>
              <a:rPr lang="en-GB" sz="1100" b="1" dirty="0" smtClean="0">
                <a:solidFill>
                  <a:srgbClr val="FF0000"/>
                </a:solidFill>
              </a:rPr>
              <a:t>CLICK</a:t>
            </a:r>
          </a:p>
          <a:p>
            <a:r>
              <a:rPr lang="en-GB" sz="1100" dirty="0" smtClean="0"/>
              <a:t>As we did, we found a small group of disarticulated bone, all seemingly from one person, most likely a woman.  Her grave was probably disturbed during the demolition of the church and the lose bones had been reburied in a small pit.</a:t>
            </a:r>
          </a:p>
          <a:p>
            <a:endParaRPr lang="en-GB" sz="1100" dirty="0"/>
          </a:p>
          <a:p>
            <a:r>
              <a:rPr lang="en-GB" sz="1100" dirty="0" smtClean="0"/>
              <a:t>We also found a large dump of window tracery.</a:t>
            </a:r>
          </a:p>
          <a:p>
            <a:endParaRPr lang="en-GB" sz="1100" dirty="0"/>
          </a:p>
          <a:p>
            <a:r>
              <a:rPr lang="en-GB" sz="1100" b="1" dirty="0" smtClean="0">
                <a:solidFill>
                  <a:srgbClr val="FF0000"/>
                </a:solidFill>
              </a:rPr>
              <a:t>CLICK</a:t>
            </a:r>
          </a:p>
          <a:p>
            <a:r>
              <a:rPr lang="en-GB" sz="1100" dirty="0" smtClean="0"/>
              <a:t>This appears to be from an early 15</a:t>
            </a:r>
            <a:r>
              <a:rPr lang="en-GB" sz="1100" baseline="30000" dirty="0" smtClean="0"/>
              <a:t>th</a:t>
            </a:r>
            <a:r>
              <a:rPr lang="en-GB" sz="1100" dirty="0" smtClean="0"/>
              <a:t> century perpendicular window, most likely one of the southern church windows.</a:t>
            </a:r>
          </a:p>
          <a:p>
            <a:endParaRPr lang="en-GB" sz="1100" dirty="0"/>
          </a:p>
          <a:p>
            <a:r>
              <a:rPr lang="en-GB" sz="1100" b="1" dirty="0" smtClean="0">
                <a:solidFill>
                  <a:srgbClr val="FF0000"/>
                </a:solidFill>
              </a:rPr>
              <a:t>CLICK</a:t>
            </a:r>
          </a:p>
          <a:p>
            <a:r>
              <a:rPr lang="en-GB" sz="1100" dirty="0" smtClean="0"/>
              <a:t>Once widened, Trench 3 told us a lot about the interior of the church. </a:t>
            </a:r>
            <a:r>
              <a:rPr lang="en-GB" sz="1100" b="1" dirty="0" smtClean="0">
                <a:solidFill>
                  <a:srgbClr val="FF0000"/>
                </a:solidFill>
              </a:rPr>
              <a:t>CLICK</a:t>
            </a:r>
            <a:r>
              <a:rPr lang="en-GB" sz="1100" dirty="0" smtClean="0"/>
              <a:t>. Here are the church walls (we’re looking west).  Between them we can see a low L-shaped stone wall and different areas of floor tiling. At the top the tile impressions are parallel with the walls; at the bottom they are diamond patterned. </a:t>
            </a:r>
            <a:r>
              <a:rPr lang="en-GB" sz="1100" b="1" dirty="0" smtClean="0">
                <a:solidFill>
                  <a:srgbClr val="FF0000"/>
                </a:solidFill>
              </a:rPr>
              <a:t>CLICK</a:t>
            </a:r>
            <a:r>
              <a:rPr lang="en-GB" sz="1100" dirty="0" smtClean="0"/>
              <a:t>. This suggests two different spaces in the eastern half of the church, the choir with its choir stalls, and the presbytery. </a:t>
            </a:r>
            <a:r>
              <a:rPr lang="en-GB" sz="1100" b="1" dirty="0" smtClean="0">
                <a:solidFill>
                  <a:srgbClr val="FF0000"/>
                </a:solidFill>
              </a:rPr>
              <a:t>CLICK</a:t>
            </a:r>
            <a:r>
              <a:rPr lang="en-GB" sz="1100" dirty="0" smtClean="0"/>
              <a:t>. We also found several other graves, including one in a stone coffin.  These were found after we had excavated the skeleton we believed was Richard III so we didn’t feel their was any need to excavate them.</a:t>
            </a:r>
          </a:p>
          <a:p>
            <a:endParaRPr lang="en-GB" sz="1100" dirty="0"/>
          </a:p>
          <a:p>
            <a:r>
              <a:rPr lang="en-GB" sz="1100" b="1" dirty="0" smtClean="0">
                <a:solidFill>
                  <a:srgbClr val="FF0000"/>
                </a:solidFill>
              </a:rPr>
              <a:t>CLICK</a:t>
            </a:r>
            <a:endParaRPr lang="en-GB" sz="1100" dirty="0" smtClean="0">
              <a:solidFill>
                <a:srgbClr val="FF0000"/>
              </a:solidFill>
            </a:endParaRPr>
          </a:p>
          <a:p>
            <a:r>
              <a:rPr lang="en-GB" sz="1100" dirty="0" smtClean="0"/>
              <a:t>We were also finding lots of decorated floor tiles, this medieval silver halfpenny of Edward IV (Richard III’s brother), and a number of brass letters most likely from tomb inscriptions.  It appears, when the church was demolished in 1538, all the tombs were broken up and their material recycled.  Anything of value was salvaged, including metal which would have been melted down and reused.  However, the destruction was only at floor level and no attempts were made to desecrate the underlying graves.</a:t>
            </a:r>
          </a:p>
        </p:txBody>
      </p:sp>
      <p:sp>
        <p:nvSpPr>
          <p:cNvPr id="4" name="Slide Number Placeholder 3"/>
          <p:cNvSpPr>
            <a:spLocks noGrp="1"/>
          </p:cNvSpPr>
          <p:nvPr>
            <p:ph type="sldNum" sz="quarter" idx="10"/>
          </p:nvPr>
        </p:nvSpPr>
        <p:spPr/>
        <p:txBody>
          <a:bodyPr/>
          <a:lstStyle/>
          <a:p>
            <a:fld id="{81ABA4DD-042F-42E3-88F8-6E227AE9682F}" type="slidenum">
              <a:rPr lang="en-GB" smtClean="0"/>
              <a:pPr/>
              <a:t>37</a:t>
            </a:fld>
            <a:endParaRPr lang="en-GB"/>
          </a:p>
        </p:txBody>
      </p:sp>
    </p:spTree>
    <p:extLst>
      <p:ext uri="{BB962C8B-B14F-4D97-AF65-F5344CB8AC3E}">
        <p14:creationId xmlns:p14="http://schemas.microsoft.com/office/powerpoint/2010/main" val="9372511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100" dirty="0" smtClean="0"/>
              <a:t>First the position of the grave.</a:t>
            </a:r>
          </a:p>
          <a:p>
            <a:endParaRPr lang="en-GB" sz="1100" dirty="0"/>
          </a:p>
          <a:p>
            <a:r>
              <a:rPr lang="en-GB" sz="1100" dirty="0" smtClean="0"/>
              <a:t>From all the evidence we can create a conjectural layout of the interior of the east end of the church.</a:t>
            </a:r>
          </a:p>
          <a:p>
            <a:endParaRPr lang="en-GB" sz="1100" dirty="0"/>
          </a:p>
          <a:p>
            <a:r>
              <a:rPr lang="en-GB" sz="1100" dirty="0" smtClean="0"/>
              <a:t>Projecting the southern choir stall west from Trench 3 across Trench 1 shows that the grave containing Skeleton 1 (Richard’s official designation) is located at the west end of the choir against the southern choir stall.</a:t>
            </a:r>
          </a:p>
          <a:p>
            <a:endParaRPr lang="en-GB" sz="1100" dirty="0"/>
          </a:p>
          <a:p>
            <a:r>
              <a:rPr lang="en-GB" sz="1100" dirty="0" smtClean="0"/>
              <a:t>This fits with the Rous’s  record that he was buried in the choir of the Friars Minor at Leicester.</a:t>
            </a:r>
          </a:p>
          <a:p>
            <a:endParaRPr lang="en-GB" sz="1100" dirty="0"/>
          </a:p>
          <a:p>
            <a:r>
              <a:rPr lang="en-GB" sz="1100" b="1" dirty="0" smtClean="0">
                <a:solidFill>
                  <a:srgbClr val="FF0000"/>
                </a:solidFill>
              </a:rPr>
              <a:t>CLICK</a:t>
            </a:r>
            <a:endParaRPr lang="en-GB" sz="1100" dirty="0" smtClean="0">
              <a:solidFill>
                <a:srgbClr val="FF0000"/>
              </a:solidFill>
            </a:endParaRPr>
          </a:p>
          <a:p>
            <a:r>
              <a:rPr lang="en-GB" sz="1100" dirty="0" smtClean="0"/>
              <a:t>This reconstruction of the interior of the choir gives you an idea of where he was buried.</a:t>
            </a:r>
          </a:p>
          <a:p>
            <a:endParaRPr lang="en-GB" sz="1100" dirty="0"/>
          </a:p>
          <a:p>
            <a:r>
              <a:rPr lang="en-GB" sz="1100" dirty="0" smtClean="0"/>
              <a:t>Why bury him in the choir.  Well, on the one hand it is a place of high honour and a suitable place to bury a king.  However, it is also an area of the church not open to the public.  By burying him here he was being placed out of sight, out of mind.</a:t>
            </a:r>
            <a:endParaRPr lang="en-GB" sz="1100" dirty="0"/>
          </a:p>
        </p:txBody>
      </p:sp>
      <p:sp>
        <p:nvSpPr>
          <p:cNvPr id="4" name="Slide Number Placeholder 3"/>
          <p:cNvSpPr>
            <a:spLocks noGrp="1"/>
          </p:cNvSpPr>
          <p:nvPr>
            <p:ph type="sldNum" sz="quarter" idx="10"/>
          </p:nvPr>
        </p:nvSpPr>
        <p:spPr/>
        <p:txBody>
          <a:bodyPr/>
          <a:lstStyle/>
          <a:p>
            <a:fld id="{81ABA4DD-042F-42E3-88F8-6E227AE9682F}" type="slidenum">
              <a:rPr lang="en-GB" smtClean="0"/>
              <a:pPr/>
              <a:t>38</a:t>
            </a:fld>
            <a:endParaRPr lang="en-GB"/>
          </a:p>
        </p:txBody>
      </p:sp>
    </p:spTree>
    <p:extLst>
      <p:ext uri="{BB962C8B-B14F-4D97-AF65-F5344CB8AC3E}">
        <p14:creationId xmlns:p14="http://schemas.microsoft.com/office/powerpoint/2010/main" val="19699870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100" dirty="0" smtClean="0"/>
              <a:t>The skeleton is in good condition except for the feet which are missing, almost certainly caused by post-mortem damage from later disturbance.</a:t>
            </a:r>
          </a:p>
          <a:p>
            <a:endParaRPr lang="en-GB" sz="1100" dirty="0"/>
          </a:p>
          <a:p>
            <a:r>
              <a:rPr lang="en-GB" sz="1100" dirty="0" smtClean="0"/>
              <a:t>The curve in the vertebrae is clearly visible.  This represents their position in life and is not a product of the awkward burial position.</a:t>
            </a:r>
          </a:p>
          <a:p>
            <a:endParaRPr lang="en-GB" sz="1100" dirty="0"/>
          </a:p>
          <a:p>
            <a:r>
              <a:rPr lang="en-GB" sz="1100" dirty="0" smtClean="0"/>
              <a:t>The skeleton is laid awkwardly on the north side of the grave, with its torso twisted slightly to the north and its head propped up against one end.</a:t>
            </a:r>
          </a:p>
          <a:p>
            <a:endParaRPr lang="en-GB" sz="1100" dirty="0"/>
          </a:p>
          <a:p>
            <a:r>
              <a:rPr lang="en-GB" sz="1100" dirty="0" smtClean="0"/>
              <a:t>This is probably because someone was standing in the grave to receive the body.  They laid the feet down first, then the torso, finally finding that the head didn’t fit properly.</a:t>
            </a:r>
          </a:p>
          <a:p>
            <a:endParaRPr lang="en-GB" sz="1100" dirty="0"/>
          </a:p>
          <a:p>
            <a:r>
              <a:rPr lang="en-GB" sz="1100" dirty="0" smtClean="0"/>
              <a:t>Again haste or minimal care is suggested.  If they had taken the effort to rearrange the body after it was in the grave, pulling it more central, it would have fitted properly.</a:t>
            </a:r>
          </a:p>
          <a:p>
            <a:endParaRPr lang="en-GB" sz="1100" dirty="0"/>
          </a:p>
          <a:p>
            <a:r>
              <a:rPr lang="en-GB" sz="1100" dirty="0" smtClean="0"/>
              <a:t>The position of the hands is interesting.  They are place precariously, right over left, over the right hip.  This is unusual and may suggest they were tied together.</a:t>
            </a:r>
          </a:p>
          <a:p>
            <a:endParaRPr lang="en-GB" sz="1100" dirty="0"/>
          </a:p>
          <a:p>
            <a:r>
              <a:rPr lang="en-GB" sz="1100" dirty="0" smtClean="0"/>
              <a:t>If they weren’t tied, the right hand should have fallen to the side of the body.</a:t>
            </a:r>
          </a:p>
          <a:p>
            <a:endParaRPr lang="en-GB" sz="1100" dirty="0"/>
          </a:p>
          <a:p>
            <a:r>
              <a:rPr lang="en-GB" sz="1100" dirty="0" smtClean="0"/>
              <a:t>There was no evidence for a coffin, shroud, clothes or any other personal ornaments.</a:t>
            </a:r>
            <a:endParaRPr lang="en-GB" sz="1100" dirty="0"/>
          </a:p>
        </p:txBody>
      </p:sp>
      <p:sp>
        <p:nvSpPr>
          <p:cNvPr id="4" name="Slide Number Placeholder 3"/>
          <p:cNvSpPr>
            <a:spLocks noGrp="1"/>
          </p:cNvSpPr>
          <p:nvPr>
            <p:ph type="sldNum" sz="quarter" idx="10"/>
          </p:nvPr>
        </p:nvSpPr>
        <p:spPr/>
        <p:txBody>
          <a:bodyPr/>
          <a:lstStyle/>
          <a:p>
            <a:fld id="{81ABA4DD-042F-42E3-88F8-6E227AE9682F}" type="slidenum">
              <a:rPr lang="en-GB" smtClean="0"/>
              <a:pPr/>
              <a:t>39</a:t>
            </a:fld>
            <a:endParaRPr lang="en-GB"/>
          </a:p>
        </p:txBody>
      </p:sp>
    </p:spTree>
    <p:extLst>
      <p:ext uri="{BB962C8B-B14F-4D97-AF65-F5344CB8AC3E}">
        <p14:creationId xmlns:p14="http://schemas.microsoft.com/office/powerpoint/2010/main" val="2641582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100" dirty="0" smtClean="0"/>
              <a:t>Kevin and I weren’t sure we</a:t>
            </a:r>
            <a:r>
              <a:rPr lang="en-GB" sz="1100" baseline="0" dirty="0" smtClean="0"/>
              <a:t> would ever be needed.  In fact, Richard assured me we would never find him.</a:t>
            </a:r>
            <a:endParaRPr lang="en-GB" sz="1100" dirty="0" smtClean="0"/>
          </a:p>
        </p:txBody>
      </p:sp>
      <p:sp>
        <p:nvSpPr>
          <p:cNvPr id="4" name="Slide Number Placeholder 3"/>
          <p:cNvSpPr>
            <a:spLocks noGrp="1"/>
          </p:cNvSpPr>
          <p:nvPr>
            <p:ph type="sldNum" sz="quarter" idx="10"/>
          </p:nvPr>
        </p:nvSpPr>
        <p:spPr/>
        <p:txBody>
          <a:bodyPr/>
          <a:lstStyle/>
          <a:p>
            <a:fld id="{81ABA4DD-042F-42E3-88F8-6E227AE9682F}" type="slidenum">
              <a:rPr lang="en-GB" smtClean="0"/>
              <a:pPr/>
              <a:t>4</a:t>
            </a:fld>
            <a:endParaRPr lang="en-GB"/>
          </a:p>
        </p:txBody>
      </p:sp>
    </p:spTree>
    <p:extLst>
      <p:ext uri="{BB962C8B-B14F-4D97-AF65-F5344CB8AC3E}">
        <p14:creationId xmlns:p14="http://schemas.microsoft.com/office/powerpoint/2010/main" val="40392926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r>
              <a:rPr lang="en-GB" sz="1100" dirty="0" smtClean="0"/>
              <a:t>Skeleton 1 is male, in his late 20s to late 30s, and has an unusually gracile or feminine build</a:t>
            </a:r>
          </a:p>
          <a:p>
            <a:pPr algn="just"/>
            <a:endParaRPr lang="en-GB" sz="1100" dirty="0" smtClean="0"/>
          </a:p>
          <a:p>
            <a:pPr algn="just"/>
            <a:r>
              <a:rPr lang="en-GB" sz="1100" dirty="0" smtClean="0"/>
              <a:t>This is in keeping with historical sources which describe Richard as being of very slight build.</a:t>
            </a:r>
          </a:p>
          <a:p>
            <a:pPr algn="just"/>
            <a:endParaRPr lang="en-GB" sz="1100" dirty="0"/>
          </a:p>
          <a:p>
            <a:pPr algn="just"/>
            <a:r>
              <a:rPr lang="en-GB" sz="1100" dirty="0" smtClean="0"/>
              <a:t>Richard III was 32 when he died.</a:t>
            </a:r>
          </a:p>
          <a:p>
            <a:pPr algn="just"/>
            <a:endParaRPr lang="en-GB" sz="1100" dirty="0"/>
          </a:p>
          <a:p>
            <a:pPr algn="just"/>
            <a:r>
              <a:rPr lang="en-GB" sz="1100" dirty="0" smtClean="0"/>
              <a:t>There is no indication of a withered arm – both arms are of the same size and were used normally during life.</a:t>
            </a:r>
          </a:p>
          <a:p>
            <a:pPr algn="just"/>
            <a:endParaRPr lang="en-GB" sz="1100" dirty="0"/>
          </a:p>
          <a:p>
            <a:pPr algn="just"/>
            <a:r>
              <a:rPr lang="en-GB" sz="1100" dirty="0" smtClean="0"/>
              <a:t>Several teeth were lost before death; the rest are lightly worn, with some dental calculus (calcified plaque) and a few cavities.</a:t>
            </a:r>
          </a:p>
          <a:p>
            <a:pPr algn="just"/>
            <a:endParaRPr lang="en-GB" sz="1100" dirty="0"/>
          </a:p>
          <a:p>
            <a:pPr algn="just"/>
            <a:r>
              <a:rPr lang="en-GB" sz="1100" dirty="0" smtClean="0"/>
              <a:t>This person suffers from idiopathic adolescent onset scoliosis – perhaps onset around the time of puberty.  Although it is not known what might of caused this, it was not through trauma (which would have left identifiable markers on the vertebrae).</a:t>
            </a:r>
          </a:p>
          <a:p>
            <a:pPr algn="just"/>
            <a:endParaRPr lang="en-GB" sz="1100" dirty="0"/>
          </a:p>
          <a:p>
            <a:pPr algn="just"/>
            <a:r>
              <a:rPr lang="en-GB" sz="1100" dirty="0" smtClean="0"/>
              <a:t>Without the spinal abnormality, the person would have stood roughly 5ft 8in (1.72m) high.</a:t>
            </a:r>
          </a:p>
          <a:p>
            <a:pPr algn="just"/>
            <a:endParaRPr lang="en-GB" sz="1100" dirty="0"/>
          </a:p>
          <a:p>
            <a:pPr algn="just"/>
            <a:r>
              <a:rPr lang="en-GB" sz="1100" dirty="0" smtClean="0"/>
              <a:t>This is slightly above average height for a medieval man.  However, bearing in mind his brother Edward IV was 6ft 2in tall (a difference of 6in) Richard would have looked small in comparison.</a:t>
            </a:r>
          </a:p>
          <a:p>
            <a:pPr algn="just"/>
            <a:endParaRPr lang="en-GB" sz="1100" dirty="0"/>
          </a:p>
          <a:p>
            <a:pPr algn="just"/>
            <a:r>
              <a:rPr lang="en-GB" sz="1100" dirty="0" smtClean="0"/>
              <a:t>The curve of the spine would have also reduced his apparent height and may have lifted his right shoulder higher than his left.</a:t>
            </a:r>
            <a:endParaRPr lang="en-GB" sz="1100" dirty="0"/>
          </a:p>
        </p:txBody>
      </p:sp>
      <p:sp>
        <p:nvSpPr>
          <p:cNvPr id="4" name="Slide Number Placeholder 3"/>
          <p:cNvSpPr>
            <a:spLocks noGrp="1"/>
          </p:cNvSpPr>
          <p:nvPr>
            <p:ph type="sldNum" sz="quarter" idx="10"/>
          </p:nvPr>
        </p:nvSpPr>
        <p:spPr/>
        <p:txBody>
          <a:bodyPr/>
          <a:lstStyle/>
          <a:p>
            <a:fld id="{81ABA4DD-042F-42E3-88F8-6E227AE9682F}" type="slidenum">
              <a:rPr lang="en-GB" smtClean="0"/>
              <a:pPr/>
              <a:t>40</a:t>
            </a:fld>
            <a:endParaRPr lang="en-GB"/>
          </a:p>
        </p:txBody>
      </p:sp>
    </p:spTree>
    <p:extLst>
      <p:ext uri="{BB962C8B-B14F-4D97-AF65-F5344CB8AC3E}">
        <p14:creationId xmlns:p14="http://schemas.microsoft.com/office/powerpoint/2010/main" val="8509506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100" dirty="0" smtClean="0"/>
              <a:t>On the face, two other wounds have been found.</a:t>
            </a:r>
          </a:p>
          <a:p>
            <a:endParaRPr lang="en-GB" sz="1100" dirty="0"/>
          </a:p>
          <a:p>
            <a:r>
              <a:rPr lang="en-GB" sz="1100" b="1" dirty="0" smtClean="0">
                <a:solidFill>
                  <a:srgbClr val="FF0000"/>
                </a:solidFill>
              </a:rPr>
              <a:t>CLICK</a:t>
            </a:r>
          </a:p>
          <a:p>
            <a:r>
              <a:rPr lang="en-GB" sz="1100" dirty="0"/>
              <a:t>A small rectangular wound to the right </a:t>
            </a:r>
            <a:r>
              <a:rPr lang="en-GB" sz="1100" dirty="0" smtClean="0"/>
              <a:t>cheek.</a:t>
            </a:r>
          </a:p>
          <a:p>
            <a:endParaRPr lang="en-GB" sz="1100" b="1" dirty="0"/>
          </a:p>
          <a:p>
            <a:r>
              <a:rPr lang="en-GB" sz="1100" b="1" dirty="0" smtClean="0">
                <a:solidFill>
                  <a:srgbClr val="FF0000"/>
                </a:solidFill>
              </a:rPr>
              <a:t>CLICK</a:t>
            </a:r>
          </a:p>
          <a:p>
            <a:r>
              <a:rPr lang="en-GB" sz="1100" dirty="0" smtClean="0"/>
              <a:t>And </a:t>
            </a:r>
            <a:r>
              <a:rPr lang="en-GB" sz="1100" dirty="0"/>
              <a:t>a cut to the right side of the </a:t>
            </a:r>
            <a:r>
              <a:rPr lang="en-GB" sz="1100" dirty="0" smtClean="0"/>
              <a:t>jaw.</a:t>
            </a:r>
          </a:p>
          <a:p>
            <a:endParaRPr lang="en-GB" sz="1100" dirty="0"/>
          </a:p>
          <a:p>
            <a:r>
              <a:rPr lang="en-GB" sz="1100" dirty="0" smtClean="0"/>
              <a:t>These are </a:t>
            </a:r>
            <a:r>
              <a:rPr lang="en-GB" sz="1100" dirty="0"/>
              <a:t>superficial, possibly </a:t>
            </a:r>
            <a:r>
              <a:rPr lang="en-GB" sz="1100" dirty="0" smtClean="0"/>
              <a:t>caused </a:t>
            </a:r>
            <a:r>
              <a:rPr lang="en-GB" sz="1100" dirty="0"/>
              <a:t>by a dagger or similar piercing weapon</a:t>
            </a:r>
            <a:r>
              <a:rPr lang="en-GB" sz="1100" dirty="0" smtClean="0"/>
              <a:t>.</a:t>
            </a:r>
          </a:p>
          <a:p>
            <a:endParaRPr lang="en-GB" sz="1100" dirty="0"/>
          </a:p>
          <a:p>
            <a:pPr lvl="0"/>
            <a:r>
              <a:rPr lang="en-GB" sz="1100" dirty="0"/>
              <a:t>None of the skull injuries would have been possible to inflict on someone wearing a helmet of the type favoured in the late 15th century</a:t>
            </a:r>
            <a:r>
              <a:rPr lang="en-GB" sz="1100" dirty="0" smtClean="0"/>
              <a:t>.</a:t>
            </a:r>
          </a:p>
          <a:p>
            <a:pPr lvl="0"/>
            <a:endParaRPr lang="en-GB" sz="1100" dirty="0"/>
          </a:p>
          <a:p>
            <a:pPr lvl="0"/>
            <a:r>
              <a:rPr lang="en-GB" sz="1100" dirty="0"/>
              <a:t>We speculate that the helmet had been lost by this stage of the battle</a:t>
            </a:r>
            <a:r>
              <a:rPr lang="en-GB" sz="1100" dirty="0" smtClean="0"/>
              <a:t>.</a:t>
            </a:r>
          </a:p>
          <a:p>
            <a:pPr lvl="0"/>
            <a:endParaRPr lang="en-GB" sz="1100" dirty="0"/>
          </a:p>
          <a:p>
            <a:pPr lvl="0"/>
            <a:r>
              <a:rPr lang="en-GB" sz="1100" dirty="0"/>
              <a:t>Although it cannot be proved, it is possible that the wounds to the face may have been symbolic ‘punishment blows’ delivered to the King’s body after death</a:t>
            </a:r>
            <a:r>
              <a:rPr lang="en-GB" sz="1100" dirty="0" smtClean="0"/>
              <a:t>.</a:t>
            </a:r>
          </a:p>
          <a:p>
            <a:pPr lvl="0"/>
            <a:endParaRPr lang="en-GB" sz="1100" dirty="0"/>
          </a:p>
          <a:p>
            <a:pPr lvl="0"/>
            <a:r>
              <a:rPr lang="en-GB" sz="1100" dirty="0"/>
              <a:t>It is noticeable that there are fewer wounds to the face </a:t>
            </a:r>
            <a:r>
              <a:rPr lang="en-GB" sz="1100" dirty="0" smtClean="0"/>
              <a:t>and on </a:t>
            </a:r>
            <a:r>
              <a:rPr lang="en-GB" sz="1100" dirty="0"/>
              <a:t>this body than others of the period, such as the dead from the battle of </a:t>
            </a:r>
            <a:r>
              <a:rPr lang="en-GB" sz="1100" dirty="0" err="1"/>
              <a:t>Towton</a:t>
            </a:r>
            <a:r>
              <a:rPr lang="en-GB" sz="1100" dirty="0"/>
              <a:t> in </a:t>
            </a:r>
            <a:r>
              <a:rPr lang="en-GB" sz="1100" dirty="0" smtClean="0"/>
              <a:t>1461.</a:t>
            </a:r>
          </a:p>
          <a:p>
            <a:pPr lvl="0"/>
            <a:endParaRPr lang="en-GB" sz="1100" dirty="0"/>
          </a:p>
          <a:p>
            <a:pPr lvl="0"/>
            <a:r>
              <a:rPr lang="en-GB" sz="1100" dirty="0"/>
              <a:t>The King’s face would have remained recognisable, which would have been important if he was to be publicly displayed.</a:t>
            </a:r>
          </a:p>
          <a:p>
            <a:endParaRPr lang="en-GB" sz="1100" dirty="0"/>
          </a:p>
        </p:txBody>
      </p:sp>
      <p:sp>
        <p:nvSpPr>
          <p:cNvPr id="4" name="Slide Number Placeholder 3"/>
          <p:cNvSpPr>
            <a:spLocks noGrp="1"/>
          </p:cNvSpPr>
          <p:nvPr>
            <p:ph type="sldNum" sz="quarter" idx="10"/>
          </p:nvPr>
        </p:nvSpPr>
        <p:spPr/>
        <p:txBody>
          <a:bodyPr/>
          <a:lstStyle/>
          <a:p>
            <a:fld id="{81ABA4DD-042F-42E3-88F8-6E227AE9682F}" type="slidenum">
              <a:rPr lang="en-GB" smtClean="0">
                <a:solidFill>
                  <a:prstClr val="black"/>
                </a:solidFill>
              </a:rPr>
              <a:pPr/>
              <a:t>42</a:t>
            </a:fld>
            <a:endParaRPr lang="en-GB">
              <a:solidFill>
                <a:prstClr val="black"/>
              </a:solidFill>
            </a:endParaRPr>
          </a:p>
        </p:txBody>
      </p:sp>
    </p:spTree>
    <p:extLst>
      <p:ext uri="{BB962C8B-B14F-4D97-AF65-F5344CB8AC3E}">
        <p14:creationId xmlns:p14="http://schemas.microsoft.com/office/powerpoint/2010/main" val="29639581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100" dirty="0" smtClean="0"/>
              <a:t>On the face, two other wounds have been found.</a:t>
            </a:r>
          </a:p>
          <a:p>
            <a:endParaRPr lang="en-GB" sz="1100" dirty="0"/>
          </a:p>
          <a:p>
            <a:r>
              <a:rPr lang="en-GB" sz="1100" b="1" dirty="0" smtClean="0">
                <a:solidFill>
                  <a:srgbClr val="FF0000"/>
                </a:solidFill>
              </a:rPr>
              <a:t>CLICK</a:t>
            </a:r>
          </a:p>
          <a:p>
            <a:r>
              <a:rPr lang="en-GB" sz="1100" dirty="0"/>
              <a:t>A small rectangular wound to the right </a:t>
            </a:r>
            <a:r>
              <a:rPr lang="en-GB" sz="1100" dirty="0" smtClean="0"/>
              <a:t>cheek.</a:t>
            </a:r>
          </a:p>
          <a:p>
            <a:endParaRPr lang="en-GB" sz="1100" b="1" dirty="0"/>
          </a:p>
          <a:p>
            <a:r>
              <a:rPr lang="en-GB" sz="1100" b="1" dirty="0" smtClean="0">
                <a:solidFill>
                  <a:srgbClr val="FF0000"/>
                </a:solidFill>
              </a:rPr>
              <a:t>CLICK</a:t>
            </a:r>
          </a:p>
          <a:p>
            <a:r>
              <a:rPr lang="en-GB" sz="1100" dirty="0" smtClean="0"/>
              <a:t>And </a:t>
            </a:r>
            <a:r>
              <a:rPr lang="en-GB" sz="1100" dirty="0"/>
              <a:t>a cut to the right side of the </a:t>
            </a:r>
            <a:r>
              <a:rPr lang="en-GB" sz="1100" dirty="0" smtClean="0"/>
              <a:t>jaw.</a:t>
            </a:r>
          </a:p>
          <a:p>
            <a:endParaRPr lang="en-GB" sz="1100" dirty="0"/>
          </a:p>
          <a:p>
            <a:r>
              <a:rPr lang="en-GB" sz="1100" dirty="0" smtClean="0"/>
              <a:t>These are </a:t>
            </a:r>
            <a:r>
              <a:rPr lang="en-GB" sz="1100" dirty="0"/>
              <a:t>superficial, possibly </a:t>
            </a:r>
            <a:r>
              <a:rPr lang="en-GB" sz="1100" dirty="0" smtClean="0"/>
              <a:t>caused </a:t>
            </a:r>
            <a:r>
              <a:rPr lang="en-GB" sz="1100" dirty="0"/>
              <a:t>by a dagger or similar piercing weapon</a:t>
            </a:r>
            <a:r>
              <a:rPr lang="en-GB" sz="1100" dirty="0" smtClean="0"/>
              <a:t>.</a:t>
            </a:r>
          </a:p>
          <a:p>
            <a:endParaRPr lang="en-GB" sz="1100" dirty="0"/>
          </a:p>
          <a:p>
            <a:pPr lvl="0"/>
            <a:r>
              <a:rPr lang="en-GB" sz="1100" dirty="0"/>
              <a:t>None of the skull injuries would have been possible to inflict on someone wearing a helmet of the type favoured in the late 15th century</a:t>
            </a:r>
            <a:r>
              <a:rPr lang="en-GB" sz="1100" dirty="0" smtClean="0"/>
              <a:t>.</a:t>
            </a:r>
          </a:p>
          <a:p>
            <a:pPr lvl="0"/>
            <a:endParaRPr lang="en-GB" sz="1100" dirty="0"/>
          </a:p>
          <a:p>
            <a:pPr lvl="0"/>
            <a:r>
              <a:rPr lang="en-GB" sz="1100" dirty="0"/>
              <a:t>We speculate that the helmet had been lost by this stage of the battle</a:t>
            </a:r>
            <a:r>
              <a:rPr lang="en-GB" sz="1100" dirty="0" smtClean="0"/>
              <a:t>.</a:t>
            </a:r>
          </a:p>
          <a:p>
            <a:pPr lvl="0"/>
            <a:endParaRPr lang="en-GB" sz="1100" dirty="0"/>
          </a:p>
          <a:p>
            <a:pPr lvl="0"/>
            <a:r>
              <a:rPr lang="en-GB" sz="1100" dirty="0"/>
              <a:t>Although it cannot be proved, it is possible that the wounds to the face may have been symbolic ‘punishment blows’ delivered to the King’s body after death</a:t>
            </a:r>
            <a:r>
              <a:rPr lang="en-GB" sz="1100" dirty="0" smtClean="0"/>
              <a:t>.</a:t>
            </a:r>
          </a:p>
          <a:p>
            <a:pPr lvl="0"/>
            <a:endParaRPr lang="en-GB" sz="1100" dirty="0"/>
          </a:p>
          <a:p>
            <a:pPr lvl="0"/>
            <a:r>
              <a:rPr lang="en-GB" sz="1100" dirty="0"/>
              <a:t>It is noticeable that there are fewer wounds to the face </a:t>
            </a:r>
            <a:r>
              <a:rPr lang="en-GB" sz="1100" dirty="0" smtClean="0"/>
              <a:t>and on </a:t>
            </a:r>
            <a:r>
              <a:rPr lang="en-GB" sz="1100" dirty="0"/>
              <a:t>this body than others of the period, such as the dead from the battle of </a:t>
            </a:r>
            <a:r>
              <a:rPr lang="en-GB" sz="1100" dirty="0" err="1"/>
              <a:t>Towton</a:t>
            </a:r>
            <a:r>
              <a:rPr lang="en-GB" sz="1100" dirty="0"/>
              <a:t> in </a:t>
            </a:r>
            <a:r>
              <a:rPr lang="en-GB" sz="1100" dirty="0" smtClean="0"/>
              <a:t>1461.</a:t>
            </a:r>
          </a:p>
          <a:p>
            <a:pPr lvl="0"/>
            <a:endParaRPr lang="en-GB" sz="1100" dirty="0"/>
          </a:p>
          <a:p>
            <a:pPr lvl="0"/>
            <a:r>
              <a:rPr lang="en-GB" sz="1100" dirty="0"/>
              <a:t>The King’s face would have remained recognisable, which would have been important if he was to be publicly displayed.</a:t>
            </a:r>
          </a:p>
          <a:p>
            <a:endParaRPr lang="en-GB" sz="1100" dirty="0"/>
          </a:p>
        </p:txBody>
      </p:sp>
      <p:sp>
        <p:nvSpPr>
          <p:cNvPr id="4" name="Slide Number Placeholder 3"/>
          <p:cNvSpPr>
            <a:spLocks noGrp="1"/>
          </p:cNvSpPr>
          <p:nvPr>
            <p:ph type="sldNum" sz="quarter" idx="10"/>
          </p:nvPr>
        </p:nvSpPr>
        <p:spPr/>
        <p:txBody>
          <a:bodyPr/>
          <a:lstStyle/>
          <a:p>
            <a:fld id="{81ABA4DD-042F-42E3-88F8-6E227AE9682F}" type="slidenum">
              <a:rPr lang="en-GB" smtClean="0">
                <a:solidFill>
                  <a:prstClr val="black"/>
                </a:solidFill>
              </a:rPr>
              <a:pPr/>
              <a:t>43</a:t>
            </a:fld>
            <a:endParaRPr lang="en-GB">
              <a:solidFill>
                <a:prstClr val="black"/>
              </a:solidFill>
            </a:endParaRPr>
          </a:p>
        </p:txBody>
      </p:sp>
    </p:spTree>
    <p:extLst>
      <p:ext uri="{BB962C8B-B14F-4D97-AF65-F5344CB8AC3E}">
        <p14:creationId xmlns:p14="http://schemas.microsoft.com/office/powerpoint/2010/main" val="29639581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100" dirty="0" smtClean="0"/>
              <a:t>On the face, two other wounds have been found.</a:t>
            </a:r>
          </a:p>
          <a:p>
            <a:endParaRPr lang="en-GB" sz="1100" dirty="0"/>
          </a:p>
          <a:p>
            <a:r>
              <a:rPr lang="en-GB" sz="1100" b="1" dirty="0" smtClean="0">
                <a:solidFill>
                  <a:srgbClr val="FF0000"/>
                </a:solidFill>
              </a:rPr>
              <a:t>CLICK</a:t>
            </a:r>
          </a:p>
          <a:p>
            <a:r>
              <a:rPr lang="en-GB" sz="1100" dirty="0"/>
              <a:t>A small rectangular wound to the right </a:t>
            </a:r>
            <a:r>
              <a:rPr lang="en-GB" sz="1100" dirty="0" smtClean="0"/>
              <a:t>cheek.</a:t>
            </a:r>
          </a:p>
          <a:p>
            <a:endParaRPr lang="en-GB" sz="1100" b="1" dirty="0"/>
          </a:p>
          <a:p>
            <a:r>
              <a:rPr lang="en-GB" sz="1100" b="1" dirty="0" smtClean="0">
                <a:solidFill>
                  <a:srgbClr val="FF0000"/>
                </a:solidFill>
              </a:rPr>
              <a:t>CLICK</a:t>
            </a:r>
          </a:p>
          <a:p>
            <a:r>
              <a:rPr lang="en-GB" sz="1100" dirty="0" smtClean="0"/>
              <a:t>And </a:t>
            </a:r>
            <a:r>
              <a:rPr lang="en-GB" sz="1100" dirty="0"/>
              <a:t>a cut to the right side of the </a:t>
            </a:r>
            <a:r>
              <a:rPr lang="en-GB" sz="1100" dirty="0" smtClean="0"/>
              <a:t>jaw.</a:t>
            </a:r>
          </a:p>
          <a:p>
            <a:endParaRPr lang="en-GB" sz="1100" dirty="0"/>
          </a:p>
          <a:p>
            <a:r>
              <a:rPr lang="en-GB" sz="1100" dirty="0" smtClean="0"/>
              <a:t>These are </a:t>
            </a:r>
            <a:r>
              <a:rPr lang="en-GB" sz="1100" dirty="0"/>
              <a:t>superficial, possibly </a:t>
            </a:r>
            <a:r>
              <a:rPr lang="en-GB" sz="1100" dirty="0" smtClean="0"/>
              <a:t>caused </a:t>
            </a:r>
            <a:r>
              <a:rPr lang="en-GB" sz="1100" dirty="0"/>
              <a:t>by a dagger or similar piercing weapon</a:t>
            </a:r>
            <a:r>
              <a:rPr lang="en-GB" sz="1100" dirty="0" smtClean="0"/>
              <a:t>.</a:t>
            </a:r>
          </a:p>
          <a:p>
            <a:endParaRPr lang="en-GB" sz="1100" dirty="0"/>
          </a:p>
          <a:p>
            <a:pPr lvl="0"/>
            <a:r>
              <a:rPr lang="en-GB" sz="1100" dirty="0"/>
              <a:t>None of the skull injuries would have been possible to inflict on someone wearing a helmet of the type favoured in the late 15th century</a:t>
            </a:r>
            <a:r>
              <a:rPr lang="en-GB" sz="1100" dirty="0" smtClean="0"/>
              <a:t>.</a:t>
            </a:r>
          </a:p>
          <a:p>
            <a:pPr lvl="0"/>
            <a:endParaRPr lang="en-GB" sz="1100" dirty="0"/>
          </a:p>
          <a:p>
            <a:pPr lvl="0"/>
            <a:r>
              <a:rPr lang="en-GB" sz="1100" dirty="0"/>
              <a:t>We speculate that the helmet had been lost by this stage of the battle</a:t>
            </a:r>
            <a:r>
              <a:rPr lang="en-GB" sz="1100" dirty="0" smtClean="0"/>
              <a:t>.</a:t>
            </a:r>
          </a:p>
          <a:p>
            <a:pPr lvl="0"/>
            <a:endParaRPr lang="en-GB" sz="1100" dirty="0"/>
          </a:p>
          <a:p>
            <a:pPr lvl="0"/>
            <a:r>
              <a:rPr lang="en-GB" sz="1100" dirty="0"/>
              <a:t>Although it cannot be proved, it is possible that the wounds to the face may have been symbolic ‘punishment blows’ delivered to the King’s body after death</a:t>
            </a:r>
            <a:r>
              <a:rPr lang="en-GB" sz="1100" dirty="0" smtClean="0"/>
              <a:t>.</a:t>
            </a:r>
          </a:p>
          <a:p>
            <a:pPr lvl="0"/>
            <a:endParaRPr lang="en-GB" sz="1100" dirty="0"/>
          </a:p>
          <a:p>
            <a:pPr lvl="0"/>
            <a:r>
              <a:rPr lang="en-GB" sz="1100" dirty="0"/>
              <a:t>It is noticeable that there are fewer wounds to the face </a:t>
            </a:r>
            <a:r>
              <a:rPr lang="en-GB" sz="1100" dirty="0" smtClean="0"/>
              <a:t>and on </a:t>
            </a:r>
            <a:r>
              <a:rPr lang="en-GB" sz="1100" dirty="0"/>
              <a:t>this body than others of the period, such as the dead from the battle of </a:t>
            </a:r>
            <a:r>
              <a:rPr lang="en-GB" sz="1100" dirty="0" err="1"/>
              <a:t>Towton</a:t>
            </a:r>
            <a:r>
              <a:rPr lang="en-GB" sz="1100" dirty="0"/>
              <a:t> in </a:t>
            </a:r>
            <a:r>
              <a:rPr lang="en-GB" sz="1100" dirty="0" smtClean="0"/>
              <a:t>1461.</a:t>
            </a:r>
          </a:p>
          <a:p>
            <a:pPr lvl="0"/>
            <a:endParaRPr lang="en-GB" sz="1100" dirty="0"/>
          </a:p>
          <a:p>
            <a:pPr lvl="0"/>
            <a:r>
              <a:rPr lang="en-GB" sz="1100" dirty="0"/>
              <a:t>The King’s face would have remained recognisable, which would have been important if he was to be publicly displayed.</a:t>
            </a:r>
          </a:p>
          <a:p>
            <a:endParaRPr lang="en-GB" sz="1100" dirty="0"/>
          </a:p>
        </p:txBody>
      </p:sp>
      <p:sp>
        <p:nvSpPr>
          <p:cNvPr id="4" name="Slide Number Placeholder 3"/>
          <p:cNvSpPr>
            <a:spLocks noGrp="1"/>
          </p:cNvSpPr>
          <p:nvPr>
            <p:ph type="sldNum" sz="quarter" idx="10"/>
          </p:nvPr>
        </p:nvSpPr>
        <p:spPr/>
        <p:txBody>
          <a:bodyPr/>
          <a:lstStyle/>
          <a:p>
            <a:fld id="{81ABA4DD-042F-42E3-88F8-6E227AE9682F}" type="slidenum">
              <a:rPr lang="en-GB" smtClean="0">
                <a:solidFill>
                  <a:prstClr val="black"/>
                </a:solidFill>
              </a:rPr>
              <a:pPr/>
              <a:t>44</a:t>
            </a:fld>
            <a:endParaRPr lang="en-GB">
              <a:solidFill>
                <a:prstClr val="black"/>
              </a:solidFill>
            </a:endParaRPr>
          </a:p>
        </p:txBody>
      </p:sp>
    </p:spTree>
    <p:extLst>
      <p:ext uri="{BB962C8B-B14F-4D97-AF65-F5344CB8AC3E}">
        <p14:creationId xmlns:p14="http://schemas.microsoft.com/office/powerpoint/2010/main" val="29639581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100" dirty="0" smtClean="0"/>
              <a:t>And a cut on the inside of the right pelvis.</a:t>
            </a:r>
          </a:p>
          <a:p>
            <a:endParaRPr lang="en-GB" sz="1100" dirty="0"/>
          </a:p>
          <a:p>
            <a:r>
              <a:rPr lang="en-GB" sz="1100" b="1" dirty="0" smtClean="0">
                <a:solidFill>
                  <a:srgbClr val="FF0000"/>
                </a:solidFill>
              </a:rPr>
              <a:t>CLICK</a:t>
            </a:r>
          </a:p>
          <a:p>
            <a:r>
              <a:rPr lang="en-GB" sz="1100" dirty="0" smtClean="0"/>
              <a:t>The angle of the blow suggests that it was caused by a weapon being thrust through the right buttock in an upward movement.</a:t>
            </a:r>
          </a:p>
          <a:p>
            <a:endParaRPr lang="en-GB" sz="1100" dirty="0"/>
          </a:p>
          <a:p>
            <a:r>
              <a:rPr lang="en-GB" sz="1100" dirty="0" smtClean="0"/>
              <a:t>Both blows would have been difficult to inflict during battle if the individual was protected by armour.</a:t>
            </a:r>
          </a:p>
          <a:p>
            <a:endParaRPr lang="en-GB" sz="1100" dirty="0"/>
          </a:p>
          <a:p>
            <a:r>
              <a:rPr lang="en-GB" sz="1100" b="1" dirty="0" smtClean="0">
                <a:solidFill>
                  <a:srgbClr val="FF0000"/>
                </a:solidFill>
              </a:rPr>
              <a:t>CLICK</a:t>
            </a:r>
          </a:p>
          <a:p>
            <a:r>
              <a:rPr lang="en-GB" sz="1100" dirty="0" smtClean="0"/>
              <a:t>But not impossible, as this medieval drawing shows.</a:t>
            </a:r>
          </a:p>
          <a:p>
            <a:endParaRPr lang="en-GB" sz="1100" dirty="0"/>
          </a:p>
          <a:p>
            <a:r>
              <a:rPr lang="en-GB" sz="1100" dirty="0" smtClean="0"/>
              <a:t>It might suggest that these injuries caused post-mortem, as an act of humiliation.</a:t>
            </a:r>
            <a:endParaRPr lang="en-GB" sz="1100" dirty="0"/>
          </a:p>
        </p:txBody>
      </p:sp>
      <p:sp>
        <p:nvSpPr>
          <p:cNvPr id="4" name="Slide Number Placeholder 3"/>
          <p:cNvSpPr>
            <a:spLocks noGrp="1"/>
          </p:cNvSpPr>
          <p:nvPr>
            <p:ph type="sldNum" sz="quarter" idx="10"/>
          </p:nvPr>
        </p:nvSpPr>
        <p:spPr/>
        <p:txBody>
          <a:bodyPr/>
          <a:lstStyle/>
          <a:p>
            <a:fld id="{81ABA4DD-042F-42E3-88F8-6E227AE9682F}" type="slidenum">
              <a:rPr lang="en-GB" smtClean="0">
                <a:solidFill>
                  <a:prstClr val="black"/>
                </a:solidFill>
              </a:rPr>
              <a:pPr/>
              <a:t>48</a:t>
            </a:fld>
            <a:endParaRPr lang="en-GB">
              <a:solidFill>
                <a:prstClr val="black"/>
              </a:solidFill>
            </a:endParaRPr>
          </a:p>
        </p:txBody>
      </p:sp>
    </p:spTree>
    <p:extLst>
      <p:ext uri="{BB962C8B-B14F-4D97-AF65-F5344CB8AC3E}">
        <p14:creationId xmlns:p14="http://schemas.microsoft.com/office/powerpoint/2010/main" val="6695849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100" dirty="0" smtClean="0"/>
              <a:t>And a cut on the inside of the right pelvis.</a:t>
            </a:r>
          </a:p>
          <a:p>
            <a:endParaRPr lang="en-GB" sz="1100" dirty="0"/>
          </a:p>
          <a:p>
            <a:r>
              <a:rPr lang="en-GB" sz="1100" b="1" dirty="0" smtClean="0">
                <a:solidFill>
                  <a:srgbClr val="FF0000"/>
                </a:solidFill>
              </a:rPr>
              <a:t>CLICK</a:t>
            </a:r>
          </a:p>
          <a:p>
            <a:r>
              <a:rPr lang="en-GB" sz="1100" dirty="0" smtClean="0"/>
              <a:t>The angle of the blow suggests that it was caused by a weapon being thrust through the right buttock in an upward movement.</a:t>
            </a:r>
          </a:p>
          <a:p>
            <a:endParaRPr lang="en-GB" sz="1100" dirty="0"/>
          </a:p>
          <a:p>
            <a:r>
              <a:rPr lang="en-GB" sz="1100" dirty="0" smtClean="0"/>
              <a:t>Both blows would have been difficult to inflict during battle if the individual was protected by armour.</a:t>
            </a:r>
          </a:p>
          <a:p>
            <a:endParaRPr lang="en-GB" sz="1100" dirty="0"/>
          </a:p>
          <a:p>
            <a:r>
              <a:rPr lang="en-GB" sz="1100" b="1" dirty="0" smtClean="0">
                <a:solidFill>
                  <a:srgbClr val="FF0000"/>
                </a:solidFill>
              </a:rPr>
              <a:t>CLICK</a:t>
            </a:r>
          </a:p>
          <a:p>
            <a:r>
              <a:rPr lang="en-GB" sz="1100" dirty="0" smtClean="0"/>
              <a:t>But not impossible, as this medieval drawing shows.</a:t>
            </a:r>
          </a:p>
          <a:p>
            <a:endParaRPr lang="en-GB" sz="1100" dirty="0"/>
          </a:p>
          <a:p>
            <a:r>
              <a:rPr lang="en-GB" sz="1100" dirty="0" smtClean="0"/>
              <a:t>It might suggest that these injuries caused post-mortem, as an act of humiliation.</a:t>
            </a:r>
            <a:endParaRPr lang="en-GB" sz="1100" dirty="0"/>
          </a:p>
        </p:txBody>
      </p:sp>
      <p:sp>
        <p:nvSpPr>
          <p:cNvPr id="4" name="Slide Number Placeholder 3"/>
          <p:cNvSpPr>
            <a:spLocks noGrp="1"/>
          </p:cNvSpPr>
          <p:nvPr>
            <p:ph type="sldNum" sz="quarter" idx="10"/>
          </p:nvPr>
        </p:nvSpPr>
        <p:spPr/>
        <p:txBody>
          <a:bodyPr/>
          <a:lstStyle/>
          <a:p>
            <a:fld id="{81ABA4DD-042F-42E3-88F8-6E227AE9682F}" type="slidenum">
              <a:rPr lang="en-GB" smtClean="0">
                <a:solidFill>
                  <a:prstClr val="black"/>
                </a:solidFill>
              </a:rPr>
              <a:pPr/>
              <a:t>49</a:t>
            </a:fld>
            <a:endParaRPr lang="en-GB">
              <a:solidFill>
                <a:prstClr val="black"/>
              </a:solidFill>
            </a:endParaRPr>
          </a:p>
        </p:txBody>
      </p:sp>
    </p:spTree>
    <p:extLst>
      <p:ext uri="{BB962C8B-B14F-4D97-AF65-F5344CB8AC3E}">
        <p14:creationId xmlns:p14="http://schemas.microsoft.com/office/powerpoint/2010/main" val="6695849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100" dirty="0" smtClean="0"/>
              <a:t>And a cut on the inside of the right pelvis.</a:t>
            </a:r>
          </a:p>
          <a:p>
            <a:endParaRPr lang="en-GB" sz="1100" dirty="0"/>
          </a:p>
          <a:p>
            <a:r>
              <a:rPr lang="en-GB" sz="1100" b="1" dirty="0" smtClean="0">
                <a:solidFill>
                  <a:srgbClr val="FF0000"/>
                </a:solidFill>
              </a:rPr>
              <a:t>CLICK</a:t>
            </a:r>
          </a:p>
          <a:p>
            <a:r>
              <a:rPr lang="en-GB" sz="1100" dirty="0" smtClean="0"/>
              <a:t>The angle of the blow suggests that it was caused by a weapon being thrust through the right buttock in an upward movement.</a:t>
            </a:r>
          </a:p>
          <a:p>
            <a:endParaRPr lang="en-GB" sz="1100" dirty="0"/>
          </a:p>
          <a:p>
            <a:r>
              <a:rPr lang="en-GB" sz="1100" dirty="0" smtClean="0"/>
              <a:t>Both blows would have been difficult to inflict during battle if the individual was protected by armour.</a:t>
            </a:r>
          </a:p>
          <a:p>
            <a:endParaRPr lang="en-GB" sz="1100" dirty="0"/>
          </a:p>
          <a:p>
            <a:r>
              <a:rPr lang="en-GB" sz="1100" b="1" dirty="0" smtClean="0">
                <a:solidFill>
                  <a:srgbClr val="FF0000"/>
                </a:solidFill>
              </a:rPr>
              <a:t>CLICK</a:t>
            </a:r>
          </a:p>
          <a:p>
            <a:r>
              <a:rPr lang="en-GB" sz="1100" dirty="0" smtClean="0"/>
              <a:t>But not impossible, as this medieval drawing shows.</a:t>
            </a:r>
          </a:p>
          <a:p>
            <a:endParaRPr lang="en-GB" sz="1100" dirty="0"/>
          </a:p>
          <a:p>
            <a:r>
              <a:rPr lang="en-GB" sz="1100" dirty="0" smtClean="0"/>
              <a:t>It might suggest that these injuries caused post-mortem, as an act of humiliation.</a:t>
            </a:r>
            <a:endParaRPr lang="en-GB" sz="1100" dirty="0"/>
          </a:p>
        </p:txBody>
      </p:sp>
      <p:sp>
        <p:nvSpPr>
          <p:cNvPr id="4" name="Slide Number Placeholder 3"/>
          <p:cNvSpPr>
            <a:spLocks noGrp="1"/>
          </p:cNvSpPr>
          <p:nvPr>
            <p:ph type="sldNum" sz="quarter" idx="10"/>
          </p:nvPr>
        </p:nvSpPr>
        <p:spPr/>
        <p:txBody>
          <a:bodyPr/>
          <a:lstStyle/>
          <a:p>
            <a:fld id="{81ABA4DD-042F-42E3-88F8-6E227AE9682F}" type="slidenum">
              <a:rPr lang="en-GB" smtClean="0">
                <a:solidFill>
                  <a:prstClr val="black"/>
                </a:solidFill>
              </a:rPr>
              <a:pPr/>
              <a:t>50</a:t>
            </a:fld>
            <a:endParaRPr lang="en-GB">
              <a:solidFill>
                <a:prstClr val="black"/>
              </a:solidFill>
            </a:endParaRPr>
          </a:p>
        </p:txBody>
      </p:sp>
    </p:spTree>
    <p:extLst>
      <p:ext uri="{BB962C8B-B14F-4D97-AF65-F5344CB8AC3E}">
        <p14:creationId xmlns:p14="http://schemas.microsoft.com/office/powerpoint/2010/main" val="6695849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100" dirty="0" smtClean="0"/>
              <a:t>And a cut on the inside of the right pelvis.</a:t>
            </a:r>
          </a:p>
          <a:p>
            <a:endParaRPr lang="en-GB" sz="1100" dirty="0"/>
          </a:p>
          <a:p>
            <a:r>
              <a:rPr lang="en-GB" sz="1100" b="1" dirty="0" smtClean="0">
                <a:solidFill>
                  <a:srgbClr val="FF0000"/>
                </a:solidFill>
              </a:rPr>
              <a:t>CLICK</a:t>
            </a:r>
          </a:p>
          <a:p>
            <a:r>
              <a:rPr lang="en-GB" sz="1100" dirty="0" smtClean="0"/>
              <a:t>The angle of the blow suggests that it was caused by a weapon being thrust through the right buttock in an upward movement.</a:t>
            </a:r>
          </a:p>
          <a:p>
            <a:endParaRPr lang="en-GB" sz="1100" dirty="0"/>
          </a:p>
          <a:p>
            <a:r>
              <a:rPr lang="en-GB" sz="1100" dirty="0" smtClean="0"/>
              <a:t>Both blows would have been difficult to inflict during battle if the individual was protected by armour.</a:t>
            </a:r>
          </a:p>
          <a:p>
            <a:endParaRPr lang="en-GB" sz="1100" dirty="0"/>
          </a:p>
          <a:p>
            <a:r>
              <a:rPr lang="en-GB" sz="1100" b="1" dirty="0" smtClean="0">
                <a:solidFill>
                  <a:srgbClr val="FF0000"/>
                </a:solidFill>
              </a:rPr>
              <a:t>CLICK</a:t>
            </a:r>
          </a:p>
          <a:p>
            <a:r>
              <a:rPr lang="en-GB" sz="1100" dirty="0" smtClean="0"/>
              <a:t>But not impossible, as this medieval drawing shows.</a:t>
            </a:r>
          </a:p>
          <a:p>
            <a:endParaRPr lang="en-GB" sz="1100" dirty="0"/>
          </a:p>
          <a:p>
            <a:r>
              <a:rPr lang="en-GB" sz="1100" dirty="0" smtClean="0"/>
              <a:t>It might suggest that these injuries caused post-mortem, as an act of humiliation.</a:t>
            </a:r>
            <a:endParaRPr lang="en-GB" sz="1100" dirty="0"/>
          </a:p>
        </p:txBody>
      </p:sp>
      <p:sp>
        <p:nvSpPr>
          <p:cNvPr id="4" name="Slide Number Placeholder 3"/>
          <p:cNvSpPr>
            <a:spLocks noGrp="1"/>
          </p:cNvSpPr>
          <p:nvPr>
            <p:ph type="sldNum" sz="quarter" idx="10"/>
          </p:nvPr>
        </p:nvSpPr>
        <p:spPr/>
        <p:txBody>
          <a:bodyPr/>
          <a:lstStyle/>
          <a:p>
            <a:fld id="{81ABA4DD-042F-42E3-88F8-6E227AE9682F}" type="slidenum">
              <a:rPr lang="en-GB" smtClean="0">
                <a:solidFill>
                  <a:prstClr val="black"/>
                </a:solidFill>
              </a:rPr>
              <a:pPr/>
              <a:t>51</a:t>
            </a:fld>
            <a:endParaRPr lang="en-GB">
              <a:solidFill>
                <a:prstClr val="black"/>
              </a:solidFill>
            </a:endParaRPr>
          </a:p>
        </p:txBody>
      </p:sp>
    </p:spTree>
    <p:extLst>
      <p:ext uri="{BB962C8B-B14F-4D97-AF65-F5344CB8AC3E}">
        <p14:creationId xmlns:p14="http://schemas.microsoft.com/office/powerpoint/2010/main" val="6695849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86363A-741B-1748-8BB8-EEA49FBBBC77}" type="slidenum">
              <a:rPr lang="en-US" smtClean="0"/>
              <a:pPr/>
              <a:t>52</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86363A-741B-1748-8BB8-EEA49FBBBC77}" type="slidenum">
              <a:rPr lang="en-US" smtClean="0"/>
              <a:pPr/>
              <a:t>53</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GB" sz="1100" b="1" dirty="0" smtClean="0">
                <a:solidFill>
                  <a:srgbClr val="FF0000"/>
                </a:solidFill>
              </a:rPr>
              <a:t>USE THIS SLIDE IF YOUR TALKING OUT OF COUNTY</a:t>
            </a:r>
          </a:p>
          <a:p>
            <a:endParaRPr lang="en-GB" sz="1100" dirty="0"/>
          </a:p>
          <a:p>
            <a:r>
              <a:rPr lang="en-GB" sz="1100" dirty="0"/>
              <a:t>This is an archaeological reconstruction of what we think medieval Leicester would have looked like in the mid 14</a:t>
            </a:r>
            <a:r>
              <a:rPr lang="en-GB" sz="1100" baseline="30000" dirty="0"/>
              <a:t>th</a:t>
            </a:r>
            <a:r>
              <a:rPr lang="en-GB" sz="1100" dirty="0"/>
              <a:t> century, looking south-west.</a:t>
            </a:r>
          </a:p>
          <a:p>
            <a:endParaRPr lang="en-GB" sz="1100" dirty="0"/>
          </a:p>
          <a:p>
            <a:r>
              <a:rPr lang="en-GB" sz="1100" dirty="0"/>
              <a:t>It is based on archaeological excavations over the last 80 years.</a:t>
            </a:r>
          </a:p>
          <a:p>
            <a:endParaRPr lang="en-GB" sz="1100" dirty="0"/>
          </a:p>
          <a:p>
            <a:r>
              <a:rPr lang="en-GB" sz="1100" dirty="0"/>
              <a:t>Point out the Castle, The </a:t>
            </a:r>
            <a:r>
              <a:rPr lang="en-GB" sz="1100" dirty="0" err="1"/>
              <a:t>Newarke</a:t>
            </a:r>
            <a:r>
              <a:rPr lang="en-GB" sz="1100" dirty="0"/>
              <a:t>, Black Friars, Austin Friars etc.</a:t>
            </a:r>
          </a:p>
          <a:p>
            <a:endParaRPr lang="en-GB" sz="1100" dirty="0"/>
          </a:p>
          <a:p>
            <a:r>
              <a:rPr lang="en-GB" sz="1100" b="1" dirty="0">
                <a:solidFill>
                  <a:srgbClr val="FF0000"/>
                </a:solidFill>
              </a:rPr>
              <a:t>CLICK</a:t>
            </a:r>
          </a:p>
          <a:p>
            <a:r>
              <a:rPr lang="en-GB" sz="1100" dirty="0" smtClean="0"/>
              <a:t>The </a:t>
            </a:r>
            <a:r>
              <a:rPr lang="en-GB" sz="1100" dirty="0"/>
              <a:t>three sites commonly associated with Richard III:</a:t>
            </a:r>
          </a:p>
          <a:p>
            <a:endParaRPr lang="en-GB" sz="1100" dirty="0"/>
          </a:p>
          <a:p>
            <a:r>
              <a:rPr lang="en-GB" sz="1100" dirty="0"/>
              <a:t>Blue Boar Inn where he </a:t>
            </a:r>
            <a:r>
              <a:rPr lang="en-GB" sz="1100" dirty="0" smtClean="0"/>
              <a:t>spent a night before </a:t>
            </a:r>
            <a:r>
              <a:rPr lang="en-GB" sz="1100" dirty="0"/>
              <a:t>the battle  of Bosworth</a:t>
            </a:r>
          </a:p>
          <a:p>
            <a:endParaRPr lang="en-GB" sz="1100" dirty="0"/>
          </a:p>
          <a:p>
            <a:r>
              <a:rPr lang="en-GB" sz="1100" dirty="0"/>
              <a:t>Bow Bridge over which he rode to Bosworth (legend that his spur struck a stone on the bridge as he left and it was prophesised that his head would strike the same stone on the way back).  Also the bridge of which his body was supposedly thrown during the dissolution.</a:t>
            </a:r>
          </a:p>
          <a:p>
            <a:endParaRPr lang="en-GB" sz="1100" dirty="0"/>
          </a:p>
          <a:p>
            <a:r>
              <a:rPr lang="en-GB" sz="1100" dirty="0"/>
              <a:t>Grey Friars where he was buried</a:t>
            </a:r>
          </a:p>
          <a:p>
            <a:endParaRPr lang="en-GB" dirty="0"/>
          </a:p>
        </p:txBody>
      </p:sp>
      <p:sp>
        <p:nvSpPr>
          <p:cNvPr id="4" name="Slide Number Placeholder 3"/>
          <p:cNvSpPr>
            <a:spLocks noGrp="1"/>
          </p:cNvSpPr>
          <p:nvPr>
            <p:ph type="sldNum" sz="quarter" idx="10"/>
          </p:nvPr>
        </p:nvSpPr>
        <p:spPr/>
        <p:txBody>
          <a:bodyPr/>
          <a:lstStyle/>
          <a:p>
            <a:fld id="{81ABA4DD-042F-42E3-88F8-6E227AE9682F}" type="slidenum">
              <a:rPr lang="en-GB" smtClean="0"/>
              <a:pPr/>
              <a:t>5</a:t>
            </a:fld>
            <a:endParaRPr lang="en-GB"/>
          </a:p>
        </p:txBody>
      </p:sp>
    </p:spTree>
    <p:extLst>
      <p:ext uri="{BB962C8B-B14F-4D97-AF65-F5344CB8AC3E}">
        <p14:creationId xmlns:p14="http://schemas.microsoft.com/office/powerpoint/2010/main" val="27664633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86363A-741B-1748-8BB8-EEA49FBBBC77}" type="slidenum">
              <a:rPr lang="en-US" smtClean="0"/>
              <a:pPr/>
              <a:t>54</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xfrm>
            <a:off x="927100" y="750888"/>
            <a:ext cx="4945063" cy="3709987"/>
          </a:xfrm>
          <a:solidFill>
            <a:srgbClr val="FFFFFF"/>
          </a:solidFill>
          <a:ln/>
        </p:spPr>
      </p:sp>
      <p:sp>
        <p:nvSpPr>
          <p:cNvPr id="18435" name="Rectangle 3"/>
          <p:cNvSpPr>
            <a:spLocks noGrp="1" noChangeArrowheads="1"/>
          </p:cNvSpPr>
          <p:nvPr>
            <p:ph type="body" idx="1"/>
          </p:nvPr>
        </p:nvSpPr>
        <p:spPr>
          <a:solidFill>
            <a:srgbClr val="FFFFFF"/>
          </a:solidFill>
          <a:ln>
            <a:solidFill>
              <a:srgbClr val="000000"/>
            </a:solidFill>
          </a:ln>
        </p:spPr>
        <p:txBody>
          <a:bodyPr lIns="90479" tIns="44446" rIns="90479" bIns="44446"/>
          <a:lstStyle/>
          <a:p>
            <a:r>
              <a:rPr lang="en-US" baseline="0" dirty="0" smtClean="0"/>
              <a:t>Now then, it’s all very well digging up a </a:t>
            </a:r>
            <a:r>
              <a:rPr lang="en-US" baseline="0" dirty="0" err="1" smtClean="0"/>
              <a:t>skellie</a:t>
            </a:r>
            <a:r>
              <a:rPr lang="en-US" baseline="0" dirty="0" smtClean="0"/>
              <a:t> and extracting his DNA but without anything to compare it to, we can’t say anything about his identity.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 here I have to give you a bit of a biology</a:t>
            </a:r>
            <a:r>
              <a:rPr lang="en-US" baseline="0" dirty="0" smtClean="0"/>
              <a:t>.   I’ll try to keep it as painless as possible!</a:t>
            </a:r>
            <a:r>
              <a:rPr lang="en-US" dirty="0" smtClean="0"/>
              <a:t> lesson</a:t>
            </a:r>
            <a:r>
              <a:rPr lang="en-US" baseline="0" dirty="0" smtClean="0"/>
              <a:t> but it’s very important for the Richard III analysis as not just any old relative would do.</a:t>
            </a:r>
          </a:p>
          <a:p>
            <a:endParaRPr lang="en-US" baseline="0" dirty="0" smtClean="0"/>
          </a:p>
          <a:p>
            <a:r>
              <a:rPr lang="en-US" baseline="0" dirty="0" smtClean="0"/>
              <a:t>The vast majority of our DNA is a complete patchwork of that of our ancestors and it becomes impossible to know which bit has come from which ancestor.  However, there are two pieces of our DNA which have a very simple pattern of inheritance: these are the Y chromosome</a:t>
            </a:r>
          </a:p>
          <a:p>
            <a:r>
              <a:rPr lang="en-US" baseline="0" dirty="0" smtClean="0"/>
              <a:t> and mitochondrial DNA.  So, the first of these is the Y chromosome </a:t>
            </a:r>
          </a:p>
          <a:p>
            <a:r>
              <a:rPr lang="en-US" b="1" baseline="0" dirty="0" smtClean="0"/>
              <a:t>CLICK</a:t>
            </a:r>
          </a:p>
          <a:p>
            <a:r>
              <a:rPr lang="en-US" baseline="0" dirty="0" smtClean="0"/>
              <a:t>Which is this little stick thing here.  Now the Y chromosome has on it the gene for maleness so it can only be passed down through the male line.  We’ll have a look at that in a minute.</a:t>
            </a:r>
          </a:p>
          <a:p>
            <a:r>
              <a:rPr lang="en-US" b="1" baseline="0" dirty="0" smtClean="0"/>
              <a:t>CLICK</a:t>
            </a:r>
          </a:p>
          <a:p>
            <a:r>
              <a:rPr lang="en-US" baseline="0" dirty="0" smtClean="0"/>
              <a:t>The other piece of our DNA that is passed down in a simple way is our mitochondrial DNA.  Now then, the mitochondrial DNA we have is from our mothers.  It’s in the egg, so a mother will pass it on to all of her children, but only daughters can pass it on. </a:t>
            </a:r>
          </a:p>
          <a:p>
            <a:endParaRPr lang="en-US" baseline="0" dirty="0" smtClean="0"/>
          </a:p>
          <a:p>
            <a:r>
              <a:rPr lang="en-US" baseline="0" dirty="0" smtClean="0"/>
              <a:t>So lets see how the Y chromosome is passed down</a:t>
            </a:r>
          </a:p>
          <a:p>
            <a:r>
              <a:rPr lang="en-US" b="1" baseline="0" dirty="0" smtClean="0"/>
              <a:t>CLICK</a:t>
            </a:r>
          </a:p>
          <a:p>
            <a:r>
              <a:rPr lang="en-US" baseline="0" dirty="0" smtClean="0"/>
              <a:t>So a man passes it down to his son but not to his daughter  - so with any daughters, this genetic link is lost.</a:t>
            </a:r>
          </a:p>
          <a:p>
            <a:r>
              <a:rPr lang="en-US" b="1" baseline="0" dirty="0" smtClean="0"/>
              <a:t>CLICK</a:t>
            </a:r>
          </a:p>
          <a:p>
            <a:r>
              <a:rPr lang="en-US" baseline="0" dirty="0" smtClean="0"/>
              <a:t>But a son will pass it down to any of his sons in turn.  So we can use the Y chromosome to look at the link between people who are related through the male line.</a:t>
            </a:r>
          </a:p>
          <a:p>
            <a:r>
              <a:rPr lang="en-US" baseline="0" dirty="0" smtClean="0"/>
              <a:t>So now let’s look at the mitochondrial DNA.  So a mother will pass it down to all of her children</a:t>
            </a:r>
          </a:p>
          <a:p>
            <a:r>
              <a:rPr lang="en-US" baseline="0" dirty="0" smtClean="0"/>
              <a:t>CLICK</a:t>
            </a:r>
          </a:p>
          <a:p>
            <a:r>
              <a:rPr lang="en-US" baseline="0" dirty="0" smtClean="0"/>
              <a:t>But sons can’t pass it on</a:t>
            </a:r>
          </a:p>
          <a:p>
            <a:r>
              <a:rPr lang="en-US" baseline="0" dirty="0" smtClean="0"/>
              <a:t>CLICK</a:t>
            </a:r>
          </a:p>
          <a:p>
            <a:r>
              <a:rPr lang="en-US" baseline="0" dirty="0" smtClean="0"/>
              <a:t>CLICK</a:t>
            </a:r>
          </a:p>
          <a:p>
            <a:r>
              <a:rPr lang="en-US" baseline="0" dirty="0" smtClean="0"/>
              <a:t>CLICK</a:t>
            </a:r>
          </a:p>
          <a:p>
            <a:r>
              <a:rPr lang="en-US" baseline="0" dirty="0" smtClean="0"/>
              <a:t>So it just gets passed down through the female line and so we can use mitochondrial DNA to look at the link between people who are related through the female line</a:t>
            </a:r>
          </a:p>
          <a:p>
            <a:endParaRPr lang="en-US" baseline="0" dirty="0" smtClean="0"/>
          </a:p>
          <a:p>
            <a:r>
              <a:rPr lang="en-US" baseline="0" dirty="0" smtClean="0"/>
              <a:t>Now it’s also important </a:t>
            </a:r>
            <a:r>
              <a:rPr lang="en-US" baseline="0" dirty="0" err="1" smtClean="0"/>
              <a:t>ot</a:t>
            </a:r>
            <a:r>
              <a:rPr lang="en-US" baseline="0" dirty="0" smtClean="0"/>
              <a:t> remember for ancient DNA work – in each of our cells, we have hundreds to thousands of copies of our mitochondrial DNA but a man will only have one copy of his Y chromosome in each of his cells.</a:t>
            </a:r>
          </a:p>
          <a:p>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xfrm>
            <a:off x="927100" y="750888"/>
            <a:ext cx="4945063" cy="3709987"/>
          </a:xfrm>
          <a:solidFill>
            <a:srgbClr val="FFFFFF"/>
          </a:solidFill>
          <a:ln/>
        </p:spPr>
      </p:sp>
      <p:sp>
        <p:nvSpPr>
          <p:cNvPr id="18435" name="Rectangle 3"/>
          <p:cNvSpPr>
            <a:spLocks noGrp="1" noChangeArrowheads="1"/>
          </p:cNvSpPr>
          <p:nvPr>
            <p:ph type="body" idx="1"/>
          </p:nvPr>
        </p:nvSpPr>
        <p:spPr>
          <a:solidFill>
            <a:srgbClr val="FFFFFF"/>
          </a:solidFill>
          <a:ln>
            <a:solidFill>
              <a:srgbClr val="000000"/>
            </a:solidFill>
          </a:ln>
        </p:spPr>
        <p:txBody>
          <a:bodyPr lIns="90479" tIns="44446" rIns="90479" bIns="44446"/>
          <a:lstStyle/>
          <a:p>
            <a:r>
              <a:rPr lang="en-US" baseline="0" dirty="0" smtClean="0"/>
              <a:t>Now then, it’s all very well digging up a </a:t>
            </a:r>
            <a:r>
              <a:rPr lang="en-US" baseline="0" dirty="0" err="1" smtClean="0"/>
              <a:t>skellie</a:t>
            </a:r>
            <a:r>
              <a:rPr lang="en-US" baseline="0" dirty="0" smtClean="0"/>
              <a:t> and extracting his DNA but without anything to compare it to, we can’t say anything about his identity.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 here I have to give you a bit of a biology</a:t>
            </a:r>
            <a:r>
              <a:rPr lang="en-US" baseline="0" dirty="0" smtClean="0"/>
              <a:t>.   I’ll try to keep it as painless as possible!</a:t>
            </a:r>
            <a:r>
              <a:rPr lang="en-US" dirty="0" smtClean="0"/>
              <a:t> lesson</a:t>
            </a:r>
            <a:r>
              <a:rPr lang="en-US" baseline="0" dirty="0" smtClean="0"/>
              <a:t> but it’s very important for the Richard III analysis as not just any old relative would do.</a:t>
            </a:r>
          </a:p>
          <a:p>
            <a:endParaRPr lang="en-US" baseline="0" dirty="0" smtClean="0"/>
          </a:p>
          <a:p>
            <a:r>
              <a:rPr lang="en-US" baseline="0" dirty="0" smtClean="0"/>
              <a:t>The vast majority of our DNA is a complete patchwork of that of our ancestors and it becomes impossible to know which bit has come from which ancestor.  However, there are two pieces of our DNA which have a very simple pattern of inheritance: these are the Y chromosome</a:t>
            </a:r>
          </a:p>
          <a:p>
            <a:r>
              <a:rPr lang="en-US" baseline="0" dirty="0" smtClean="0"/>
              <a:t> and mitochondrial DNA.  So, the first of these is the Y chromosome </a:t>
            </a:r>
          </a:p>
          <a:p>
            <a:r>
              <a:rPr lang="en-US" b="1" baseline="0" dirty="0" smtClean="0"/>
              <a:t>CLICK</a:t>
            </a:r>
          </a:p>
          <a:p>
            <a:r>
              <a:rPr lang="en-US" baseline="0" dirty="0" smtClean="0"/>
              <a:t>Which is this little stick thing here.  Now the Y chromosome has on it the gene for maleness so it can only be passed down through the male line.  We’ll have a look at that in a minute.</a:t>
            </a:r>
          </a:p>
          <a:p>
            <a:r>
              <a:rPr lang="en-US" b="1" baseline="0" dirty="0" smtClean="0"/>
              <a:t>CLICK</a:t>
            </a:r>
          </a:p>
          <a:p>
            <a:r>
              <a:rPr lang="en-US" baseline="0" dirty="0" smtClean="0"/>
              <a:t>The other piece of our DNA that is passed down in a simple way is our mitochondrial DNA.  Now then, the mitochondrial DNA we have is from our mothers.  It’s in the egg, so a mother will pass it on to all of her children, but only daughters can pass it on. </a:t>
            </a:r>
          </a:p>
          <a:p>
            <a:endParaRPr lang="en-US" baseline="0" dirty="0" smtClean="0"/>
          </a:p>
          <a:p>
            <a:r>
              <a:rPr lang="en-US" baseline="0" dirty="0" smtClean="0"/>
              <a:t>So lets see how the Y chromosome is passed down</a:t>
            </a:r>
          </a:p>
          <a:p>
            <a:r>
              <a:rPr lang="en-US" b="1" baseline="0" dirty="0" smtClean="0"/>
              <a:t>CLICK</a:t>
            </a:r>
          </a:p>
          <a:p>
            <a:r>
              <a:rPr lang="en-US" baseline="0" dirty="0" smtClean="0"/>
              <a:t>So a man passes it down to his son but not to his daughter  - so with any daughters, this genetic link is lost.</a:t>
            </a:r>
          </a:p>
          <a:p>
            <a:r>
              <a:rPr lang="en-US" b="1" baseline="0" dirty="0" smtClean="0"/>
              <a:t>CLICK</a:t>
            </a:r>
          </a:p>
          <a:p>
            <a:r>
              <a:rPr lang="en-US" baseline="0" dirty="0" smtClean="0"/>
              <a:t>But a son will pass it down to any of his sons in turn.  So we can use the Y chromosome to look at the link between people who are related through the male line.</a:t>
            </a:r>
          </a:p>
          <a:p>
            <a:r>
              <a:rPr lang="en-US" baseline="0" dirty="0" smtClean="0"/>
              <a:t>So now let’s look at the mitochondrial DNA.  So a mother will pass it down to all of her children</a:t>
            </a:r>
          </a:p>
          <a:p>
            <a:r>
              <a:rPr lang="en-US" baseline="0" dirty="0" smtClean="0"/>
              <a:t>CLICK</a:t>
            </a:r>
          </a:p>
          <a:p>
            <a:r>
              <a:rPr lang="en-US" baseline="0" dirty="0" smtClean="0"/>
              <a:t>But sons can’t pass it on</a:t>
            </a:r>
          </a:p>
          <a:p>
            <a:r>
              <a:rPr lang="en-US" baseline="0" dirty="0" smtClean="0"/>
              <a:t>CLICK</a:t>
            </a:r>
          </a:p>
          <a:p>
            <a:r>
              <a:rPr lang="en-US" baseline="0" dirty="0" smtClean="0"/>
              <a:t>CLICK</a:t>
            </a:r>
          </a:p>
          <a:p>
            <a:r>
              <a:rPr lang="en-US" baseline="0" dirty="0" smtClean="0"/>
              <a:t>CLICK</a:t>
            </a:r>
          </a:p>
          <a:p>
            <a:r>
              <a:rPr lang="en-US" baseline="0" dirty="0" smtClean="0"/>
              <a:t>So it just gets passed down through the female line and so we can use mitochondrial DNA to look at the link between people who are related through the female line</a:t>
            </a:r>
          </a:p>
          <a:p>
            <a:endParaRPr lang="en-US" baseline="0" dirty="0" smtClean="0"/>
          </a:p>
          <a:p>
            <a:r>
              <a:rPr lang="en-US" baseline="0" dirty="0" smtClean="0"/>
              <a:t>Now it’s also important </a:t>
            </a:r>
            <a:r>
              <a:rPr lang="en-US" baseline="0" dirty="0" err="1" smtClean="0"/>
              <a:t>ot</a:t>
            </a:r>
            <a:r>
              <a:rPr lang="en-US" baseline="0" dirty="0" smtClean="0"/>
              <a:t> remember for ancient DNA work – in each of our cells, we have hundreds to thousands of copies of our mitochondrial DNA but a man will only have one copy of his Y chromosome in each of his cells.</a:t>
            </a:r>
          </a:p>
          <a:p>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1ABA4DD-042F-42E3-88F8-6E227AE9682F}" type="slidenum">
              <a:rPr lang="en-GB" smtClean="0"/>
              <a:pPr/>
              <a:t>57</a:t>
            </a:fld>
            <a:endParaRPr lang="en-GB"/>
          </a:p>
        </p:txBody>
      </p:sp>
    </p:spTree>
    <p:extLst>
      <p:ext uri="{BB962C8B-B14F-4D97-AF65-F5344CB8AC3E}">
        <p14:creationId xmlns:p14="http://schemas.microsoft.com/office/powerpoint/2010/main" val="390395405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1ABA4DD-042F-42E3-88F8-6E227AE9682F}" type="slidenum">
              <a:rPr lang="en-GB" smtClean="0"/>
              <a:pPr/>
              <a:t>58</a:t>
            </a:fld>
            <a:endParaRPr lang="en-GB"/>
          </a:p>
        </p:txBody>
      </p:sp>
    </p:spTree>
    <p:extLst>
      <p:ext uri="{BB962C8B-B14F-4D97-AF65-F5344CB8AC3E}">
        <p14:creationId xmlns:p14="http://schemas.microsoft.com/office/powerpoint/2010/main" val="390395405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sz="1100" dirty="0"/>
          </a:p>
        </p:txBody>
      </p:sp>
      <p:sp>
        <p:nvSpPr>
          <p:cNvPr id="4" name="Slide Number Placeholder 3"/>
          <p:cNvSpPr>
            <a:spLocks noGrp="1"/>
          </p:cNvSpPr>
          <p:nvPr>
            <p:ph type="sldNum" sz="quarter" idx="10"/>
          </p:nvPr>
        </p:nvSpPr>
        <p:spPr/>
        <p:txBody>
          <a:bodyPr/>
          <a:lstStyle/>
          <a:p>
            <a:fld id="{81ABA4DD-042F-42E3-88F8-6E227AE9682F}" type="slidenum">
              <a:rPr lang="en-GB" smtClean="0">
                <a:solidFill>
                  <a:prstClr val="black"/>
                </a:solidFill>
              </a:rPr>
              <a:pPr/>
              <a:t>59</a:t>
            </a:fld>
            <a:endParaRPr lang="en-GB">
              <a:solidFill>
                <a:prstClr val="black"/>
              </a:solidFill>
            </a:endParaRPr>
          </a:p>
        </p:txBody>
      </p:sp>
    </p:spTree>
    <p:extLst>
      <p:ext uri="{BB962C8B-B14F-4D97-AF65-F5344CB8AC3E}">
        <p14:creationId xmlns:p14="http://schemas.microsoft.com/office/powerpoint/2010/main" val="37184060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1ABA4DD-042F-42E3-88F8-6E227AE9682F}" type="slidenum">
              <a:rPr lang="en-GB" smtClean="0"/>
              <a:pPr/>
              <a:t>60</a:t>
            </a:fld>
            <a:endParaRPr lang="en-GB"/>
          </a:p>
        </p:txBody>
      </p:sp>
    </p:spTree>
    <p:extLst>
      <p:ext uri="{BB962C8B-B14F-4D97-AF65-F5344CB8AC3E}">
        <p14:creationId xmlns:p14="http://schemas.microsoft.com/office/powerpoint/2010/main" val="14896436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100" dirty="0"/>
              <a:t>Modern DNA work carried out by Turi King at the University of Leicester.</a:t>
            </a:r>
          </a:p>
          <a:p>
            <a:endParaRPr lang="en-GB" sz="1100" dirty="0" smtClean="0"/>
          </a:p>
          <a:p>
            <a:r>
              <a:rPr lang="en-GB" sz="1100" dirty="0"/>
              <a:t>Ancient DNA analysis </a:t>
            </a:r>
            <a:r>
              <a:rPr lang="en-GB" sz="1100" dirty="0" smtClean="0"/>
              <a:t> was carried </a:t>
            </a:r>
            <a:r>
              <a:rPr lang="en-GB" sz="1100" dirty="0"/>
              <a:t>out by Turi King at a dedicated ancient DNA facility at the University of </a:t>
            </a:r>
            <a:r>
              <a:rPr lang="en-GB" sz="1100" dirty="0" smtClean="0"/>
              <a:t>York and independently verified </a:t>
            </a:r>
            <a:r>
              <a:rPr lang="en-GB" sz="1100" dirty="0"/>
              <a:t>at the </a:t>
            </a:r>
            <a:r>
              <a:rPr lang="en-GB" sz="1100" dirty="0" err="1"/>
              <a:t>Universitie</a:t>
            </a:r>
            <a:r>
              <a:rPr lang="en-GB" sz="1100" dirty="0"/>
              <a:t> Paul Sabatier in </a:t>
            </a:r>
            <a:r>
              <a:rPr lang="en-GB" sz="1100" dirty="0" smtClean="0"/>
              <a:t>Toulouse.</a:t>
            </a:r>
          </a:p>
          <a:p>
            <a:endParaRPr lang="en-GB" sz="1100" dirty="0"/>
          </a:p>
          <a:p>
            <a:pPr lvl="0"/>
            <a:r>
              <a:rPr lang="en-GB" sz="1100" dirty="0"/>
              <a:t>First step: determined whether the two female-line relatives – Michael Ibsen and Lineage 2 – shared the same mitochondrial DNA sequence.</a:t>
            </a:r>
          </a:p>
          <a:p>
            <a:endParaRPr lang="en-GB" sz="1100" dirty="0" smtClean="0"/>
          </a:p>
          <a:p>
            <a:r>
              <a:rPr lang="en-GB" sz="1100" b="1" dirty="0" smtClean="0">
                <a:solidFill>
                  <a:srgbClr val="FF0000"/>
                </a:solidFill>
              </a:rPr>
              <a:t>CLICK</a:t>
            </a:r>
          </a:p>
          <a:p>
            <a:pPr marL="0" lvl="1"/>
            <a:r>
              <a:rPr lang="en-GB" sz="1100" dirty="0"/>
              <a:t>They do and it is a relatively rare mtDNA sequence.</a:t>
            </a:r>
          </a:p>
          <a:p>
            <a:endParaRPr lang="en-GB" sz="1100" dirty="0" smtClean="0"/>
          </a:p>
          <a:p>
            <a:pPr lvl="0"/>
            <a:r>
              <a:rPr lang="en-GB" sz="1100" dirty="0"/>
              <a:t>Second step: try to retrieve ancient DNA from the Skeleton </a:t>
            </a:r>
            <a:r>
              <a:rPr lang="en-GB" sz="1100" dirty="0" smtClean="0"/>
              <a:t>1.</a:t>
            </a:r>
          </a:p>
          <a:p>
            <a:pPr lvl="0"/>
            <a:endParaRPr lang="en-GB" sz="1100" dirty="0"/>
          </a:p>
          <a:p>
            <a:pPr lvl="0"/>
            <a:r>
              <a:rPr lang="en-GB" sz="1100" dirty="0" smtClean="0"/>
              <a:t>DNA </a:t>
            </a:r>
            <a:r>
              <a:rPr lang="en-GB" sz="1100" dirty="0"/>
              <a:t>breaks down over time and how quickly this happens is very dependent on the burial </a:t>
            </a:r>
            <a:r>
              <a:rPr lang="en-GB" sz="1100" dirty="0" smtClean="0"/>
              <a:t>conditions.  However, ancient </a:t>
            </a:r>
            <a:r>
              <a:rPr lang="en-GB" sz="1100" dirty="0"/>
              <a:t>DNA has been successfully retrieved</a:t>
            </a:r>
            <a:r>
              <a:rPr lang="en-GB" sz="1100" dirty="0" smtClean="0"/>
              <a:t>.</a:t>
            </a:r>
          </a:p>
          <a:p>
            <a:pPr lvl="0"/>
            <a:endParaRPr lang="en-GB" sz="1100" dirty="0"/>
          </a:p>
          <a:p>
            <a:pPr lvl="0"/>
            <a:r>
              <a:rPr lang="en-GB" sz="1100" dirty="0"/>
              <a:t>Finally: the DNA sequence from Skeleton 1 was compared with the two maternal-line relatives of Richard III</a:t>
            </a:r>
            <a:r>
              <a:rPr lang="en-GB" sz="1100" dirty="0" smtClean="0"/>
              <a:t>.</a:t>
            </a:r>
          </a:p>
          <a:p>
            <a:pPr lvl="0"/>
            <a:endParaRPr lang="en-GB" sz="1100" dirty="0"/>
          </a:p>
          <a:p>
            <a:pPr lvl="0"/>
            <a:r>
              <a:rPr lang="en-GB" sz="1100" b="1" dirty="0" smtClean="0">
                <a:solidFill>
                  <a:srgbClr val="FF0000"/>
                </a:solidFill>
              </a:rPr>
              <a:t>CLICK</a:t>
            </a:r>
          </a:p>
          <a:p>
            <a:r>
              <a:rPr lang="en-GB" sz="1100" dirty="0"/>
              <a:t>There is a DNA match between the mtDNA from the family of Richard III and the skeleton.</a:t>
            </a:r>
          </a:p>
          <a:p>
            <a:pPr lvl="0"/>
            <a:endParaRPr lang="en-GB" dirty="0"/>
          </a:p>
        </p:txBody>
      </p:sp>
      <p:sp>
        <p:nvSpPr>
          <p:cNvPr id="4" name="Slide Number Placeholder 3"/>
          <p:cNvSpPr>
            <a:spLocks noGrp="1"/>
          </p:cNvSpPr>
          <p:nvPr>
            <p:ph type="sldNum" sz="quarter" idx="10"/>
          </p:nvPr>
        </p:nvSpPr>
        <p:spPr/>
        <p:txBody>
          <a:bodyPr/>
          <a:lstStyle/>
          <a:p>
            <a:fld id="{81ABA4DD-042F-42E3-88F8-6E227AE9682F}" type="slidenum">
              <a:rPr lang="en-GB" smtClean="0"/>
              <a:pPr/>
              <a:t>61</a:t>
            </a:fld>
            <a:endParaRPr lang="en-GB"/>
          </a:p>
        </p:txBody>
      </p:sp>
    </p:spTree>
    <p:extLst>
      <p:ext uri="{BB962C8B-B14F-4D97-AF65-F5344CB8AC3E}">
        <p14:creationId xmlns:p14="http://schemas.microsoft.com/office/powerpoint/2010/main" val="199425245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100" dirty="0"/>
              <a:t>Modern DNA work carried out by Turi King at the University of Leicester.</a:t>
            </a:r>
          </a:p>
          <a:p>
            <a:endParaRPr lang="en-GB" sz="1100" dirty="0" smtClean="0"/>
          </a:p>
          <a:p>
            <a:r>
              <a:rPr lang="en-GB" sz="1100" dirty="0"/>
              <a:t>Ancient DNA analysis </a:t>
            </a:r>
            <a:r>
              <a:rPr lang="en-GB" sz="1100" dirty="0" smtClean="0"/>
              <a:t> was carried </a:t>
            </a:r>
            <a:r>
              <a:rPr lang="en-GB" sz="1100" dirty="0"/>
              <a:t>out by Turi King at a dedicated ancient DNA facility at the University of </a:t>
            </a:r>
            <a:r>
              <a:rPr lang="en-GB" sz="1100" dirty="0" smtClean="0"/>
              <a:t>York and independently verified </a:t>
            </a:r>
            <a:r>
              <a:rPr lang="en-GB" sz="1100" dirty="0"/>
              <a:t>at the </a:t>
            </a:r>
            <a:r>
              <a:rPr lang="en-GB" sz="1100" dirty="0" err="1"/>
              <a:t>Universitie</a:t>
            </a:r>
            <a:r>
              <a:rPr lang="en-GB" sz="1100" dirty="0"/>
              <a:t> Paul Sabatier in </a:t>
            </a:r>
            <a:r>
              <a:rPr lang="en-GB" sz="1100" dirty="0" smtClean="0"/>
              <a:t>Toulouse.</a:t>
            </a:r>
          </a:p>
          <a:p>
            <a:endParaRPr lang="en-GB" sz="1100" dirty="0"/>
          </a:p>
          <a:p>
            <a:pPr lvl="0"/>
            <a:r>
              <a:rPr lang="en-GB" sz="1100" dirty="0"/>
              <a:t>First step: determined whether the two female-line relatives – Michael Ibsen and Lineage 2 – shared the same mitochondrial DNA sequence.</a:t>
            </a:r>
          </a:p>
          <a:p>
            <a:endParaRPr lang="en-GB" sz="1100" dirty="0" smtClean="0"/>
          </a:p>
          <a:p>
            <a:r>
              <a:rPr lang="en-GB" sz="1100" b="1" dirty="0" smtClean="0">
                <a:solidFill>
                  <a:srgbClr val="FF0000"/>
                </a:solidFill>
              </a:rPr>
              <a:t>CLICK</a:t>
            </a:r>
          </a:p>
          <a:p>
            <a:pPr marL="0" lvl="1"/>
            <a:r>
              <a:rPr lang="en-GB" sz="1100" dirty="0"/>
              <a:t>They do and it is a relatively rare mtDNA sequence.</a:t>
            </a:r>
          </a:p>
          <a:p>
            <a:endParaRPr lang="en-GB" sz="1100" dirty="0" smtClean="0"/>
          </a:p>
          <a:p>
            <a:pPr lvl="0"/>
            <a:r>
              <a:rPr lang="en-GB" sz="1100" dirty="0"/>
              <a:t>Second step: try to retrieve ancient DNA from the Skeleton </a:t>
            </a:r>
            <a:r>
              <a:rPr lang="en-GB" sz="1100" dirty="0" smtClean="0"/>
              <a:t>1.</a:t>
            </a:r>
          </a:p>
          <a:p>
            <a:pPr lvl="0"/>
            <a:endParaRPr lang="en-GB" sz="1100" dirty="0"/>
          </a:p>
          <a:p>
            <a:pPr lvl="0"/>
            <a:r>
              <a:rPr lang="en-GB" sz="1100" dirty="0" smtClean="0"/>
              <a:t>DNA </a:t>
            </a:r>
            <a:r>
              <a:rPr lang="en-GB" sz="1100" dirty="0"/>
              <a:t>breaks down over time and how quickly this happens is very dependent on the burial </a:t>
            </a:r>
            <a:r>
              <a:rPr lang="en-GB" sz="1100" dirty="0" smtClean="0"/>
              <a:t>conditions.  However, ancient </a:t>
            </a:r>
            <a:r>
              <a:rPr lang="en-GB" sz="1100" dirty="0"/>
              <a:t>DNA has been successfully retrieved</a:t>
            </a:r>
            <a:r>
              <a:rPr lang="en-GB" sz="1100" dirty="0" smtClean="0"/>
              <a:t>.</a:t>
            </a:r>
          </a:p>
          <a:p>
            <a:pPr lvl="0"/>
            <a:endParaRPr lang="en-GB" sz="1100" dirty="0"/>
          </a:p>
          <a:p>
            <a:pPr lvl="0"/>
            <a:r>
              <a:rPr lang="en-GB" sz="1100" dirty="0"/>
              <a:t>Finally: the DNA sequence from Skeleton 1 was compared with the two maternal-line relatives of Richard III</a:t>
            </a:r>
            <a:r>
              <a:rPr lang="en-GB" sz="1100" dirty="0" smtClean="0"/>
              <a:t>.</a:t>
            </a:r>
          </a:p>
          <a:p>
            <a:pPr lvl="0"/>
            <a:endParaRPr lang="en-GB" sz="1100" dirty="0"/>
          </a:p>
          <a:p>
            <a:pPr lvl="0"/>
            <a:r>
              <a:rPr lang="en-GB" sz="1100" b="1" dirty="0" smtClean="0">
                <a:solidFill>
                  <a:srgbClr val="FF0000"/>
                </a:solidFill>
              </a:rPr>
              <a:t>CLICK</a:t>
            </a:r>
          </a:p>
          <a:p>
            <a:r>
              <a:rPr lang="en-GB" sz="1100" dirty="0"/>
              <a:t>There is a DNA match between the mtDNA from the family of Richard III and the skeleton.</a:t>
            </a:r>
          </a:p>
          <a:p>
            <a:pPr lvl="0"/>
            <a:endParaRPr lang="en-GB" dirty="0"/>
          </a:p>
        </p:txBody>
      </p:sp>
      <p:sp>
        <p:nvSpPr>
          <p:cNvPr id="4" name="Slide Number Placeholder 3"/>
          <p:cNvSpPr>
            <a:spLocks noGrp="1"/>
          </p:cNvSpPr>
          <p:nvPr>
            <p:ph type="sldNum" sz="quarter" idx="10"/>
          </p:nvPr>
        </p:nvSpPr>
        <p:spPr/>
        <p:txBody>
          <a:bodyPr/>
          <a:lstStyle/>
          <a:p>
            <a:fld id="{81ABA4DD-042F-42E3-88F8-6E227AE9682F}" type="slidenum">
              <a:rPr lang="en-GB" smtClean="0"/>
              <a:pPr/>
              <a:t>62</a:t>
            </a:fld>
            <a:endParaRPr lang="en-GB"/>
          </a:p>
        </p:txBody>
      </p:sp>
    </p:spTree>
    <p:extLst>
      <p:ext uri="{BB962C8B-B14F-4D97-AF65-F5344CB8AC3E}">
        <p14:creationId xmlns:p14="http://schemas.microsoft.com/office/powerpoint/2010/main" val="199425245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100" dirty="0"/>
              <a:t>Modern DNA work carried out by Turi King at the University of Leicester.</a:t>
            </a:r>
          </a:p>
          <a:p>
            <a:endParaRPr lang="en-GB" sz="1100" dirty="0" smtClean="0"/>
          </a:p>
          <a:p>
            <a:r>
              <a:rPr lang="en-GB" sz="1100" dirty="0"/>
              <a:t>Ancient DNA analysis </a:t>
            </a:r>
            <a:r>
              <a:rPr lang="en-GB" sz="1100" dirty="0" smtClean="0"/>
              <a:t> was carried </a:t>
            </a:r>
            <a:r>
              <a:rPr lang="en-GB" sz="1100" dirty="0"/>
              <a:t>out by Turi King at a dedicated ancient DNA facility at the University of </a:t>
            </a:r>
            <a:r>
              <a:rPr lang="en-GB" sz="1100" dirty="0" smtClean="0"/>
              <a:t>York and independently verified </a:t>
            </a:r>
            <a:r>
              <a:rPr lang="en-GB" sz="1100" dirty="0"/>
              <a:t>at the </a:t>
            </a:r>
            <a:r>
              <a:rPr lang="en-GB" sz="1100" dirty="0" err="1"/>
              <a:t>Universitie</a:t>
            </a:r>
            <a:r>
              <a:rPr lang="en-GB" sz="1100" dirty="0"/>
              <a:t> Paul Sabatier in </a:t>
            </a:r>
            <a:r>
              <a:rPr lang="en-GB" sz="1100" dirty="0" smtClean="0"/>
              <a:t>Toulouse.</a:t>
            </a:r>
          </a:p>
          <a:p>
            <a:endParaRPr lang="en-GB" sz="1100" dirty="0"/>
          </a:p>
          <a:p>
            <a:pPr lvl="0"/>
            <a:r>
              <a:rPr lang="en-GB" sz="1100" dirty="0"/>
              <a:t>First step: determined whether the two female-line relatives – Michael Ibsen and Lineage 2 – shared the same mitochondrial DNA sequence.</a:t>
            </a:r>
          </a:p>
          <a:p>
            <a:endParaRPr lang="en-GB" sz="1100" dirty="0" smtClean="0"/>
          </a:p>
          <a:p>
            <a:r>
              <a:rPr lang="en-GB" sz="1100" b="1" dirty="0" smtClean="0">
                <a:solidFill>
                  <a:srgbClr val="FF0000"/>
                </a:solidFill>
              </a:rPr>
              <a:t>CLICK</a:t>
            </a:r>
          </a:p>
          <a:p>
            <a:pPr marL="0" lvl="1"/>
            <a:r>
              <a:rPr lang="en-GB" sz="1100" dirty="0"/>
              <a:t>They do and it is a relatively rare mtDNA sequence.</a:t>
            </a:r>
          </a:p>
          <a:p>
            <a:endParaRPr lang="en-GB" sz="1100" dirty="0" smtClean="0"/>
          </a:p>
          <a:p>
            <a:pPr lvl="0"/>
            <a:r>
              <a:rPr lang="en-GB" sz="1100" dirty="0"/>
              <a:t>Second step: try to retrieve ancient DNA from the Skeleton </a:t>
            </a:r>
            <a:r>
              <a:rPr lang="en-GB" sz="1100" dirty="0" smtClean="0"/>
              <a:t>1.</a:t>
            </a:r>
          </a:p>
          <a:p>
            <a:pPr lvl="0"/>
            <a:endParaRPr lang="en-GB" sz="1100" dirty="0"/>
          </a:p>
          <a:p>
            <a:pPr lvl="0"/>
            <a:r>
              <a:rPr lang="en-GB" sz="1100" dirty="0" smtClean="0"/>
              <a:t>DNA </a:t>
            </a:r>
            <a:r>
              <a:rPr lang="en-GB" sz="1100" dirty="0"/>
              <a:t>breaks down over time and how quickly this happens is very dependent on the burial </a:t>
            </a:r>
            <a:r>
              <a:rPr lang="en-GB" sz="1100" dirty="0" smtClean="0"/>
              <a:t>conditions.  However, ancient </a:t>
            </a:r>
            <a:r>
              <a:rPr lang="en-GB" sz="1100" dirty="0"/>
              <a:t>DNA has been successfully retrieved</a:t>
            </a:r>
            <a:r>
              <a:rPr lang="en-GB" sz="1100" dirty="0" smtClean="0"/>
              <a:t>.</a:t>
            </a:r>
          </a:p>
          <a:p>
            <a:pPr lvl="0"/>
            <a:endParaRPr lang="en-GB" sz="1100" dirty="0"/>
          </a:p>
          <a:p>
            <a:pPr lvl="0"/>
            <a:r>
              <a:rPr lang="en-GB" sz="1100" dirty="0"/>
              <a:t>Finally: the DNA sequence from Skeleton 1 was compared with the two maternal-line relatives of Richard III</a:t>
            </a:r>
            <a:r>
              <a:rPr lang="en-GB" sz="1100" dirty="0" smtClean="0"/>
              <a:t>.</a:t>
            </a:r>
          </a:p>
          <a:p>
            <a:pPr lvl="0"/>
            <a:endParaRPr lang="en-GB" sz="1100" dirty="0"/>
          </a:p>
          <a:p>
            <a:pPr lvl="0"/>
            <a:r>
              <a:rPr lang="en-GB" sz="1100" b="1" dirty="0" smtClean="0">
                <a:solidFill>
                  <a:srgbClr val="FF0000"/>
                </a:solidFill>
              </a:rPr>
              <a:t>CLICK</a:t>
            </a:r>
          </a:p>
          <a:p>
            <a:r>
              <a:rPr lang="en-GB" sz="1100" dirty="0"/>
              <a:t>There is a DNA match between the mtDNA from the family of Richard III and the skeleton.</a:t>
            </a:r>
          </a:p>
          <a:p>
            <a:pPr lvl="0"/>
            <a:endParaRPr lang="en-GB" dirty="0"/>
          </a:p>
        </p:txBody>
      </p:sp>
      <p:sp>
        <p:nvSpPr>
          <p:cNvPr id="4" name="Slide Number Placeholder 3"/>
          <p:cNvSpPr>
            <a:spLocks noGrp="1"/>
          </p:cNvSpPr>
          <p:nvPr>
            <p:ph type="sldNum" sz="quarter" idx="10"/>
          </p:nvPr>
        </p:nvSpPr>
        <p:spPr/>
        <p:txBody>
          <a:bodyPr/>
          <a:lstStyle/>
          <a:p>
            <a:fld id="{81ABA4DD-042F-42E3-88F8-6E227AE9682F}" type="slidenum">
              <a:rPr lang="en-GB" smtClean="0"/>
              <a:pPr/>
              <a:t>63</a:t>
            </a:fld>
            <a:endParaRPr lang="en-GB"/>
          </a:p>
        </p:txBody>
      </p:sp>
    </p:spTree>
    <p:extLst>
      <p:ext uri="{BB962C8B-B14F-4D97-AF65-F5344CB8AC3E}">
        <p14:creationId xmlns:p14="http://schemas.microsoft.com/office/powerpoint/2010/main" val="1994252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GB" sz="1100" b="1" dirty="0" smtClean="0">
                <a:solidFill>
                  <a:srgbClr val="FF0000"/>
                </a:solidFill>
              </a:rPr>
              <a:t>USE THIS SLIDE IF YOUR TALKING OUT OF COUNTY</a:t>
            </a:r>
          </a:p>
          <a:p>
            <a:endParaRPr lang="en-GB" sz="1100" dirty="0"/>
          </a:p>
          <a:p>
            <a:r>
              <a:rPr lang="en-GB" sz="1100" dirty="0"/>
              <a:t>This is an archaeological reconstruction of what we think medieval Leicester would have looked like in the mid 14</a:t>
            </a:r>
            <a:r>
              <a:rPr lang="en-GB" sz="1100" baseline="30000" dirty="0"/>
              <a:t>th</a:t>
            </a:r>
            <a:r>
              <a:rPr lang="en-GB" sz="1100" dirty="0"/>
              <a:t> century, looking south-west.</a:t>
            </a:r>
          </a:p>
          <a:p>
            <a:endParaRPr lang="en-GB" sz="1100" dirty="0"/>
          </a:p>
          <a:p>
            <a:r>
              <a:rPr lang="en-GB" sz="1100" dirty="0"/>
              <a:t>It is based on archaeological excavations over the last 80 years.</a:t>
            </a:r>
          </a:p>
          <a:p>
            <a:endParaRPr lang="en-GB" sz="1100" dirty="0"/>
          </a:p>
          <a:p>
            <a:r>
              <a:rPr lang="en-GB" sz="1100" dirty="0"/>
              <a:t>Point out the Castle, The </a:t>
            </a:r>
            <a:r>
              <a:rPr lang="en-GB" sz="1100" dirty="0" err="1"/>
              <a:t>Newarke</a:t>
            </a:r>
            <a:r>
              <a:rPr lang="en-GB" sz="1100" dirty="0"/>
              <a:t>, Black Friars, Austin Friars etc.</a:t>
            </a:r>
          </a:p>
          <a:p>
            <a:endParaRPr lang="en-GB" sz="1100" dirty="0"/>
          </a:p>
          <a:p>
            <a:r>
              <a:rPr lang="en-GB" sz="1100" b="1" dirty="0">
                <a:solidFill>
                  <a:srgbClr val="FF0000"/>
                </a:solidFill>
              </a:rPr>
              <a:t>CLICK</a:t>
            </a:r>
          </a:p>
          <a:p>
            <a:r>
              <a:rPr lang="en-GB" sz="1100" dirty="0" smtClean="0"/>
              <a:t>The </a:t>
            </a:r>
            <a:r>
              <a:rPr lang="en-GB" sz="1100" dirty="0"/>
              <a:t>three sites commonly associated with Richard III:</a:t>
            </a:r>
          </a:p>
          <a:p>
            <a:endParaRPr lang="en-GB" sz="1100" dirty="0"/>
          </a:p>
          <a:p>
            <a:r>
              <a:rPr lang="en-GB" sz="1100" dirty="0"/>
              <a:t>Blue Boar Inn where he </a:t>
            </a:r>
            <a:r>
              <a:rPr lang="en-GB" sz="1100" dirty="0" smtClean="0"/>
              <a:t>spent a night before </a:t>
            </a:r>
            <a:r>
              <a:rPr lang="en-GB" sz="1100" dirty="0"/>
              <a:t>the battle  of Bosworth</a:t>
            </a:r>
          </a:p>
          <a:p>
            <a:endParaRPr lang="en-GB" sz="1100" dirty="0"/>
          </a:p>
          <a:p>
            <a:r>
              <a:rPr lang="en-GB" sz="1100" dirty="0"/>
              <a:t>Bow Bridge over which he rode to Bosworth (legend that his spur struck a stone on the bridge as he left and it was prophesised that his head would strike the same stone on the way back).  Also the bridge of which his body was supposedly thrown during the dissolution.</a:t>
            </a:r>
          </a:p>
          <a:p>
            <a:endParaRPr lang="en-GB" sz="1100" dirty="0"/>
          </a:p>
          <a:p>
            <a:r>
              <a:rPr lang="en-GB" sz="1100" dirty="0"/>
              <a:t>Grey Friars where he was buried</a:t>
            </a:r>
          </a:p>
          <a:p>
            <a:endParaRPr lang="en-GB" dirty="0"/>
          </a:p>
        </p:txBody>
      </p:sp>
      <p:sp>
        <p:nvSpPr>
          <p:cNvPr id="4" name="Slide Number Placeholder 3"/>
          <p:cNvSpPr>
            <a:spLocks noGrp="1"/>
          </p:cNvSpPr>
          <p:nvPr>
            <p:ph type="sldNum" sz="quarter" idx="10"/>
          </p:nvPr>
        </p:nvSpPr>
        <p:spPr/>
        <p:txBody>
          <a:bodyPr/>
          <a:lstStyle/>
          <a:p>
            <a:fld id="{81ABA4DD-042F-42E3-88F8-6E227AE9682F}" type="slidenum">
              <a:rPr lang="en-GB" smtClean="0"/>
              <a:pPr/>
              <a:t>6</a:t>
            </a:fld>
            <a:endParaRPr lang="en-GB"/>
          </a:p>
        </p:txBody>
      </p:sp>
    </p:spTree>
    <p:extLst>
      <p:ext uri="{BB962C8B-B14F-4D97-AF65-F5344CB8AC3E}">
        <p14:creationId xmlns:p14="http://schemas.microsoft.com/office/powerpoint/2010/main" val="27664633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100" dirty="0"/>
              <a:t>Modern DNA work carried out by Turi King at the University of Leicester.</a:t>
            </a:r>
          </a:p>
          <a:p>
            <a:endParaRPr lang="en-GB" sz="1100" dirty="0" smtClean="0"/>
          </a:p>
          <a:p>
            <a:r>
              <a:rPr lang="en-GB" sz="1100" dirty="0"/>
              <a:t>Ancient DNA analysis </a:t>
            </a:r>
            <a:r>
              <a:rPr lang="en-GB" sz="1100" dirty="0" smtClean="0"/>
              <a:t> was carried </a:t>
            </a:r>
            <a:r>
              <a:rPr lang="en-GB" sz="1100" dirty="0"/>
              <a:t>out by Turi King at a dedicated ancient DNA facility at the University of </a:t>
            </a:r>
            <a:r>
              <a:rPr lang="en-GB" sz="1100" dirty="0" smtClean="0"/>
              <a:t>York and independently verified </a:t>
            </a:r>
            <a:r>
              <a:rPr lang="en-GB" sz="1100" dirty="0"/>
              <a:t>at the </a:t>
            </a:r>
            <a:r>
              <a:rPr lang="en-GB" sz="1100" dirty="0" err="1"/>
              <a:t>Universitie</a:t>
            </a:r>
            <a:r>
              <a:rPr lang="en-GB" sz="1100" dirty="0"/>
              <a:t> Paul Sabatier in </a:t>
            </a:r>
            <a:r>
              <a:rPr lang="en-GB" sz="1100" dirty="0" smtClean="0"/>
              <a:t>Toulouse.</a:t>
            </a:r>
          </a:p>
          <a:p>
            <a:endParaRPr lang="en-GB" sz="1100" dirty="0"/>
          </a:p>
          <a:p>
            <a:pPr lvl="0"/>
            <a:r>
              <a:rPr lang="en-GB" sz="1100" dirty="0"/>
              <a:t>First step: determined whether the two female-line relatives – Michael Ibsen and Lineage 2 – shared the same mitochondrial DNA sequence.</a:t>
            </a:r>
          </a:p>
          <a:p>
            <a:endParaRPr lang="en-GB" sz="1100" dirty="0" smtClean="0"/>
          </a:p>
          <a:p>
            <a:r>
              <a:rPr lang="en-GB" sz="1100" b="1" dirty="0" smtClean="0">
                <a:solidFill>
                  <a:srgbClr val="FF0000"/>
                </a:solidFill>
              </a:rPr>
              <a:t>CLICK</a:t>
            </a:r>
          </a:p>
          <a:p>
            <a:pPr marL="0" lvl="1"/>
            <a:r>
              <a:rPr lang="en-GB" sz="1100" dirty="0"/>
              <a:t>They do and it is a relatively rare mtDNA sequence.</a:t>
            </a:r>
          </a:p>
          <a:p>
            <a:endParaRPr lang="en-GB" sz="1100" dirty="0" smtClean="0"/>
          </a:p>
          <a:p>
            <a:pPr lvl="0"/>
            <a:r>
              <a:rPr lang="en-GB" sz="1100" dirty="0"/>
              <a:t>Second step: try to retrieve ancient DNA from the Skeleton </a:t>
            </a:r>
            <a:r>
              <a:rPr lang="en-GB" sz="1100" dirty="0" smtClean="0"/>
              <a:t>1.</a:t>
            </a:r>
          </a:p>
          <a:p>
            <a:pPr lvl="0"/>
            <a:endParaRPr lang="en-GB" sz="1100" dirty="0"/>
          </a:p>
          <a:p>
            <a:pPr lvl="0"/>
            <a:r>
              <a:rPr lang="en-GB" sz="1100" dirty="0" smtClean="0"/>
              <a:t>DNA </a:t>
            </a:r>
            <a:r>
              <a:rPr lang="en-GB" sz="1100" dirty="0"/>
              <a:t>breaks down over time and how quickly this happens is very dependent on the burial </a:t>
            </a:r>
            <a:r>
              <a:rPr lang="en-GB" sz="1100" dirty="0" smtClean="0"/>
              <a:t>conditions.  However, ancient </a:t>
            </a:r>
            <a:r>
              <a:rPr lang="en-GB" sz="1100" dirty="0"/>
              <a:t>DNA has been successfully retrieved</a:t>
            </a:r>
            <a:r>
              <a:rPr lang="en-GB" sz="1100" dirty="0" smtClean="0"/>
              <a:t>.</a:t>
            </a:r>
          </a:p>
          <a:p>
            <a:pPr lvl="0"/>
            <a:endParaRPr lang="en-GB" sz="1100" dirty="0"/>
          </a:p>
          <a:p>
            <a:pPr lvl="0"/>
            <a:r>
              <a:rPr lang="en-GB" sz="1100" dirty="0"/>
              <a:t>Finally: the DNA sequence from Skeleton 1 was compared with the two maternal-line relatives of Richard III</a:t>
            </a:r>
            <a:r>
              <a:rPr lang="en-GB" sz="1100" dirty="0" smtClean="0"/>
              <a:t>.</a:t>
            </a:r>
          </a:p>
          <a:p>
            <a:pPr lvl="0"/>
            <a:endParaRPr lang="en-GB" sz="1100" dirty="0"/>
          </a:p>
          <a:p>
            <a:pPr lvl="0"/>
            <a:r>
              <a:rPr lang="en-GB" sz="1100" b="1" dirty="0" smtClean="0">
                <a:solidFill>
                  <a:srgbClr val="FF0000"/>
                </a:solidFill>
              </a:rPr>
              <a:t>CLICK</a:t>
            </a:r>
          </a:p>
          <a:p>
            <a:r>
              <a:rPr lang="en-GB" sz="1100" dirty="0"/>
              <a:t>There is a DNA match between the mtDNA from the family of Richard III and the skeleton.</a:t>
            </a:r>
          </a:p>
          <a:p>
            <a:pPr lvl="0"/>
            <a:endParaRPr lang="en-GB" dirty="0"/>
          </a:p>
        </p:txBody>
      </p:sp>
      <p:sp>
        <p:nvSpPr>
          <p:cNvPr id="4" name="Slide Number Placeholder 3"/>
          <p:cNvSpPr>
            <a:spLocks noGrp="1"/>
          </p:cNvSpPr>
          <p:nvPr>
            <p:ph type="sldNum" sz="quarter" idx="10"/>
          </p:nvPr>
        </p:nvSpPr>
        <p:spPr/>
        <p:txBody>
          <a:bodyPr/>
          <a:lstStyle/>
          <a:p>
            <a:fld id="{81ABA4DD-042F-42E3-88F8-6E227AE9682F}" type="slidenum">
              <a:rPr lang="en-GB" smtClean="0"/>
              <a:pPr/>
              <a:t>64</a:t>
            </a:fld>
            <a:endParaRPr lang="en-GB"/>
          </a:p>
        </p:txBody>
      </p:sp>
    </p:spTree>
    <p:extLst>
      <p:ext uri="{BB962C8B-B14F-4D97-AF65-F5344CB8AC3E}">
        <p14:creationId xmlns:p14="http://schemas.microsoft.com/office/powerpoint/2010/main" val="199425245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1ABA4DD-042F-42E3-88F8-6E227AE9682F}" type="slidenum">
              <a:rPr lang="en-GB" smtClean="0"/>
              <a:pPr/>
              <a:t>67</a:t>
            </a:fld>
            <a:endParaRPr lang="en-GB"/>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1ABA4DD-042F-42E3-88F8-6E227AE9682F}" type="slidenum">
              <a:rPr lang="en-GB" smtClean="0"/>
              <a:pPr/>
              <a:t>68</a:t>
            </a:fld>
            <a:endParaRPr lang="en-GB"/>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1ABA4DD-042F-42E3-88F8-6E227AE9682F}" type="slidenum">
              <a:rPr lang="en-GB" smtClean="0"/>
              <a:pPr/>
              <a:t>69</a:t>
            </a:fld>
            <a:endParaRPr lang="en-GB"/>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1ABA4DD-042F-42E3-88F8-6E227AE9682F}" type="slidenum">
              <a:rPr lang="en-GB" smtClean="0"/>
              <a:pPr/>
              <a:t>70</a:t>
            </a:fld>
            <a:endParaRPr lang="en-GB"/>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1ABA4DD-042F-42E3-88F8-6E227AE9682F}" type="slidenum">
              <a:rPr lang="en-GB" smtClean="0"/>
              <a:pPr/>
              <a:t>71</a:t>
            </a:fld>
            <a:endParaRPr lang="en-GB"/>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1ABA4DD-042F-42E3-88F8-6E227AE9682F}" type="slidenum">
              <a:rPr lang="en-GB" smtClean="0"/>
              <a:pPr/>
              <a:t>72</a:t>
            </a:fld>
            <a:endParaRPr lang="en-GB"/>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1ABA4DD-042F-42E3-88F8-6E227AE9682F}" type="slidenum">
              <a:rPr lang="en-GB" smtClean="0"/>
              <a:pPr/>
              <a:t>73</a:t>
            </a:fld>
            <a:endParaRPr lang="en-GB"/>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1ABA4DD-042F-42E3-88F8-6E227AE9682F}" type="slidenum">
              <a:rPr lang="en-GB" smtClean="0"/>
              <a:pPr/>
              <a:t>74</a:t>
            </a:fld>
            <a:endParaRPr lang="en-GB"/>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1ABA4DD-042F-42E3-88F8-6E227AE9682F}" type="slidenum">
              <a:rPr lang="en-GB" smtClean="0"/>
              <a:pPr/>
              <a:t>75</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GB" sz="1100" b="1" dirty="0" smtClean="0">
                <a:solidFill>
                  <a:srgbClr val="FF0000"/>
                </a:solidFill>
              </a:rPr>
              <a:t>USE THIS SLIDE IF YOUR TALKING OUT OF COUNTY</a:t>
            </a:r>
          </a:p>
          <a:p>
            <a:endParaRPr lang="en-GB" sz="1100" dirty="0"/>
          </a:p>
          <a:p>
            <a:r>
              <a:rPr lang="en-GB" sz="1100" dirty="0"/>
              <a:t>This is an archaeological reconstruction of what we think medieval Leicester would have looked like in the mid 14</a:t>
            </a:r>
            <a:r>
              <a:rPr lang="en-GB" sz="1100" baseline="30000" dirty="0"/>
              <a:t>th</a:t>
            </a:r>
            <a:r>
              <a:rPr lang="en-GB" sz="1100" dirty="0"/>
              <a:t> century, looking south-west.</a:t>
            </a:r>
          </a:p>
          <a:p>
            <a:endParaRPr lang="en-GB" sz="1100" dirty="0"/>
          </a:p>
          <a:p>
            <a:r>
              <a:rPr lang="en-GB" sz="1100" dirty="0"/>
              <a:t>It is based on archaeological excavations over the last 80 years.</a:t>
            </a:r>
          </a:p>
          <a:p>
            <a:endParaRPr lang="en-GB" sz="1100" dirty="0"/>
          </a:p>
          <a:p>
            <a:r>
              <a:rPr lang="en-GB" sz="1100" dirty="0"/>
              <a:t>Point out the Castle, The </a:t>
            </a:r>
            <a:r>
              <a:rPr lang="en-GB" sz="1100" dirty="0" err="1"/>
              <a:t>Newarke</a:t>
            </a:r>
            <a:r>
              <a:rPr lang="en-GB" sz="1100" dirty="0"/>
              <a:t>, Black Friars, Austin Friars etc.</a:t>
            </a:r>
          </a:p>
          <a:p>
            <a:endParaRPr lang="en-GB" sz="1100" dirty="0"/>
          </a:p>
          <a:p>
            <a:r>
              <a:rPr lang="en-GB" sz="1100" b="1" dirty="0">
                <a:solidFill>
                  <a:srgbClr val="FF0000"/>
                </a:solidFill>
              </a:rPr>
              <a:t>CLICK</a:t>
            </a:r>
          </a:p>
          <a:p>
            <a:r>
              <a:rPr lang="en-GB" sz="1100" dirty="0" smtClean="0"/>
              <a:t>The </a:t>
            </a:r>
            <a:r>
              <a:rPr lang="en-GB" sz="1100" dirty="0"/>
              <a:t>three sites commonly associated with Richard III:</a:t>
            </a:r>
          </a:p>
          <a:p>
            <a:endParaRPr lang="en-GB" sz="1100" dirty="0"/>
          </a:p>
          <a:p>
            <a:r>
              <a:rPr lang="en-GB" sz="1100" dirty="0"/>
              <a:t>Blue Boar Inn where he </a:t>
            </a:r>
            <a:r>
              <a:rPr lang="en-GB" sz="1100" dirty="0" smtClean="0"/>
              <a:t>spent a night before </a:t>
            </a:r>
            <a:r>
              <a:rPr lang="en-GB" sz="1100" dirty="0"/>
              <a:t>the battle  of Bosworth</a:t>
            </a:r>
          </a:p>
          <a:p>
            <a:endParaRPr lang="en-GB" sz="1100" dirty="0"/>
          </a:p>
          <a:p>
            <a:r>
              <a:rPr lang="en-GB" sz="1100" dirty="0"/>
              <a:t>Bow Bridge over which he rode to Bosworth (legend that his spur struck a stone on the bridge as he left and it was prophesised that his head would strike the same stone on the way back).  Also the bridge of which his body was supposedly thrown during the dissolution.</a:t>
            </a:r>
          </a:p>
          <a:p>
            <a:endParaRPr lang="en-GB" sz="1100" dirty="0"/>
          </a:p>
          <a:p>
            <a:r>
              <a:rPr lang="en-GB" sz="1100" dirty="0"/>
              <a:t>Grey Friars where he was buried</a:t>
            </a:r>
          </a:p>
          <a:p>
            <a:endParaRPr lang="en-GB" dirty="0"/>
          </a:p>
        </p:txBody>
      </p:sp>
      <p:sp>
        <p:nvSpPr>
          <p:cNvPr id="4" name="Slide Number Placeholder 3"/>
          <p:cNvSpPr>
            <a:spLocks noGrp="1"/>
          </p:cNvSpPr>
          <p:nvPr>
            <p:ph type="sldNum" sz="quarter" idx="10"/>
          </p:nvPr>
        </p:nvSpPr>
        <p:spPr/>
        <p:txBody>
          <a:bodyPr/>
          <a:lstStyle/>
          <a:p>
            <a:fld id="{81ABA4DD-042F-42E3-88F8-6E227AE9682F}" type="slidenum">
              <a:rPr lang="en-GB" smtClean="0"/>
              <a:pPr/>
              <a:t>7</a:t>
            </a:fld>
            <a:endParaRPr lang="en-GB"/>
          </a:p>
        </p:txBody>
      </p:sp>
    </p:spTree>
    <p:extLst>
      <p:ext uri="{BB962C8B-B14F-4D97-AF65-F5344CB8AC3E}">
        <p14:creationId xmlns:p14="http://schemas.microsoft.com/office/powerpoint/2010/main" val="276646337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1ABA4DD-042F-42E3-88F8-6E227AE9682F}" type="slidenum">
              <a:rPr lang="en-GB" smtClean="0"/>
              <a:pPr/>
              <a:t>76</a:t>
            </a:fld>
            <a:endParaRPr lang="en-GB"/>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1ABA4DD-042F-42E3-88F8-6E227AE9682F}" type="slidenum">
              <a:rPr lang="en-GB" smtClean="0"/>
              <a:pPr/>
              <a:t>77</a:t>
            </a:fld>
            <a:endParaRPr lang="en-GB"/>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1ABA4DD-042F-42E3-88F8-6E227AE9682F}" type="slidenum">
              <a:rPr lang="en-GB" smtClean="0"/>
              <a:pPr/>
              <a:t>78</a:t>
            </a:fld>
            <a:endParaRPr lang="en-GB"/>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1ABA4DD-042F-42E3-88F8-6E227AE9682F}" type="slidenum">
              <a:rPr lang="en-GB" smtClean="0"/>
              <a:pPr/>
              <a:t>79</a:t>
            </a:fld>
            <a:endParaRPr lang="en-GB"/>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1ABA4DD-042F-42E3-88F8-6E227AE9682F}" type="slidenum">
              <a:rPr lang="en-GB" smtClean="0"/>
              <a:pPr/>
              <a:t>81</a:t>
            </a:fld>
            <a:endParaRPr lang="en-GB"/>
          </a:p>
        </p:txBody>
      </p:sp>
    </p:spTree>
    <p:extLst>
      <p:ext uri="{BB962C8B-B14F-4D97-AF65-F5344CB8AC3E}">
        <p14:creationId xmlns:p14="http://schemas.microsoft.com/office/powerpoint/2010/main" val="494749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ctr"/>
            <a:r>
              <a:rPr lang="en-GB" sz="1100" b="1" dirty="0">
                <a:solidFill>
                  <a:srgbClr val="FF0000"/>
                </a:solidFill>
              </a:rPr>
              <a:t>IF YOU </a:t>
            </a:r>
            <a:r>
              <a:rPr lang="en-GB" sz="1100" b="1" dirty="0" smtClean="0">
                <a:solidFill>
                  <a:srgbClr val="FF0000"/>
                </a:solidFill>
              </a:rPr>
              <a:t>DON’T WANT </a:t>
            </a:r>
            <a:r>
              <a:rPr lang="en-GB" sz="1100" b="1" dirty="0">
                <a:solidFill>
                  <a:srgbClr val="FF0000"/>
                </a:solidFill>
              </a:rPr>
              <a:t>TO TALK ABOUT THE BLUE BOAR INN MODEL TURN </a:t>
            </a:r>
            <a:r>
              <a:rPr lang="en-GB" sz="1100" b="1" dirty="0" smtClean="0">
                <a:solidFill>
                  <a:srgbClr val="FF0000"/>
                </a:solidFill>
              </a:rPr>
              <a:t>OF SLIDES 10</a:t>
            </a:r>
            <a:r>
              <a:rPr lang="en-GB" sz="1100" b="1" dirty="0">
                <a:solidFill>
                  <a:srgbClr val="FF0000"/>
                </a:solidFill>
              </a:rPr>
              <a:t>, 11, 12 &amp; 13 AND TURN </a:t>
            </a:r>
            <a:r>
              <a:rPr lang="en-GB" sz="1100" b="1" dirty="0" smtClean="0">
                <a:solidFill>
                  <a:srgbClr val="FF0000"/>
                </a:solidFill>
              </a:rPr>
              <a:t>ON SLIDE </a:t>
            </a:r>
            <a:r>
              <a:rPr lang="en-GB" sz="1100" b="1" dirty="0">
                <a:solidFill>
                  <a:srgbClr val="FF0000"/>
                </a:solidFill>
              </a:rPr>
              <a:t>14.</a:t>
            </a:r>
          </a:p>
          <a:p>
            <a:endParaRPr lang="en-GB" sz="1100" dirty="0" smtClean="0"/>
          </a:p>
          <a:p>
            <a:r>
              <a:rPr lang="en-GB" sz="1100" dirty="0" smtClean="0"/>
              <a:t>Richard </a:t>
            </a:r>
            <a:r>
              <a:rPr lang="en-GB" sz="1100" dirty="0"/>
              <a:t>III was in Nottingham when he learned of Henry Tudor’s rebellion.</a:t>
            </a:r>
          </a:p>
          <a:p>
            <a:endParaRPr lang="en-GB" sz="1100" dirty="0"/>
          </a:p>
          <a:p>
            <a:r>
              <a:rPr lang="en-GB" sz="1100" dirty="0"/>
              <a:t>He chose Leicester as the rallying point for the Royal army, arriving himself on 20 August 1485.</a:t>
            </a:r>
          </a:p>
          <a:p>
            <a:endParaRPr lang="en-GB" sz="1100" dirty="0"/>
          </a:p>
          <a:p>
            <a:r>
              <a:rPr lang="en-GB" sz="1100" b="1" dirty="0">
                <a:solidFill>
                  <a:srgbClr val="FF0000"/>
                </a:solidFill>
              </a:rPr>
              <a:t>CLICK</a:t>
            </a:r>
          </a:p>
          <a:p>
            <a:r>
              <a:rPr lang="en-GB" sz="1100" dirty="0" smtClean="0"/>
              <a:t>He </a:t>
            </a:r>
            <a:r>
              <a:rPr lang="en-GB" sz="1100" dirty="0"/>
              <a:t>would have ridden into Leicester from the north, passing through the North Gate and riding along what was then the High Street (today Highcross Street).</a:t>
            </a:r>
          </a:p>
          <a:p>
            <a:endParaRPr lang="en-GB" sz="1100" dirty="0"/>
          </a:p>
          <a:p>
            <a:r>
              <a:rPr lang="en-GB" sz="1100" dirty="0"/>
              <a:t>He took up residence at the Blue Boar Inn for the night.</a:t>
            </a:r>
          </a:p>
          <a:p>
            <a:endParaRPr lang="en-GB" sz="1100" dirty="0"/>
          </a:p>
          <a:p>
            <a:r>
              <a:rPr lang="en-GB" sz="1100" dirty="0"/>
              <a:t>Why the Blue Boar Inn and not Leicester Castle?  It is probable that the castle was not big enough for his retinue and may not have been prepared for his sudden arrival.  The Blue Boar Inn on the other hand was a sizable coaching inn which could easily cater for all his needs.</a:t>
            </a:r>
          </a:p>
          <a:p>
            <a:endParaRPr lang="en-GB" sz="1100" dirty="0" smtClean="0"/>
          </a:p>
          <a:p>
            <a:r>
              <a:rPr lang="en-GB" sz="1100" dirty="0"/>
              <a:t>The following day, Richard III marched out of Leicester…</a:t>
            </a:r>
          </a:p>
          <a:p>
            <a:endParaRPr lang="en-GB" sz="1100" dirty="0"/>
          </a:p>
          <a:p>
            <a:r>
              <a:rPr lang="en-GB" sz="1100" b="1" dirty="0">
                <a:solidFill>
                  <a:srgbClr val="FF0000"/>
                </a:solidFill>
              </a:rPr>
              <a:t>CLICK</a:t>
            </a:r>
          </a:p>
          <a:p>
            <a:r>
              <a:rPr lang="en-GB" sz="1100" dirty="0" smtClean="0"/>
              <a:t>Over </a:t>
            </a:r>
            <a:r>
              <a:rPr lang="en-GB" sz="1100" dirty="0"/>
              <a:t>Bow Bridge and on  towards Market Bosworth, 12 miles to the east of Leicester.</a:t>
            </a:r>
          </a:p>
          <a:p>
            <a:endParaRPr lang="en-GB" sz="1100" dirty="0"/>
          </a:p>
          <a:p>
            <a:r>
              <a:rPr lang="en-GB" sz="1100" b="1" dirty="0">
                <a:solidFill>
                  <a:srgbClr val="FF0000"/>
                </a:solidFill>
              </a:rPr>
              <a:t>CLICK</a:t>
            </a:r>
          </a:p>
          <a:p>
            <a:r>
              <a:rPr lang="en-GB" sz="1100" dirty="0" smtClean="0"/>
              <a:t>The </a:t>
            </a:r>
            <a:r>
              <a:rPr lang="en-GB" sz="1100" dirty="0"/>
              <a:t>following day,  22 August, he was killed in battle against Henry Tudor.</a:t>
            </a:r>
          </a:p>
          <a:p>
            <a:endParaRPr lang="en-GB" dirty="0"/>
          </a:p>
        </p:txBody>
      </p:sp>
      <p:sp>
        <p:nvSpPr>
          <p:cNvPr id="4" name="Slide Number Placeholder 3"/>
          <p:cNvSpPr>
            <a:spLocks noGrp="1"/>
          </p:cNvSpPr>
          <p:nvPr>
            <p:ph type="sldNum" sz="quarter" idx="10"/>
          </p:nvPr>
        </p:nvSpPr>
        <p:spPr/>
        <p:txBody>
          <a:bodyPr/>
          <a:lstStyle/>
          <a:p>
            <a:fld id="{81ABA4DD-042F-42E3-88F8-6E227AE9682F}" type="slidenum">
              <a:rPr lang="en-GB" smtClean="0"/>
              <a:pPr/>
              <a:t>8</a:t>
            </a:fld>
            <a:endParaRPr lang="en-GB"/>
          </a:p>
        </p:txBody>
      </p:sp>
    </p:spTree>
    <p:extLst>
      <p:ext uri="{BB962C8B-B14F-4D97-AF65-F5344CB8AC3E}">
        <p14:creationId xmlns:p14="http://schemas.microsoft.com/office/powerpoint/2010/main" val="4792383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ctr"/>
            <a:r>
              <a:rPr lang="en-GB" sz="1100" b="1" dirty="0">
                <a:solidFill>
                  <a:srgbClr val="FF0000"/>
                </a:solidFill>
              </a:rPr>
              <a:t>IF YOU </a:t>
            </a:r>
            <a:r>
              <a:rPr lang="en-GB" sz="1100" b="1" dirty="0" smtClean="0">
                <a:solidFill>
                  <a:srgbClr val="FF0000"/>
                </a:solidFill>
              </a:rPr>
              <a:t>DON’T WANT </a:t>
            </a:r>
            <a:r>
              <a:rPr lang="en-GB" sz="1100" b="1" dirty="0">
                <a:solidFill>
                  <a:srgbClr val="FF0000"/>
                </a:solidFill>
              </a:rPr>
              <a:t>TO TALK ABOUT THE BLUE BOAR INN MODEL TURN </a:t>
            </a:r>
            <a:r>
              <a:rPr lang="en-GB" sz="1100" b="1" dirty="0" smtClean="0">
                <a:solidFill>
                  <a:srgbClr val="FF0000"/>
                </a:solidFill>
              </a:rPr>
              <a:t>OF SLIDES 10</a:t>
            </a:r>
            <a:r>
              <a:rPr lang="en-GB" sz="1100" b="1" dirty="0">
                <a:solidFill>
                  <a:srgbClr val="FF0000"/>
                </a:solidFill>
              </a:rPr>
              <a:t>, 11, 12 &amp; 13 AND TURN </a:t>
            </a:r>
            <a:r>
              <a:rPr lang="en-GB" sz="1100" b="1" dirty="0" smtClean="0">
                <a:solidFill>
                  <a:srgbClr val="FF0000"/>
                </a:solidFill>
              </a:rPr>
              <a:t>ON SLIDE </a:t>
            </a:r>
            <a:r>
              <a:rPr lang="en-GB" sz="1100" b="1" dirty="0">
                <a:solidFill>
                  <a:srgbClr val="FF0000"/>
                </a:solidFill>
              </a:rPr>
              <a:t>14.</a:t>
            </a:r>
          </a:p>
          <a:p>
            <a:endParaRPr lang="en-GB" sz="1100" dirty="0" smtClean="0"/>
          </a:p>
          <a:p>
            <a:r>
              <a:rPr lang="en-GB" sz="1100" dirty="0" smtClean="0"/>
              <a:t>Richard </a:t>
            </a:r>
            <a:r>
              <a:rPr lang="en-GB" sz="1100" dirty="0"/>
              <a:t>III was in Nottingham when he learned of Henry Tudor’s rebellion.</a:t>
            </a:r>
          </a:p>
          <a:p>
            <a:endParaRPr lang="en-GB" sz="1100" dirty="0"/>
          </a:p>
          <a:p>
            <a:r>
              <a:rPr lang="en-GB" sz="1100" dirty="0"/>
              <a:t>He chose Leicester as the rallying point for the Royal army, arriving himself on 20 August 1485.</a:t>
            </a:r>
          </a:p>
          <a:p>
            <a:endParaRPr lang="en-GB" sz="1100" dirty="0"/>
          </a:p>
          <a:p>
            <a:r>
              <a:rPr lang="en-GB" sz="1100" b="1" dirty="0">
                <a:solidFill>
                  <a:srgbClr val="FF0000"/>
                </a:solidFill>
              </a:rPr>
              <a:t>CLICK</a:t>
            </a:r>
          </a:p>
          <a:p>
            <a:r>
              <a:rPr lang="en-GB" sz="1100" dirty="0" smtClean="0"/>
              <a:t>He </a:t>
            </a:r>
            <a:r>
              <a:rPr lang="en-GB" sz="1100" dirty="0"/>
              <a:t>would have ridden into Leicester from the north, passing through the North Gate and riding along what was then the High Street (today Highcross Street).</a:t>
            </a:r>
          </a:p>
          <a:p>
            <a:endParaRPr lang="en-GB" sz="1100" dirty="0"/>
          </a:p>
          <a:p>
            <a:r>
              <a:rPr lang="en-GB" sz="1100" dirty="0"/>
              <a:t>He took up residence at the Blue Boar Inn for the night.</a:t>
            </a:r>
          </a:p>
          <a:p>
            <a:endParaRPr lang="en-GB" sz="1100" dirty="0"/>
          </a:p>
          <a:p>
            <a:r>
              <a:rPr lang="en-GB" sz="1100" dirty="0"/>
              <a:t>Why the Blue Boar Inn and not Leicester Castle?  It is probable that the castle was not big enough for his retinue and may not have been prepared for his sudden arrival.  The Blue Boar Inn on the other hand was a sizable coaching inn which could easily cater for all his needs.</a:t>
            </a:r>
          </a:p>
          <a:p>
            <a:endParaRPr lang="en-GB" sz="1100" dirty="0" smtClean="0"/>
          </a:p>
          <a:p>
            <a:r>
              <a:rPr lang="en-GB" sz="1100" dirty="0"/>
              <a:t>The following day, Richard III marched out of Leicester…</a:t>
            </a:r>
          </a:p>
          <a:p>
            <a:endParaRPr lang="en-GB" sz="1100" dirty="0"/>
          </a:p>
          <a:p>
            <a:r>
              <a:rPr lang="en-GB" sz="1100" b="1" dirty="0">
                <a:solidFill>
                  <a:srgbClr val="FF0000"/>
                </a:solidFill>
              </a:rPr>
              <a:t>CLICK</a:t>
            </a:r>
          </a:p>
          <a:p>
            <a:r>
              <a:rPr lang="en-GB" sz="1100" dirty="0" smtClean="0"/>
              <a:t>Over </a:t>
            </a:r>
            <a:r>
              <a:rPr lang="en-GB" sz="1100" dirty="0"/>
              <a:t>Bow Bridge and on  towards Market Bosworth, 12 miles to the east of Leicester.</a:t>
            </a:r>
          </a:p>
          <a:p>
            <a:endParaRPr lang="en-GB" sz="1100" dirty="0"/>
          </a:p>
          <a:p>
            <a:r>
              <a:rPr lang="en-GB" sz="1100" b="1" dirty="0">
                <a:solidFill>
                  <a:srgbClr val="FF0000"/>
                </a:solidFill>
              </a:rPr>
              <a:t>CLICK</a:t>
            </a:r>
          </a:p>
          <a:p>
            <a:r>
              <a:rPr lang="en-GB" sz="1100" dirty="0" smtClean="0"/>
              <a:t>The </a:t>
            </a:r>
            <a:r>
              <a:rPr lang="en-GB" sz="1100" dirty="0"/>
              <a:t>following day,  22 August, he was killed in battle against Henry Tudor.</a:t>
            </a:r>
          </a:p>
          <a:p>
            <a:endParaRPr lang="en-GB" dirty="0"/>
          </a:p>
        </p:txBody>
      </p:sp>
      <p:sp>
        <p:nvSpPr>
          <p:cNvPr id="4" name="Slide Number Placeholder 3"/>
          <p:cNvSpPr>
            <a:spLocks noGrp="1"/>
          </p:cNvSpPr>
          <p:nvPr>
            <p:ph type="sldNum" sz="quarter" idx="10"/>
          </p:nvPr>
        </p:nvSpPr>
        <p:spPr/>
        <p:txBody>
          <a:bodyPr/>
          <a:lstStyle/>
          <a:p>
            <a:fld id="{81ABA4DD-042F-42E3-88F8-6E227AE9682F}" type="slidenum">
              <a:rPr lang="en-GB" smtClean="0"/>
              <a:pPr/>
              <a:t>9</a:t>
            </a:fld>
            <a:endParaRPr lang="en-GB"/>
          </a:p>
        </p:txBody>
      </p:sp>
    </p:spTree>
    <p:extLst>
      <p:ext uri="{BB962C8B-B14F-4D97-AF65-F5344CB8AC3E}">
        <p14:creationId xmlns:p14="http://schemas.microsoft.com/office/powerpoint/2010/main" val="4792383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903CF40E-8CFB-49C6-846C-E865E4618430}" type="datetimeFigureOut">
              <a:rPr lang="en-GB" smtClean="0"/>
              <a:pPr/>
              <a:t>05/11/2015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AE0BBAD-76B0-42BF-B0EF-9ED487B93C56}" type="slidenum">
              <a:rPr lang="en-GB" smtClean="0"/>
              <a:pPr/>
              <a:t>‹#›</a:t>
            </a:fld>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03CF40E-8CFB-49C6-846C-E865E4618430}" type="datetimeFigureOut">
              <a:rPr lang="en-GB" smtClean="0"/>
              <a:pPr/>
              <a:t>05/11/2015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AE0BBAD-76B0-42BF-B0EF-9ED487B93C56}" type="slidenum">
              <a:rPr lang="en-GB" smtClean="0"/>
              <a:pPr/>
              <a:t>‹#›</a:t>
            </a:fld>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03CF40E-8CFB-49C6-846C-E865E4618430}" type="datetimeFigureOut">
              <a:rPr lang="en-GB" smtClean="0"/>
              <a:pPr/>
              <a:t>05/11/2015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AE0BBAD-76B0-42BF-B0EF-9ED487B93C56}" type="slidenum">
              <a:rPr lang="en-GB" smtClean="0"/>
              <a:pPr/>
              <a:t>‹#›</a:t>
            </a:fld>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03CF40E-8CFB-49C6-846C-E865E4618430}" type="datetimeFigureOut">
              <a:rPr lang="en-GB" smtClean="0"/>
              <a:pPr/>
              <a:t>05/11/2015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AE0BBAD-76B0-42BF-B0EF-9ED487B93C56}" type="slidenum">
              <a:rPr lang="en-GB" smtClean="0"/>
              <a:pPr/>
              <a:t>‹#›</a:t>
            </a:fld>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03CF40E-8CFB-49C6-846C-E865E4618430}" type="datetimeFigureOut">
              <a:rPr lang="en-GB" smtClean="0"/>
              <a:pPr/>
              <a:t>05/11/2015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AE0BBAD-76B0-42BF-B0EF-9ED487B93C56}" type="slidenum">
              <a:rPr lang="en-GB" smtClean="0"/>
              <a:pPr/>
              <a:t>‹#›</a:t>
            </a:fld>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903CF40E-8CFB-49C6-846C-E865E4618430}" type="datetimeFigureOut">
              <a:rPr lang="en-GB" smtClean="0"/>
              <a:pPr/>
              <a:t>05/11/2015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AE0BBAD-76B0-42BF-B0EF-9ED487B93C56}" type="slidenum">
              <a:rPr lang="en-GB" smtClean="0"/>
              <a:pPr/>
              <a:t>‹#›</a:t>
            </a:fld>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9"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903CF40E-8CFB-49C6-846C-E865E4618430}" type="datetimeFigureOut">
              <a:rPr lang="en-GB" smtClean="0"/>
              <a:pPr/>
              <a:t>05/11/2015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AE0BBAD-76B0-42BF-B0EF-9ED487B93C56}" type="slidenum">
              <a:rPr lang="en-GB" smtClean="0"/>
              <a:pPr/>
              <a:t>‹#›</a:t>
            </a:fld>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903CF40E-8CFB-49C6-846C-E865E4618430}" type="datetimeFigureOut">
              <a:rPr lang="en-GB" smtClean="0"/>
              <a:pPr/>
              <a:t>05/11/2015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AE0BBAD-76B0-42BF-B0EF-9ED487B93C56}" type="slidenum">
              <a:rPr lang="en-GB" smtClean="0"/>
              <a:pPr/>
              <a:t>‹#›</a:t>
            </a:fld>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3CF40E-8CFB-49C6-846C-E865E4618430}" type="datetimeFigureOut">
              <a:rPr lang="en-GB" smtClean="0"/>
              <a:pPr/>
              <a:t>05/11/2015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AE0BBAD-76B0-42BF-B0EF-9ED487B93C56}" type="slidenum">
              <a:rPr lang="en-GB" smtClean="0"/>
              <a:pPr/>
              <a:t>‹#›</a:t>
            </a:fld>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49"/>
            <a:ext cx="3008313" cy="1162051"/>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3CF40E-8CFB-49C6-846C-E865E4618430}" type="datetimeFigureOut">
              <a:rPr lang="en-GB" smtClean="0"/>
              <a:pPr/>
              <a:t>05/11/2015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AE0BBAD-76B0-42BF-B0EF-9ED487B93C56}" type="slidenum">
              <a:rPr lang="en-GB" smtClean="0"/>
              <a:pPr/>
              <a:t>‹#›</a:t>
            </a:fld>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3CF40E-8CFB-49C6-846C-E865E4618430}" type="datetimeFigureOut">
              <a:rPr lang="en-GB" smtClean="0"/>
              <a:pPr/>
              <a:t>05/11/2015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AE0BBAD-76B0-42BF-B0EF-9ED487B93C56}" type="slidenum">
              <a:rPr lang="en-GB" smtClean="0"/>
              <a:pPr/>
              <a:t>‹#›</a:t>
            </a:fld>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3CF40E-8CFB-49C6-846C-E865E4618430}" type="datetimeFigureOut">
              <a:rPr lang="en-GB" smtClean="0"/>
              <a:pPr/>
              <a:t>05/11/2015</a:t>
            </a:fld>
            <a:endParaRPr lang="en-GB"/>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E0BBAD-76B0-42BF-B0EF-9ED487B93C56}"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tiff"/><Relationship Id="rId4" Type="http://schemas.openxmlformats.org/officeDocument/2006/relationships/image" Target="../media/image19.tiff"/></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5.tiff"/></Relationships>
</file>

<file path=ppt/slides/_rels/slide24.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5.tiff"/></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7.tiff"/></Relationships>
</file>

<file path=ppt/slides/_rels/slide26.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7.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0.tiff"/><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0.tiff"/><Relationship Id="rId5" Type="http://schemas.openxmlformats.org/officeDocument/2006/relationships/image" Target="../media/image29.jpeg"/><Relationship Id="rId4" Type="http://schemas.openxmlformats.org/officeDocument/2006/relationships/image" Target="../media/image31.tiff"/></Relationships>
</file>

<file path=ppt/slides/_rels/slide29.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6.jpeg"/><Relationship Id="rId7"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36.gif"/><Relationship Id="rId5" Type="http://schemas.openxmlformats.org/officeDocument/2006/relationships/image" Target="../media/image35.gif"/><Relationship Id="rId4" Type="http://schemas.openxmlformats.org/officeDocument/2006/relationships/image" Target="../media/image34.gif"/></Relationships>
</file>

<file path=ppt/slides/_rels/slide38.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6.jpeg"/><Relationship Id="rId7"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8.jpeg"/><Relationship Id="rId4" Type="http://schemas.openxmlformats.org/officeDocument/2006/relationships/image" Target="../media/image7.jpeg"/><Relationship Id="rId9"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1.gif"/></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43.png"/><Relationship Id="rId5" Type="http://schemas.openxmlformats.org/officeDocument/2006/relationships/image" Target="../media/image41.gif"/><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4.jpeg"/><Relationship Id="rId7" Type="http://schemas.openxmlformats.org/officeDocument/2006/relationships/image" Target="../media/image47.png"/><Relationship Id="rId12" Type="http://schemas.microsoft.com/office/2007/relationships/hdphoto" Target="../media/hdphoto4.wdp"/><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49.png"/><Relationship Id="rId5" Type="http://schemas.openxmlformats.org/officeDocument/2006/relationships/image" Target="../media/image45.png"/><Relationship Id="rId10" Type="http://schemas.microsoft.com/office/2007/relationships/hdphoto" Target="../media/hdphoto3.wdp"/><Relationship Id="rId4" Type="http://schemas.openxmlformats.org/officeDocument/2006/relationships/image" Target="../media/image46.png"/><Relationship Id="rId9" Type="http://schemas.openxmlformats.org/officeDocument/2006/relationships/image" Target="../media/image48.png"/></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xml"/><Relationship Id="rId4" Type="http://schemas.microsoft.com/office/2007/relationships/hdphoto" Target="../media/hdphoto5.wdp"/></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microsoft.com/office/2007/relationships/hdphoto" Target="../media/hdphoto5.wdp"/></Relationships>
</file>

<file path=ppt/slides/_rels/slide47.xml.rels><?xml version="1.0" encoding="UTF-8" standalone="yes"?>
<Relationships xmlns="http://schemas.openxmlformats.org/package/2006/relationships"><Relationship Id="rId8" Type="http://schemas.openxmlformats.org/officeDocument/2006/relationships/image" Target="../media/image55.png"/><Relationship Id="rId3" Type="http://schemas.microsoft.com/office/2007/relationships/hdphoto" Target="../media/hdphoto2.wdp"/><Relationship Id="rId7" Type="http://schemas.openxmlformats.org/officeDocument/2006/relationships/image" Target="../media/image54.png"/><Relationship Id="rId2" Type="http://schemas.openxmlformats.org/officeDocument/2006/relationships/image" Target="../media/image47.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51.png"/><Relationship Id="rId4" Type="http://schemas.openxmlformats.org/officeDocument/2006/relationships/image" Target="../media/image50.jpeg"/><Relationship Id="rId9" Type="http://schemas.microsoft.com/office/2007/relationships/hdphoto" Target="../media/hdphoto6.wdp"/></Relationships>
</file>

<file path=ppt/slides/_rels/slide48.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49.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jpeg"/></Relationships>
</file>

<file path=ppt/slides/_rels/slide51.xml.rels><?xml version="1.0" encoding="UTF-8" standalone="yes"?>
<Relationships xmlns="http://schemas.openxmlformats.org/package/2006/relationships"><Relationship Id="rId3" Type="http://schemas.openxmlformats.org/officeDocument/2006/relationships/image" Target="../media/image41.gif"/><Relationship Id="rId7" Type="http://schemas.openxmlformats.org/officeDocument/2006/relationships/image" Target="../media/image57.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6.jpeg"/></Relationships>
</file>

<file path=ppt/slides/_rels/slide5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5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png"/></Relationships>
</file>

<file path=ppt/slides/_rels/slide5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72.jpeg"/><Relationship Id="rId4" Type="http://schemas.openxmlformats.org/officeDocument/2006/relationships/image" Target="../media/image71.jpeg"/></Relationships>
</file>

<file path=ppt/slides/_rels/slide61.xml.rels><?xml version="1.0" encoding="UTF-8" standalone="yes"?>
<Relationships xmlns="http://schemas.openxmlformats.org/package/2006/relationships"><Relationship Id="rId3" Type="http://schemas.openxmlformats.org/officeDocument/2006/relationships/image" Target="../media/image73.tiff"/><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62.xml.rels><?xml version="1.0" encoding="UTF-8" standalone="yes"?>
<Relationships xmlns="http://schemas.openxmlformats.org/package/2006/relationships"><Relationship Id="rId3" Type="http://schemas.openxmlformats.org/officeDocument/2006/relationships/image" Target="../media/image73.tiff"/><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5.tiff"/></Relationships>
</file>

<file path=ppt/slides/_rels/slide63.xml.rels><?xml version="1.0" encoding="UTF-8" standalone="yes"?>
<Relationships xmlns="http://schemas.openxmlformats.org/package/2006/relationships"><Relationship Id="rId3" Type="http://schemas.openxmlformats.org/officeDocument/2006/relationships/image" Target="../media/image76.tiff"/><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5.tiff"/><Relationship Id="rId4" Type="http://schemas.openxmlformats.org/officeDocument/2006/relationships/image" Target="../media/image73.tiff"/></Relationships>
</file>

<file path=ppt/slides/_rels/slide64.xml.rels><?xml version="1.0" encoding="UTF-8" standalone="yes"?>
<Relationships xmlns="http://schemas.openxmlformats.org/package/2006/relationships"><Relationship Id="rId3" Type="http://schemas.openxmlformats.org/officeDocument/2006/relationships/image" Target="../media/image76.tiff"/><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5.tiff"/><Relationship Id="rId4" Type="http://schemas.openxmlformats.org/officeDocument/2006/relationships/image" Target="../media/image73.tif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80.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3962400" y="990600"/>
            <a:ext cx="4953000" cy="5040559"/>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4800" b="1" i="0" u="none" strike="noStrike" kern="1200" cap="none" spc="0" normalizeH="0" baseline="0" noProof="0" dirty="0" smtClean="0">
                <a:ln>
                  <a:noFill/>
                </a:ln>
                <a:solidFill>
                  <a:schemeClr val="bg1"/>
                </a:solidFill>
                <a:effectLst/>
                <a:uLnTx/>
                <a:uFillTx/>
                <a:latin typeface="Times New Roman" pitchFamily="18" charset="0"/>
                <a:ea typeface="+mj-ea"/>
                <a:cs typeface="Times New Roman" pitchFamily="18" charset="0"/>
              </a:rPr>
              <a:t>The King in the Car Park</a:t>
            </a:r>
            <a:r>
              <a:rPr kumimoji="0" lang="en-GB" sz="2400" b="1" i="0" u="none" strike="noStrike" kern="1200" cap="none" spc="0" normalizeH="0" baseline="0" noProof="0" dirty="0" smtClean="0">
                <a:ln>
                  <a:noFill/>
                </a:ln>
                <a:solidFill>
                  <a:schemeClr val="bg1"/>
                </a:solidFill>
                <a:effectLst/>
                <a:uLnTx/>
                <a:uFillTx/>
                <a:latin typeface="+mj-lt"/>
                <a:ea typeface="+mj-ea"/>
                <a:cs typeface="+mj-cs"/>
              </a:rPr>
              <a:t/>
            </a:r>
            <a:br>
              <a:rPr kumimoji="0" lang="en-GB" sz="2400" b="1" i="0" u="none" strike="noStrike" kern="1200" cap="none" spc="0" normalizeH="0" baseline="0" noProof="0" dirty="0" smtClean="0">
                <a:ln>
                  <a:noFill/>
                </a:ln>
                <a:solidFill>
                  <a:schemeClr val="bg1"/>
                </a:solidFill>
                <a:effectLst/>
                <a:uLnTx/>
                <a:uFillTx/>
                <a:latin typeface="+mj-lt"/>
                <a:ea typeface="+mj-ea"/>
                <a:cs typeface="+mj-cs"/>
              </a:rPr>
            </a:br>
            <a:endParaRPr kumimoji="0" lang="en-GB" sz="2400" b="1" i="0" u="none" strike="noStrike" kern="1200" cap="none" spc="0" normalizeH="0" baseline="0" noProof="0" dirty="0" smtClean="0">
              <a:ln>
                <a:noFill/>
              </a:ln>
              <a:solidFill>
                <a:schemeClr val="bg1"/>
              </a:solidFill>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000" b="1" i="0" u="none" strike="noStrike" kern="1200" cap="none" spc="0" normalizeH="0" baseline="0" noProof="0" dirty="0" smtClean="0">
                <a:ln>
                  <a:noFill/>
                </a:ln>
                <a:solidFill>
                  <a:schemeClr val="bg1"/>
                </a:solidFill>
                <a:effectLst/>
                <a:uLnTx/>
                <a:uFillTx/>
                <a:latin typeface="Plantagenet Cherokee"/>
                <a:ea typeface="+mj-ea"/>
                <a:cs typeface="Plantagenet Cherokee"/>
              </a:rPr>
              <a:t>The discovery and</a:t>
            </a:r>
            <a:r>
              <a:rPr kumimoji="0" lang="en-GB" sz="2000" b="1" i="0" u="none" strike="noStrike" kern="1200" cap="none" spc="0" normalizeH="0" noProof="0" dirty="0" smtClean="0">
                <a:ln>
                  <a:noFill/>
                </a:ln>
                <a:solidFill>
                  <a:schemeClr val="bg1"/>
                </a:solidFill>
                <a:effectLst/>
                <a:uLnTx/>
                <a:uFillTx/>
                <a:latin typeface="Plantagenet Cherokee"/>
                <a:ea typeface="+mj-ea"/>
                <a:cs typeface="Plantagenet Cherokee"/>
              </a:rPr>
              <a:t> identification of Richard III</a:t>
            </a:r>
            <a:endParaRPr kumimoji="0" lang="en-GB" sz="2000" b="1" i="0" u="none" strike="noStrike" kern="1200" cap="none" spc="0" normalizeH="0" baseline="0" noProof="0" dirty="0" smtClean="0">
              <a:ln>
                <a:noFill/>
              </a:ln>
              <a:solidFill>
                <a:schemeClr val="bg1"/>
              </a:solidFill>
              <a:effectLst/>
              <a:uLnTx/>
              <a:uFillTx/>
              <a:latin typeface="Plantagenet Cherokee"/>
              <a:ea typeface="+mj-ea"/>
              <a:cs typeface="Plantagenet Cherokee"/>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lang="en-GB" sz="2000" b="1" dirty="0" smtClean="0">
              <a:solidFill>
                <a:schemeClr val="bg1"/>
              </a:solidFill>
              <a:latin typeface="Arial" pitchFamily="34" charset="0"/>
              <a:ea typeface="+mj-ea"/>
              <a:cs typeface="Arial"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lang="en-GB" sz="2000" b="1" dirty="0" smtClean="0">
                <a:solidFill>
                  <a:schemeClr val="bg1"/>
                </a:solidFill>
                <a:latin typeface="Times New Roman"/>
                <a:ea typeface="+mj-ea"/>
                <a:cs typeface="Times New Roman"/>
              </a:rPr>
              <a:t>Prof </a:t>
            </a:r>
            <a:r>
              <a:rPr kumimoji="0" lang="en-GB" sz="2000" b="1" i="0" u="none" strike="noStrike" kern="1200" cap="none" spc="0" normalizeH="0" baseline="0" noProof="0" dirty="0" smtClean="0">
                <a:ln>
                  <a:noFill/>
                </a:ln>
                <a:solidFill>
                  <a:schemeClr val="bg1"/>
                </a:solidFill>
                <a:effectLst/>
                <a:uLnTx/>
                <a:uFillTx/>
                <a:latin typeface="Times New Roman"/>
                <a:ea typeface="+mj-ea"/>
                <a:cs typeface="Times New Roman"/>
              </a:rPr>
              <a:t>K. Schurer</a:t>
            </a:r>
            <a:endParaRPr kumimoji="0" lang="en-GB" sz="2000" b="0" i="0" u="none" strike="noStrike" kern="1200" cap="none" spc="0" normalizeH="0" baseline="0" noProof="0" dirty="0" smtClean="0">
              <a:ln>
                <a:noFill/>
              </a:ln>
              <a:solidFill>
                <a:schemeClr val="tx1"/>
              </a:solidFill>
              <a:effectLst/>
              <a:uLnTx/>
              <a:uFillTx/>
              <a:latin typeface="Times New Roman"/>
              <a:ea typeface="+mj-ea"/>
              <a:cs typeface="Times New Roman"/>
            </a:endParaRPr>
          </a:p>
        </p:txBody>
      </p:sp>
      <p:sp>
        <p:nvSpPr>
          <p:cNvPr id="6" name="Rectangle 7"/>
          <p:cNvSpPr>
            <a:spLocks noChangeArrowheads="1"/>
          </p:cNvSpPr>
          <p:nvPr/>
        </p:nvSpPr>
        <p:spPr bwMode="auto">
          <a:xfrm>
            <a:off x="0" y="6092829"/>
            <a:ext cx="9144000" cy="765175"/>
          </a:xfrm>
          <a:prstGeom prst="rect">
            <a:avLst/>
          </a:prstGeom>
          <a:solidFill>
            <a:srgbClr val="96A3CE"/>
          </a:solidFill>
          <a:ln w="9525">
            <a:noFill/>
            <a:miter lim="800000"/>
            <a:headEnd/>
            <a:tailEnd/>
          </a:ln>
        </p:spPr>
        <p:txBody>
          <a:bodyPr wrap="none" anchor="ctr"/>
          <a:lstStyle/>
          <a:p>
            <a:endParaRPr lang="en-US" dirty="0"/>
          </a:p>
        </p:txBody>
      </p:sp>
      <p:sp>
        <p:nvSpPr>
          <p:cNvPr id="7" name="Rectangle 5"/>
          <p:cNvSpPr txBox="1">
            <a:spLocks noChangeArrowheads="1"/>
          </p:cNvSpPr>
          <p:nvPr/>
        </p:nvSpPr>
        <p:spPr>
          <a:xfrm>
            <a:off x="-1219200" y="6265865"/>
            <a:ext cx="5053018" cy="363535"/>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80000"/>
              </a:lnSpc>
              <a:spcBef>
                <a:spcPct val="20000"/>
              </a:spcBef>
              <a:spcAft>
                <a:spcPts val="0"/>
              </a:spcAft>
              <a:buClrTx/>
              <a:buSzTx/>
              <a:tabLst/>
              <a:defRPr/>
            </a:pPr>
            <a:r>
              <a:rPr kumimoji="0" lang="en-GB"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lang="en-GB" dirty="0">
                <a:latin typeface="Arial" pitchFamily="34" charset="0"/>
                <a:cs typeface="Arial" pitchFamily="34" charset="0"/>
              </a:rPr>
              <a:t>	</a:t>
            </a:r>
            <a:r>
              <a:rPr kumimoji="0" lang="en-GB" b="0" i="0" u="none" strike="noStrike" kern="1200" cap="none" spc="0" normalizeH="0" baseline="0" noProof="0" dirty="0" smtClean="0">
                <a:ln>
                  <a:noFill/>
                </a:ln>
                <a:solidFill>
                  <a:schemeClr val="tx1"/>
                </a:solidFill>
                <a:effectLst/>
                <a:uLnTx/>
                <a:uFillTx/>
                <a:latin typeface="Arial" pitchFamily="34" charset="0"/>
                <a:cs typeface="Arial" pitchFamily="34" charset="0"/>
              </a:rPr>
              <a:t>www.le.ac.uk/richardiii</a:t>
            </a:r>
          </a:p>
        </p:txBody>
      </p:sp>
      <p:pic>
        <p:nvPicPr>
          <p:cNvPr id="8" name="Picture 7" descr="RichardIII.jpg"/>
          <p:cNvPicPr>
            <a:picLocks noChangeAspect="1"/>
          </p:cNvPicPr>
          <p:nvPr/>
        </p:nvPicPr>
        <p:blipFill>
          <a:blip r:embed="rId3"/>
          <a:stretch>
            <a:fillRect/>
          </a:stretch>
        </p:blipFill>
        <p:spPr>
          <a:xfrm>
            <a:off x="611560" y="1089000"/>
            <a:ext cx="3264300" cy="4680000"/>
          </a:xfrm>
          <a:prstGeom prst="rect">
            <a:avLst/>
          </a:prstGeom>
          <a:ln>
            <a:solidFill>
              <a:schemeClr val="bg1">
                <a:lumMod val="95000"/>
              </a:schemeClr>
            </a:solidFill>
          </a:ln>
        </p:spPr>
      </p:pic>
      <p:sp>
        <p:nvSpPr>
          <p:cNvPr id="2" name="TextBox 1"/>
          <p:cNvSpPr txBox="1"/>
          <p:nvPr/>
        </p:nvSpPr>
        <p:spPr>
          <a:xfrm>
            <a:off x="971600" y="5723964"/>
            <a:ext cx="2467342" cy="369332"/>
          </a:xfrm>
          <a:prstGeom prst="rect">
            <a:avLst/>
          </a:prstGeom>
          <a:noFill/>
        </p:spPr>
        <p:txBody>
          <a:bodyPr wrap="none" rtlCol="0">
            <a:spAutoFit/>
          </a:bodyPr>
          <a:lstStyle/>
          <a:p>
            <a:r>
              <a:rPr lang="en-US" dirty="0" smtClean="0">
                <a:solidFill>
                  <a:schemeClr val="bg1"/>
                </a:solidFill>
              </a:rPr>
              <a:t>National Portrait Gallery</a:t>
            </a:r>
            <a:endParaRPr lang="en-US" dirty="0">
              <a:solidFill>
                <a:schemeClr val="bg1"/>
              </a:solidFill>
            </a:endParaRPr>
          </a:p>
        </p:txBody>
      </p:sp>
      <p:pic>
        <p:nvPicPr>
          <p:cNvPr id="3" name="Picture 2" descr="NewLogo2015.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20" y="116632"/>
            <a:ext cx="2451100" cy="7747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 y="690723"/>
            <a:ext cx="9143999" cy="5476559"/>
          </a:xfrm>
          <a:prstGeom prst="rect">
            <a:avLst/>
          </a:prstGeom>
        </p:spPr>
      </p:pic>
      <p:sp>
        <p:nvSpPr>
          <p:cNvPr id="9" name="Freeform 8"/>
          <p:cNvSpPr/>
          <p:nvPr/>
        </p:nvSpPr>
        <p:spPr>
          <a:xfrm>
            <a:off x="5410200" y="3385459"/>
            <a:ext cx="3657600" cy="1687287"/>
          </a:xfrm>
          <a:custGeom>
            <a:avLst/>
            <a:gdLst>
              <a:gd name="connsiteX0" fmla="*/ 3657600 w 3657600"/>
              <a:gd name="connsiteY0" fmla="*/ 1687286 h 1687286"/>
              <a:gd name="connsiteX1" fmla="*/ 0 w 3657600"/>
              <a:gd name="connsiteY1" fmla="*/ 0 h 1687286"/>
            </a:gdLst>
            <a:ahLst/>
            <a:cxnLst>
              <a:cxn ang="0">
                <a:pos x="connsiteX0" y="connsiteY0"/>
              </a:cxn>
              <a:cxn ang="0">
                <a:pos x="connsiteX1" y="connsiteY1"/>
              </a:cxn>
            </a:cxnLst>
            <a:rect l="l" t="t" r="r" b="b"/>
            <a:pathLst>
              <a:path w="3657600" h="1687286">
                <a:moveTo>
                  <a:pt x="3657600" y="1687286"/>
                </a:moveTo>
                <a:lnTo>
                  <a:pt x="0" y="0"/>
                </a:ln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6" name="TextBox 15"/>
          <p:cNvSpPr txBox="1"/>
          <p:nvPr/>
        </p:nvSpPr>
        <p:spPr>
          <a:xfrm>
            <a:off x="5580113" y="3068962"/>
            <a:ext cx="1365694" cy="307777"/>
          </a:xfrm>
          <a:prstGeom prst="rect">
            <a:avLst/>
          </a:prstGeom>
          <a:ln w="31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algn="ctr"/>
            <a:r>
              <a:rPr lang="en-GB" sz="1400" dirty="0" smtClean="0"/>
              <a:t>20 August, 1485</a:t>
            </a: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544" y="332659"/>
            <a:ext cx="3429846" cy="5039999"/>
          </a:xfrm>
          <a:prstGeom prst="rect">
            <a:avLst/>
          </a:prstGeom>
        </p:spPr>
      </p:pic>
      <p:sp>
        <p:nvSpPr>
          <p:cNvPr id="7" name="Freeform 6"/>
          <p:cNvSpPr/>
          <p:nvPr/>
        </p:nvSpPr>
        <p:spPr>
          <a:xfrm>
            <a:off x="5058229" y="1894115"/>
            <a:ext cx="4042228" cy="1447800"/>
          </a:xfrm>
          <a:custGeom>
            <a:avLst/>
            <a:gdLst>
              <a:gd name="connsiteX0" fmla="*/ 210457 w 4042228"/>
              <a:gd name="connsiteY0" fmla="*/ 1447800 h 1447800"/>
              <a:gd name="connsiteX1" fmla="*/ 25400 w 4042228"/>
              <a:gd name="connsiteY1" fmla="*/ 1295400 h 1447800"/>
              <a:gd name="connsiteX2" fmla="*/ 58057 w 4042228"/>
              <a:gd name="connsiteY2" fmla="*/ 1164772 h 1447800"/>
              <a:gd name="connsiteX3" fmla="*/ 297542 w 4042228"/>
              <a:gd name="connsiteY3" fmla="*/ 1045029 h 1447800"/>
              <a:gd name="connsiteX4" fmla="*/ 504371 w 4042228"/>
              <a:gd name="connsiteY4" fmla="*/ 968829 h 1447800"/>
              <a:gd name="connsiteX5" fmla="*/ 547914 w 4042228"/>
              <a:gd name="connsiteY5" fmla="*/ 859972 h 1447800"/>
              <a:gd name="connsiteX6" fmla="*/ 471714 w 4042228"/>
              <a:gd name="connsiteY6" fmla="*/ 740229 h 1447800"/>
              <a:gd name="connsiteX7" fmla="*/ 460828 w 4042228"/>
              <a:gd name="connsiteY7" fmla="*/ 598715 h 1447800"/>
              <a:gd name="connsiteX8" fmla="*/ 493485 w 4042228"/>
              <a:gd name="connsiteY8" fmla="*/ 522515 h 1447800"/>
              <a:gd name="connsiteX9" fmla="*/ 635000 w 4042228"/>
              <a:gd name="connsiteY9" fmla="*/ 446315 h 1447800"/>
              <a:gd name="connsiteX10" fmla="*/ 1016000 w 4042228"/>
              <a:gd name="connsiteY10" fmla="*/ 326572 h 1447800"/>
              <a:gd name="connsiteX11" fmla="*/ 1549400 w 4042228"/>
              <a:gd name="connsiteY11" fmla="*/ 206829 h 1447800"/>
              <a:gd name="connsiteX12" fmla="*/ 1984828 w 4042228"/>
              <a:gd name="connsiteY12" fmla="*/ 119743 h 1447800"/>
              <a:gd name="connsiteX13" fmla="*/ 2213428 w 4042228"/>
              <a:gd name="connsiteY13" fmla="*/ 174172 h 1447800"/>
              <a:gd name="connsiteX14" fmla="*/ 2442028 w 4042228"/>
              <a:gd name="connsiteY14" fmla="*/ 239486 h 1447800"/>
              <a:gd name="connsiteX15" fmla="*/ 2757714 w 4042228"/>
              <a:gd name="connsiteY15" fmla="*/ 195943 h 1447800"/>
              <a:gd name="connsiteX16" fmla="*/ 3116942 w 4042228"/>
              <a:gd name="connsiteY16" fmla="*/ 206829 h 1447800"/>
              <a:gd name="connsiteX17" fmla="*/ 3726542 w 4042228"/>
              <a:gd name="connsiteY17" fmla="*/ 65315 h 1447800"/>
              <a:gd name="connsiteX18" fmla="*/ 4042228 w 4042228"/>
              <a:gd name="connsiteY18" fmla="*/ 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42228" h="1447800">
                <a:moveTo>
                  <a:pt x="210457" y="1447800"/>
                </a:moveTo>
                <a:cubicBezTo>
                  <a:pt x="130628" y="1395185"/>
                  <a:pt x="50800" y="1342571"/>
                  <a:pt x="25400" y="1295400"/>
                </a:cubicBezTo>
                <a:cubicBezTo>
                  <a:pt x="0" y="1248229"/>
                  <a:pt x="12700" y="1206500"/>
                  <a:pt x="58057" y="1164772"/>
                </a:cubicBezTo>
                <a:cubicBezTo>
                  <a:pt x="103414" y="1123044"/>
                  <a:pt x="223156" y="1077686"/>
                  <a:pt x="297542" y="1045029"/>
                </a:cubicBezTo>
                <a:cubicBezTo>
                  <a:pt x="371928" y="1012372"/>
                  <a:pt x="462642" y="999672"/>
                  <a:pt x="504371" y="968829"/>
                </a:cubicBezTo>
                <a:cubicBezTo>
                  <a:pt x="546100" y="937986"/>
                  <a:pt x="553357" y="898072"/>
                  <a:pt x="547914" y="859972"/>
                </a:cubicBezTo>
                <a:cubicBezTo>
                  <a:pt x="542471" y="821872"/>
                  <a:pt x="486228" y="783772"/>
                  <a:pt x="471714" y="740229"/>
                </a:cubicBezTo>
                <a:cubicBezTo>
                  <a:pt x="457200" y="696686"/>
                  <a:pt x="457200" y="635001"/>
                  <a:pt x="460828" y="598715"/>
                </a:cubicBezTo>
                <a:cubicBezTo>
                  <a:pt x="464456" y="562429"/>
                  <a:pt x="464456" y="547915"/>
                  <a:pt x="493485" y="522515"/>
                </a:cubicBezTo>
                <a:cubicBezTo>
                  <a:pt x="522514" y="497115"/>
                  <a:pt x="547914" y="478972"/>
                  <a:pt x="635000" y="446315"/>
                </a:cubicBezTo>
                <a:cubicBezTo>
                  <a:pt x="722086" y="413658"/>
                  <a:pt x="863600" y="366486"/>
                  <a:pt x="1016000" y="326572"/>
                </a:cubicBezTo>
                <a:cubicBezTo>
                  <a:pt x="1168400" y="286658"/>
                  <a:pt x="1387929" y="241300"/>
                  <a:pt x="1549400" y="206829"/>
                </a:cubicBezTo>
                <a:cubicBezTo>
                  <a:pt x="1710871" y="172358"/>
                  <a:pt x="1874157" y="125186"/>
                  <a:pt x="1984828" y="119743"/>
                </a:cubicBezTo>
                <a:cubicBezTo>
                  <a:pt x="2095499" y="114300"/>
                  <a:pt x="2137228" y="154215"/>
                  <a:pt x="2213428" y="174172"/>
                </a:cubicBezTo>
                <a:cubicBezTo>
                  <a:pt x="2289628" y="194129"/>
                  <a:pt x="2351314" y="235858"/>
                  <a:pt x="2442028" y="239486"/>
                </a:cubicBezTo>
                <a:cubicBezTo>
                  <a:pt x="2532742" y="243114"/>
                  <a:pt x="2645228" y="201386"/>
                  <a:pt x="2757714" y="195943"/>
                </a:cubicBezTo>
                <a:cubicBezTo>
                  <a:pt x="2870200" y="190500"/>
                  <a:pt x="2955471" y="228600"/>
                  <a:pt x="3116942" y="206829"/>
                </a:cubicBezTo>
                <a:cubicBezTo>
                  <a:pt x="3278413" y="185058"/>
                  <a:pt x="3572328" y="99787"/>
                  <a:pt x="3726542" y="65315"/>
                </a:cubicBezTo>
                <a:cubicBezTo>
                  <a:pt x="3880756" y="30844"/>
                  <a:pt x="3961492" y="15422"/>
                  <a:pt x="4042228" y="0"/>
                </a:cubicBezTo>
              </a:path>
            </a:pathLst>
          </a:custGeom>
          <a:noFill/>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 name="TextBox 9"/>
          <p:cNvSpPr txBox="1"/>
          <p:nvPr/>
        </p:nvSpPr>
        <p:spPr>
          <a:xfrm>
            <a:off x="5580113" y="3068962"/>
            <a:ext cx="1365694" cy="307777"/>
          </a:xfrm>
          <a:prstGeom prst="rect">
            <a:avLst/>
          </a:prstGeom>
          <a:ln w="31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algn="ctr"/>
            <a:r>
              <a:rPr lang="en-GB" sz="1400" dirty="0" smtClean="0"/>
              <a:t>21 August, 1485</a:t>
            </a: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987" y="3504043"/>
            <a:ext cx="5040000" cy="3137400"/>
          </a:xfrm>
          <a:prstGeom prst="rect">
            <a:avLst/>
          </a:prstGeom>
        </p:spPr>
      </p:pic>
      <p:sp>
        <p:nvSpPr>
          <p:cNvPr id="11" name="Flowchart: Connector 10"/>
          <p:cNvSpPr/>
          <p:nvPr/>
        </p:nvSpPr>
        <p:spPr>
          <a:xfrm>
            <a:off x="5220072" y="3212976"/>
            <a:ext cx="270000" cy="270000"/>
          </a:xfrm>
          <a:prstGeom prst="flowChartConnector">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04868"/>
            <a:ext cx="9144000" cy="6448267"/>
          </a:xfrm>
          <a:prstGeom prst="rect">
            <a:avLst/>
          </a:prstGeom>
        </p:spPr>
      </p:pic>
      <p:sp>
        <p:nvSpPr>
          <p:cNvPr id="13" name="TextBox 12"/>
          <p:cNvSpPr txBox="1"/>
          <p:nvPr/>
        </p:nvSpPr>
        <p:spPr>
          <a:xfrm>
            <a:off x="212991" y="6167282"/>
            <a:ext cx="2817631" cy="307777"/>
          </a:xfrm>
          <a:prstGeom prst="rect">
            <a:avLst/>
          </a:prstGeom>
          <a:solidFill>
            <a:schemeClr val="tx2"/>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algn="ctr"/>
            <a:r>
              <a:rPr lang="en-GB" sz="1400" dirty="0" smtClean="0"/>
              <a:t>Battle of Bosworth: 22 August, 1485</a:t>
            </a:r>
          </a:p>
        </p:txBody>
      </p:sp>
    </p:spTree>
    <p:extLst>
      <p:ext uri="{BB962C8B-B14F-4D97-AF65-F5344CB8AC3E}">
        <p14:creationId xmlns:p14="http://schemas.microsoft.com/office/powerpoint/2010/main" val="1805005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 y="690723"/>
            <a:ext cx="9143999" cy="5476559"/>
          </a:xfrm>
          <a:prstGeom prst="rect">
            <a:avLst/>
          </a:prstGeom>
        </p:spPr>
      </p:pic>
      <p:sp>
        <p:nvSpPr>
          <p:cNvPr id="5" name="Freeform 4"/>
          <p:cNvSpPr/>
          <p:nvPr/>
        </p:nvSpPr>
        <p:spPr>
          <a:xfrm>
            <a:off x="4345215" y="1328059"/>
            <a:ext cx="4766128" cy="992415"/>
          </a:xfrm>
          <a:custGeom>
            <a:avLst/>
            <a:gdLst>
              <a:gd name="connsiteX0" fmla="*/ 4766128 w 4766128"/>
              <a:gd name="connsiteY0" fmla="*/ 566057 h 992414"/>
              <a:gd name="connsiteX1" fmla="*/ 4232728 w 4766128"/>
              <a:gd name="connsiteY1" fmla="*/ 685800 h 992414"/>
              <a:gd name="connsiteX2" fmla="*/ 3819071 w 4766128"/>
              <a:gd name="connsiteY2" fmla="*/ 772886 h 992414"/>
              <a:gd name="connsiteX3" fmla="*/ 3448956 w 4766128"/>
              <a:gd name="connsiteY3" fmla="*/ 772886 h 992414"/>
              <a:gd name="connsiteX4" fmla="*/ 3329214 w 4766128"/>
              <a:gd name="connsiteY4" fmla="*/ 783772 h 992414"/>
              <a:gd name="connsiteX5" fmla="*/ 3187699 w 4766128"/>
              <a:gd name="connsiteY5" fmla="*/ 816429 h 992414"/>
              <a:gd name="connsiteX6" fmla="*/ 3057071 w 4766128"/>
              <a:gd name="connsiteY6" fmla="*/ 783772 h 992414"/>
              <a:gd name="connsiteX7" fmla="*/ 2861128 w 4766128"/>
              <a:gd name="connsiteY7" fmla="*/ 718457 h 992414"/>
              <a:gd name="connsiteX8" fmla="*/ 2730499 w 4766128"/>
              <a:gd name="connsiteY8" fmla="*/ 707572 h 992414"/>
              <a:gd name="connsiteX9" fmla="*/ 2436585 w 4766128"/>
              <a:gd name="connsiteY9" fmla="*/ 751114 h 992414"/>
              <a:gd name="connsiteX10" fmla="*/ 1794328 w 4766128"/>
              <a:gd name="connsiteY10" fmla="*/ 903514 h 992414"/>
              <a:gd name="connsiteX11" fmla="*/ 1435099 w 4766128"/>
              <a:gd name="connsiteY11" fmla="*/ 990600 h 992414"/>
              <a:gd name="connsiteX12" fmla="*/ 999671 w 4766128"/>
              <a:gd name="connsiteY12" fmla="*/ 892629 h 992414"/>
              <a:gd name="connsiteX13" fmla="*/ 716642 w 4766128"/>
              <a:gd name="connsiteY13" fmla="*/ 783772 h 992414"/>
              <a:gd name="connsiteX14" fmla="*/ 727528 w 4766128"/>
              <a:gd name="connsiteY14" fmla="*/ 631372 h 992414"/>
              <a:gd name="connsiteX15" fmla="*/ 836385 w 4766128"/>
              <a:gd name="connsiteY15" fmla="*/ 500743 h 992414"/>
              <a:gd name="connsiteX16" fmla="*/ 738414 w 4766128"/>
              <a:gd name="connsiteY16" fmla="*/ 424543 h 992414"/>
              <a:gd name="connsiteX17" fmla="*/ 357414 w 4766128"/>
              <a:gd name="connsiteY17" fmla="*/ 402772 h 992414"/>
              <a:gd name="connsiteX18" fmla="*/ 128814 w 4766128"/>
              <a:gd name="connsiteY18" fmla="*/ 337457 h 992414"/>
              <a:gd name="connsiteX19" fmla="*/ 9071 w 4766128"/>
              <a:gd name="connsiteY19" fmla="*/ 195943 h 992414"/>
              <a:gd name="connsiteX20" fmla="*/ 74385 w 4766128"/>
              <a:gd name="connsiteY20" fmla="*/ 0 h 99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66128" h="992414">
                <a:moveTo>
                  <a:pt x="4766128" y="566057"/>
                </a:moveTo>
                <a:lnTo>
                  <a:pt x="4232728" y="685800"/>
                </a:lnTo>
                <a:cubicBezTo>
                  <a:pt x="4074885" y="720272"/>
                  <a:pt x="3949700" y="758372"/>
                  <a:pt x="3819071" y="772886"/>
                </a:cubicBezTo>
                <a:cubicBezTo>
                  <a:pt x="3688442" y="787400"/>
                  <a:pt x="3530599" y="771072"/>
                  <a:pt x="3448956" y="772886"/>
                </a:cubicBezTo>
                <a:cubicBezTo>
                  <a:pt x="3367313" y="774700"/>
                  <a:pt x="3372757" y="776515"/>
                  <a:pt x="3329214" y="783772"/>
                </a:cubicBezTo>
                <a:cubicBezTo>
                  <a:pt x="3285671" y="791029"/>
                  <a:pt x="3233056" y="816429"/>
                  <a:pt x="3187699" y="816429"/>
                </a:cubicBezTo>
                <a:cubicBezTo>
                  <a:pt x="3142342" y="816429"/>
                  <a:pt x="3111499" y="800101"/>
                  <a:pt x="3057071" y="783772"/>
                </a:cubicBezTo>
                <a:cubicBezTo>
                  <a:pt x="3002643" y="767443"/>
                  <a:pt x="2915557" y="731157"/>
                  <a:pt x="2861128" y="718457"/>
                </a:cubicBezTo>
                <a:cubicBezTo>
                  <a:pt x="2806699" y="705757"/>
                  <a:pt x="2801256" y="702129"/>
                  <a:pt x="2730499" y="707572"/>
                </a:cubicBezTo>
                <a:cubicBezTo>
                  <a:pt x="2659742" y="713015"/>
                  <a:pt x="2592613" y="718457"/>
                  <a:pt x="2436585" y="751114"/>
                </a:cubicBezTo>
                <a:cubicBezTo>
                  <a:pt x="2280557" y="783771"/>
                  <a:pt x="1794328" y="903514"/>
                  <a:pt x="1794328" y="903514"/>
                </a:cubicBezTo>
                <a:cubicBezTo>
                  <a:pt x="1627414" y="943428"/>
                  <a:pt x="1567542" y="992414"/>
                  <a:pt x="1435099" y="990600"/>
                </a:cubicBezTo>
                <a:cubicBezTo>
                  <a:pt x="1302656" y="988786"/>
                  <a:pt x="1119414" y="927100"/>
                  <a:pt x="999671" y="892629"/>
                </a:cubicBezTo>
                <a:cubicBezTo>
                  <a:pt x="879928" y="858158"/>
                  <a:pt x="761999" y="827315"/>
                  <a:pt x="716642" y="783772"/>
                </a:cubicBezTo>
                <a:cubicBezTo>
                  <a:pt x="671285" y="740229"/>
                  <a:pt x="707571" y="678543"/>
                  <a:pt x="727528" y="631372"/>
                </a:cubicBezTo>
                <a:cubicBezTo>
                  <a:pt x="747485" y="584201"/>
                  <a:pt x="834571" y="535214"/>
                  <a:pt x="836385" y="500743"/>
                </a:cubicBezTo>
                <a:cubicBezTo>
                  <a:pt x="838199" y="466272"/>
                  <a:pt x="818242" y="440871"/>
                  <a:pt x="738414" y="424543"/>
                </a:cubicBezTo>
                <a:cubicBezTo>
                  <a:pt x="658586" y="408215"/>
                  <a:pt x="459014" y="417286"/>
                  <a:pt x="357414" y="402772"/>
                </a:cubicBezTo>
                <a:cubicBezTo>
                  <a:pt x="255814" y="388258"/>
                  <a:pt x="186871" y="371928"/>
                  <a:pt x="128814" y="337457"/>
                </a:cubicBezTo>
                <a:cubicBezTo>
                  <a:pt x="70757" y="302986"/>
                  <a:pt x="18142" y="252186"/>
                  <a:pt x="9071" y="195943"/>
                </a:cubicBezTo>
                <a:cubicBezTo>
                  <a:pt x="0" y="139700"/>
                  <a:pt x="37192" y="69850"/>
                  <a:pt x="74385" y="0"/>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 name="Flowchart: Connector 6"/>
          <p:cNvSpPr/>
          <p:nvPr/>
        </p:nvSpPr>
        <p:spPr>
          <a:xfrm>
            <a:off x="4211960" y="1196752"/>
            <a:ext cx="270000" cy="270000"/>
          </a:xfrm>
          <a:prstGeom prst="flowChartConnector">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8" name="TextBox 7"/>
          <p:cNvSpPr txBox="1"/>
          <p:nvPr/>
        </p:nvSpPr>
        <p:spPr>
          <a:xfrm>
            <a:off x="4572001" y="1052738"/>
            <a:ext cx="1602938" cy="307777"/>
          </a:xfrm>
          <a:prstGeom prst="rect">
            <a:avLst/>
          </a:prstGeom>
          <a:ln w="31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algn="ctr"/>
            <a:r>
              <a:rPr lang="en-GB" sz="1400" dirty="0" smtClean="0"/>
              <a:t>23-24 August, 1485</a:t>
            </a:r>
          </a:p>
        </p:txBody>
      </p:sp>
      <p:sp>
        <p:nvSpPr>
          <p:cNvPr id="16" name="Subtitle 2"/>
          <p:cNvSpPr txBox="1">
            <a:spLocks/>
          </p:cNvSpPr>
          <p:nvPr/>
        </p:nvSpPr>
        <p:spPr>
          <a:xfrm>
            <a:off x="4206886" y="5079442"/>
            <a:ext cx="4827274" cy="1517913"/>
          </a:xfrm>
          <a:prstGeom prst="rect">
            <a:avLst/>
          </a:prstGeom>
          <a:ln w="31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oAutofit/>
          </a:bodyPr>
          <a:lstStyle/>
          <a:p>
            <a:pPr lvl="0" algn="ctr">
              <a:spcBef>
                <a:spcPct val="20000"/>
              </a:spcBef>
            </a:pPr>
            <a:r>
              <a:rPr lang="en-GB" i="1" dirty="0" smtClean="0">
                <a:solidFill>
                  <a:schemeClr val="bg1"/>
                </a:solidFill>
              </a:rPr>
              <a:t>‘Richard’s body was found among the slain… Many other insults were heaped on it, and, not very humanely, a halter was thrown round the neck, and it was carried to Leicester…’</a:t>
            </a:r>
          </a:p>
          <a:p>
            <a:pPr lvl="0" algn="r">
              <a:spcBef>
                <a:spcPct val="20000"/>
              </a:spcBef>
            </a:pPr>
            <a:r>
              <a:rPr lang="en-GB" dirty="0" smtClean="0">
                <a:solidFill>
                  <a:schemeClr val="bg1"/>
                </a:solidFill>
              </a:rPr>
              <a:t>The </a:t>
            </a:r>
            <a:r>
              <a:rPr lang="en-GB" dirty="0" err="1" smtClean="0">
                <a:solidFill>
                  <a:schemeClr val="bg1"/>
                </a:solidFill>
              </a:rPr>
              <a:t>Crowland</a:t>
            </a:r>
            <a:r>
              <a:rPr lang="en-GB" dirty="0" smtClean="0">
                <a:solidFill>
                  <a:schemeClr val="bg1"/>
                </a:solidFill>
              </a:rPr>
              <a:t> Chronicles c.1486</a:t>
            </a:r>
            <a:endParaRPr kumimoji="0" lang="en-GB" b="0" u="none" strike="noStrike" kern="1200" cap="none" spc="0" normalizeH="0" baseline="0" noProof="0" dirty="0" smtClean="0">
              <a:ln>
                <a:noFill/>
              </a:ln>
              <a:solidFill>
                <a:schemeClr val="bg1"/>
              </a:solidFill>
              <a:effectLst/>
              <a:uLnTx/>
              <a:uFillTx/>
            </a:endParaRPr>
          </a:p>
        </p:txBody>
      </p:sp>
    </p:spTree>
    <p:extLst>
      <p:ext uri="{BB962C8B-B14F-4D97-AF65-F5344CB8AC3E}">
        <p14:creationId xmlns:p14="http://schemas.microsoft.com/office/powerpoint/2010/main" val="4284349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 y="690723"/>
            <a:ext cx="9143999" cy="5476559"/>
          </a:xfrm>
          <a:prstGeom prst="rect">
            <a:avLst/>
          </a:prstGeom>
        </p:spPr>
      </p:pic>
      <p:sp>
        <p:nvSpPr>
          <p:cNvPr id="6" name="Freeform 5"/>
          <p:cNvSpPr/>
          <p:nvPr/>
        </p:nvSpPr>
        <p:spPr>
          <a:xfrm>
            <a:off x="2830286" y="1349831"/>
            <a:ext cx="1513114" cy="1509485"/>
          </a:xfrm>
          <a:custGeom>
            <a:avLst/>
            <a:gdLst>
              <a:gd name="connsiteX0" fmla="*/ 1513114 w 1513114"/>
              <a:gd name="connsiteY0" fmla="*/ 0 h 1509485"/>
              <a:gd name="connsiteX1" fmla="*/ 1436914 w 1513114"/>
              <a:gd name="connsiteY1" fmla="*/ 119742 h 1509485"/>
              <a:gd name="connsiteX2" fmla="*/ 1186543 w 1513114"/>
              <a:gd name="connsiteY2" fmla="*/ 250371 h 1509485"/>
              <a:gd name="connsiteX3" fmla="*/ 751114 w 1513114"/>
              <a:gd name="connsiteY3" fmla="*/ 359228 h 1509485"/>
              <a:gd name="connsiteX4" fmla="*/ 674914 w 1513114"/>
              <a:gd name="connsiteY4" fmla="*/ 391885 h 1509485"/>
              <a:gd name="connsiteX5" fmla="*/ 707571 w 1513114"/>
              <a:gd name="connsiteY5" fmla="*/ 489857 h 1509485"/>
              <a:gd name="connsiteX6" fmla="*/ 859971 w 1513114"/>
              <a:gd name="connsiteY6" fmla="*/ 566057 h 1509485"/>
              <a:gd name="connsiteX7" fmla="*/ 947057 w 1513114"/>
              <a:gd name="connsiteY7" fmla="*/ 576942 h 1509485"/>
              <a:gd name="connsiteX8" fmla="*/ 1088571 w 1513114"/>
              <a:gd name="connsiteY8" fmla="*/ 642257 h 1509485"/>
              <a:gd name="connsiteX9" fmla="*/ 1251857 w 1513114"/>
              <a:gd name="connsiteY9" fmla="*/ 816428 h 1509485"/>
              <a:gd name="connsiteX10" fmla="*/ 1360714 w 1513114"/>
              <a:gd name="connsiteY10" fmla="*/ 1208314 h 1509485"/>
              <a:gd name="connsiteX11" fmla="*/ 1426028 w 1513114"/>
              <a:gd name="connsiteY11" fmla="*/ 1328057 h 1509485"/>
              <a:gd name="connsiteX12" fmla="*/ 1295400 w 1513114"/>
              <a:gd name="connsiteY12" fmla="*/ 1349828 h 1509485"/>
              <a:gd name="connsiteX13" fmla="*/ 783771 w 1513114"/>
              <a:gd name="connsiteY13" fmla="*/ 1436914 h 1509485"/>
              <a:gd name="connsiteX14" fmla="*/ 293914 w 1513114"/>
              <a:gd name="connsiteY14" fmla="*/ 1491342 h 1509485"/>
              <a:gd name="connsiteX15" fmla="*/ 0 w 1513114"/>
              <a:gd name="connsiteY15" fmla="*/ 1328057 h 1509485"/>
              <a:gd name="connsiteX16" fmla="*/ 0 w 1513114"/>
              <a:gd name="connsiteY16" fmla="*/ 1328057 h 1509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3114" h="1509485">
                <a:moveTo>
                  <a:pt x="1513114" y="0"/>
                </a:moveTo>
                <a:cubicBezTo>
                  <a:pt x="1502228" y="39007"/>
                  <a:pt x="1491342" y="78014"/>
                  <a:pt x="1436914" y="119742"/>
                </a:cubicBezTo>
                <a:cubicBezTo>
                  <a:pt x="1382486" y="161470"/>
                  <a:pt x="1300843" y="210457"/>
                  <a:pt x="1186543" y="250371"/>
                </a:cubicBezTo>
                <a:cubicBezTo>
                  <a:pt x="1072243" y="290285"/>
                  <a:pt x="836385" y="335642"/>
                  <a:pt x="751114" y="359228"/>
                </a:cubicBezTo>
                <a:cubicBezTo>
                  <a:pt x="665843" y="382814"/>
                  <a:pt x="682171" y="370114"/>
                  <a:pt x="674914" y="391885"/>
                </a:cubicBezTo>
                <a:cubicBezTo>
                  <a:pt x="667657" y="413656"/>
                  <a:pt x="676728" y="460829"/>
                  <a:pt x="707571" y="489857"/>
                </a:cubicBezTo>
                <a:cubicBezTo>
                  <a:pt x="738414" y="518885"/>
                  <a:pt x="820057" y="551543"/>
                  <a:pt x="859971" y="566057"/>
                </a:cubicBezTo>
                <a:cubicBezTo>
                  <a:pt x="899885" y="580571"/>
                  <a:pt x="908957" y="564242"/>
                  <a:pt x="947057" y="576942"/>
                </a:cubicBezTo>
                <a:cubicBezTo>
                  <a:pt x="985157" y="589642"/>
                  <a:pt x="1037771" y="602343"/>
                  <a:pt x="1088571" y="642257"/>
                </a:cubicBezTo>
                <a:cubicBezTo>
                  <a:pt x="1139371" y="682171"/>
                  <a:pt x="1206500" y="722085"/>
                  <a:pt x="1251857" y="816428"/>
                </a:cubicBezTo>
                <a:cubicBezTo>
                  <a:pt x="1297214" y="910771"/>
                  <a:pt x="1331685" y="1123042"/>
                  <a:pt x="1360714" y="1208314"/>
                </a:cubicBezTo>
                <a:cubicBezTo>
                  <a:pt x="1389743" y="1293586"/>
                  <a:pt x="1436914" y="1304471"/>
                  <a:pt x="1426028" y="1328057"/>
                </a:cubicBezTo>
                <a:cubicBezTo>
                  <a:pt x="1415142" y="1351643"/>
                  <a:pt x="1295400" y="1349828"/>
                  <a:pt x="1295400" y="1349828"/>
                </a:cubicBezTo>
                <a:cubicBezTo>
                  <a:pt x="1188357" y="1367971"/>
                  <a:pt x="950685" y="1413328"/>
                  <a:pt x="783771" y="1436914"/>
                </a:cubicBezTo>
                <a:cubicBezTo>
                  <a:pt x="616857" y="1460500"/>
                  <a:pt x="424542" y="1509485"/>
                  <a:pt x="293914" y="1491342"/>
                </a:cubicBezTo>
                <a:cubicBezTo>
                  <a:pt x="163286" y="1473199"/>
                  <a:pt x="0" y="1328057"/>
                  <a:pt x="0" y="1328057"/>
                </a:cubicBezTo>
                <a:lnTo>
                  <a:pt x="0" y="1328057"/>
                </a:ln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 name="Flowchart: Connector 8"/>
          <p:cNvSpPr/>
          <p:nvPr/>
        </p:nvSpPr>
        <p:spPr>
          <a:xfrm>
            <a:off x="2627784" y="2492896"/>
            <a:ext cx="270000" cy="270000"/>
          </a:xfrm>
          <a:prstGeom prst="flowChartConnector">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10" name="TextBox 9"/>
          <p:cNvSpPr txBox="1"/>
          <p:nvPr/>
        </p:nvSpPr>
        <p:spPr>
          <a:xfrm>
            <a:off x="1115616" y="2348882"/>
            <a:ext cx="1365694" cy="307777"/>
          </a:xfrm>
          <a:prstGeom prst="rect">
            <a:avLst/>
          </a:prstGeom>
          <a:ln w="31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algn="ctr"/>
            <a:r>
              <a:rPr lang="en-GB" sz="1400" dirty="0" smtClean="0"/>
              <a:t>25 August, 1485</a:t>
            </a:r>
          </a:p>
        </p:txBody>
      </p:sp>
      <p:pic>
        <p:nvPicPr>
          <p:cNvPr id="11" name="Picture 10" descr="burial.jpg"/>
          <p:cNvPicPr>
            <a:picLocks noChangeAspect="1"/>
          </p:cNvPicPr>
          <p:nvPr/>
        </p:nvPicPr>
        <p:blipFill>
          <a:blip r:embed="rId4"/>
          <a:stretch>
            <a:fillRect/>
          </a:stretch>
        </p:blipFill>
        <p:spPr>
          <a:xfrm>
            <a:off x="4644008" y="2564904"/>
            <a:ext cx="3600000" cy="4156701"/>
          </a:xfrm>
          <a:prstGeom prst="rect">
            <a:avLst/>
          </a:prstGeom>
        </p:spPr>
      </p:pic>
    </p:spTree>
    <p:extLst>
      <p:ext uri="{BB962C8B-B14F-4D97-AF65-F5344CB8AC3E}">
        <p14:creationId xmlns:p14="http://schemas.microsoft.com/office/powerpoint/2010/main" val="3567983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 y="690723"/>
            <a:ext cx="9143999" cy="5476559"/>
          </a:xfrm>
          <a:prstGeom prst="rect">
            <a:avLst/>
          </a:prstGeom>
        </p:spPr>
      </p:pic>
      <p:sp>
        <p:nvSpPr>
          <p:cNvPr id="7" name="Flowchart: Connector 6"/>
          <p:cNvSpPr/>
          <p:nvPr/>
        </p:nvSpPr>
        <p:spPr>
          <a:xfrm>
            <a:off x="4211960" y="1196752"/>
            <a:ext cx="270000" cy="270000"/>
          </a:xfrm>
          <a:prstGeom prst="flowChartConnector">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8" name="TextBox 7"/>
          <p:cNvSpPr txBox="1"/>
          <p:nvPr/>
        </p:nvSpPr>
        <p:spPr>
          <a:xfrm>
            <a:off x="4572001" y="1052738"/>
            <a:ext cx="1602938" cy="307777"/>
          </a:xfrm>
          <a:prstGeom prst="rect">
            <a:avLst/>
          </a:prstGeom>
          <a:ln w="31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algn="ctr"/>
            <a:r>
              <a:rPr lang="en-GB" sz="1400" dirty="0" smtClean="0"/>
              <a:t>23-24 August, 1485</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6886" y="476674"/>
            <a:ext cx="4320000" cy="4981396"/>
          </a:xfrm>
          <a:prstGeom prst="rect">
            <a:avLst/>
          </a:prstGeom>
        </p:spPr>
      </p:pic>
    </p:spTree>
    <p:extLst>
      <p:ext uri="{BB962C8B-B14F-4D97-AF65-F5344CB8AC3E}">
        <p14:creationId xmlns:p14="http://schemas.microsoft.com/office/powerpoint/2010/main" val="3567983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60" y="476673"/>
            <a:ext cx="4320000" cy="5944723"/>
          </a:xfrm>
          <a:prstGeom prst="rect">
            <a:avLst/>
          </a:prstGeom>
        </p:spPr>
      </p:pic>
      <p:sp>
        <p:nvSpPr>
          <p:cNvPr id="13" name="Subtitle 2"/>
          <p:cNvSpPr txBox="1">
            <a:spLocks/>
          </p:cNvSpPr>
          <p:nvPr/>
        </p:nvSpPr>
        <p:spPr>
          <a:xfrm>
            <a:off x="4481960" y="2411404"/>
            <a:ext cx="4513136" cy="2035192"/>
          </a:xfrm>
          <a:prstGeom prst="rect">
            <a:avLst/>
          </a:prstGeom>
        </p:spPr>
        <p:txBody>
          <a:bodyPr vert="horz" lIns="91440" tIns="45720" rIns="91440" bIns="45720" rtlCol="0">
            <a:normAutofit/>
          </a:bodyPr>
          <a:lstStyle/>
          <a:p>
            <a:pPr lvl="0" algn="ctr">
              <a:spcBef>
                <a:spcPct val="20000"/>
              </a:spcBef>
            </a:pPr>
            <a:r>
              <a:rPr lang="en-GB" sz="2400" i="1" dirty="0" smtClean="0">
                <a:solidFill>
                  <a:schemeClr val="bg1"/>
                </a:solidFill>
              </a:rPr>
              <a:t>‘a handsome Stone Pillar, three Foot high, </a:t>
            </a:r>
            <a:r>
              <a:rPr lang="en-GB" sz="2400" i="1" dirty="0">
                <a:solidFill>
                  <a:schemeClr val="bg1"/>
                </a:solidFill>
              </a:rPr>
              <a:t>with this inscription</a:t>
            </a:r>
            <a:r>
              <a:rPr lang="en-GB" sz="2400" i="1" dirty="0" smtClean="0">
                <a:solidFill>
                  <a:schemeClr val="bg1"/>
                </a:solidFill>
              </a:rPr>
              <a:t>, “</a:t>
            </a:r>
            <a:r>
              <a:rPr lang="en-GB" sz="2400" i="1" dirty="0">
                <a:solidFill>
                  <a:schemeClr val="bg1"/>
                </a:solidFill>
              </a:rPr>
              <a:t>Here lies the Body of Richard III. some Time King of England,”</a:t>
            </a:r>
            <a:endParaRPr lang="en-GB" sz="2400" dirty="0" smtClean="0">
              <a:solidFill>
                <a:schemeClr val="bg1"/>
              </a:solidFill>
            </a:endParaRPr>
          </a:p>
          <a:p>
            <a:pPr lvl="0" algn="r">
              <a:spcBef>
                <a:spcPct val="20000"/>
              </a:spcBef>
            </a:pPr>
            <a:r>
              <a:rPr kumimoji="0" lang="en-GB" sz="2400" b="0" i="0" u="none" strike="noStrike" kern="1200" cap="none" spc="0" normalizeH="0" baseline="0" noProof="0" dirty="0" smtClean="0">
                <a:ln>
                  <a:noFill/>
                </a:ln>
                <a:solidFill>
                  <a:schemeClr val="bg1"/>
                </a:solidFill>
                <a:effectLst/>
                <a:uLnTx/>
                <a:uFillTx/>
                <a:latin typeface="+mn-lt"/>
                <a:ea typeface="+mn-ea"/>
                <a:cs typeface="+mn-cs"/>
              </a:rPr>
              <a:t>Christopher Wren,  1612</a:t>
            </a:r>
          </a:p>
        </p:txBody>
      </p:sp>
    </p:spTree>
    <p:extLst>
      <p:ext uri="{BB962C8B-B14F-4D97-AF65-F5344CB8AC3E}">
        <p14:creationId xmlns:p14="http://schemas.microsoft.com/office/powerpoint/2010/main" val="4078697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429000" y="6096000"/>
            <a:ext cx="2560842" cy="369332"/>
          </a:xfrm>
          <a:prstGeom prst="rect">
            <a:avLst/>
          </a:prstGeom>
          <a:noFill/>
        </p:spPr>
        <p:txBody>
          <a:bodyPr wrap="none" rtlCol="0">
            <a:spAutoFit/>
          </a:bodyPr>
          <a:lstStyle/>
          <a:p>
            <a:pPr algn="ctr"/>
            <a:r>
              <a:rPr lang="en-GB" dirty="0" smtClean="0">
                <a:solidFill>
                  <a:schemeClr val="bg1"/>
                </a:solidFill>
              </a:rPr>
              <a:t>John </a:t>
            </a:r>
            <a:r>
              <a:rPr lang="en-GB" dirty="0" err="1" smtClean="0">
                <a:solidFill>
                  <a:schemeClr val="bg1"/>
                </a:solidFill>
              </a:rPr>
              <a:t>Speede’s</a:t>
            </a:r>
            <a:r>
              <a:rPr lang="en-GB" dirty="0" smtClean="0">
                <a:solidFill>
                  <a:schemeClr val="bg1"/>
                </a:solidFill>
              </a:rPr>
              <a:t> Map, 1610</a:t>
            </a:r>
          </a:p>
        </p:txBody>
      </p:sp>
      <p:pic>
        <p:nvPicPr>
          <p:cNvPr id="10" name="Picture 9" descr="Billsonbookcover.gif"/>
          <p:cNvPicPr>
            <a:picLocks noChangeAspect="1"/>
          </p:cNvPicPr>
          <p:nvPr/>
        </p:nvPicPr>
        <p:blipFill>
          <a:blip r:embed="rId3"/>
          <a:stretch>
            <a:fillRect/>
          </a:stretch>
        </p:blipFill>
        <p:spPr>
          <a:xfrm>
            <a:off x="395536" y="260648"/>
            <a:ext cx="1981200" cy="2963875"/>
          </a:xfrm>
          <a:prstGeom prst="rect">
            <a:avLst/>
          </a:prstGeom>
        </p:spPr>
      </p:pic>
      <p:pic>
        <p:nvPicPr>
          <p:cNvPr id="14" name="Picture 13" descr="AudreyStrange1975papercover.tiff"/>
          <p:cNvPicPr>
            <a:picLocks noChangeAspect="1"/>
          </p:cNvPicPr>
          <p:nvPr/>
        </p:nvPicPr>
        <p:blipFill>
          <a:blip r:embed="rId4"/>
          <a:stretch>
            <a:fillRect/>
          </a:stretch>
        </p:blipFill>
        <p:spPr>
          <a:xfrm>
            <a:off x="6372200" y="2132856"/>
            <a:ext cx="2286000" cy="3365146"/>
          </a:xfrm>
          <a:prstGeom prst="rect">
            <a:avLst/>
          </a:prstGeom>
        </p:spPr>
      </p:pic>
      <p:pic>
        <p:nvPicPr>
          <p:cNvPr id="16" name="Picture 15" descr="Baldwinarticlefrontpage.tiff"/>
          <p:cNvPicPr>
            <a:picLocks noChangeAspect="1"/>
          </p:cNvPicPr>
          <p:nvPr/>
        </p:nvPicPr>
        <p:blipFill>
          <a:blip r:embed="rId5"/>
          <a:stretch>
            <a:fillRect/>
          </a:stretch>
        </p:blipFill>
        <p:spPr>
          <a:xfrm>
            <a:off x="179512" y="3501008"/>
            <a:ext cx="2611113" cy="3276600"/>
          </a:xfrm>
          <a:prstGeom prst="rect">
            <a:avLst/>
          </a:prstGeom>
        </p:spPr>
      </p:pic>
      <p:pic>
        <p:nvPicPr>
          <p:cNvPr id="17" name="Picture 16" descr="UndercarparkDavidBaldwin.JPG"/>
          <p:cNvPicPr>
            <a:picLocks noChangeAspect="1"/>
          </p:cNvPicPr>
          <p:nvPr/>
        </p:nvPicPr>
        <p:blipFill>
          <a:blip r:embed="rId6"/>
          <a:srcRect t="7018" b="3509"/>
          <a:stretch>
            <a:fillRect/>
          </a:stretch>
        </p:blipFill>
        <p:spPr>
          <a:xfrm rot="5400000">
            <a:off x="2537721" y="1197923"/>
            <a:ext cx="4343400" cy="2914650"/>
          </a:xfrm>
          <a:prstGeom prst="rect">
            <a:avLst/>
          </a:prstGeom>
        </p:spPr>
      </p:pic>
    </p:spTree>
    <p:extLst>
      <p:ext uri="{BB962C8B-B14F-4D97-AF65-F5344CB8AC3E}">
        <p14:creationId xmlns:p14="http://schemas.microsoft.com/office/powerpoint/2010/main" val="2379208394"/>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41982"/>
            <a:ext cx="8763000" cy="584776"/>
          </a:xfrm>
          <a:prstGeom prst="rect">
            <a:avLst/>
          </a:prstGeom>
        </p:spPr>
        <p:txBody>
          <a:bodyPr wrap="square">
            <a:spAutoFit/>
          </a:bodyPr>
          <a:lstStyle/>
          <a:p>
            <a:r>
              <a:rPr lang="en-US" sz="3200" b="1" dirty="0" smtClean="0">
                <a:solidFill>
                  <a:srgbClr val="FFFFFF"/>
                </a:solidFill>
                <a:latin typeface="Plantagenet Cherokee"/>
                <a:cs typeface="Plantagenet Cherokee"/>
              </a:rPr>
              <a:t>Richard III: what are we looking for?</a:t>
            </a:r>
          </a:p>
        </p:txBody>
      </p:sp>
      <p:pic>
        <p:nvPicPr>
          <p:cNvPr id="11" name="Picture 2" descr="X:\ULAS\Staff_Folders\M Morris\A11.2012 Greyfriars Project\wmr_soal_ldsal_331_scharf_xxi_lar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1400" y="76200"/>
            <a:ext cx="17526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7722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4800" y="2228672"/>
            <a:ext cx="8686800" cy="830997"/>
          </a:xfrm>
          <a:prstGeom prst="rect">
            <a:avLst/>
          </a:prstGeom>
          <a:noFill/>
        </p:spPr>
        <p:txBody>
          <a:bodyPr wrap="square" rtlCol="0">
            <a:spAutoFit/>
          </a:bodyPr>
          <a:lstStyle/>
          <a:p>
            <a:pPr>
              <a:buFont typeface="Wingdings" charset="2"/>
              <a:buChar char="u"/>
            </a:pPr>
            <a:r>
              <a:rPr lang="en-US" sz="2400" dirty="0" smtClean="0">
                <a:solidFill>
                  <a:schemeClr val="bg1"/>
                </a:solidFill>
                <a:latin typeface="Plantagenet Cherokee"/>
                <a:cs typeface="Plantagenet Cherokee"/>
              </a:rPr>
              <a:t>Possibly a hunchback with a slight build</a:t>
            </a:r>
          </a:p>
          <a:p>
            <a:pPr lvl="1">
              <a:buFont typeface="Wingdings" charset="2"/>
              <a:buChar char="u"/>
            </a:pPr>
            <a:r>
              <a:rPr lang="en-US" sz="2400" dirty="0" smtClean="0">
                <a:solidFill>
                  <a:schemeClr val="bg1"/>
                </a:solidFill>
                <a:latin typeface="Plantagenet Cherokee"/>
                <a:cs typeface="Plantagenet Cherokee"/>
              </a:rPr>
              <a:t>Shakespeare – threw in a withered arm </a:t>
            </a:r>
          </a:p>
        </p:txBody>
      </p:sp>
      <p:sp>
        <p:nvSpPr>
          <p:cNvPr id="8" name="TextBox 7"/>
          <p:cNvSpPr txBox="1"/>
          <p:nvPr/>
        </p:nvSpPr>
        <p:spPr>
          <a:xfrm>
            <a:off x="304800" y="1290935"/>
            <a:ext cx="5486400" cy="907941"/>
          </a:xfrm>
          <a:prstGeom prst="rect">
            <a:avLst/>
          </a:prstGeom>
          <a:noFill/>
        </p:spPr>
        <p:txBody>
          <a:bodyPr wrap="square" rtlCol="0">
            <a:spAutoFit/>
          </a:bodyPr>
          <a:lstStyle/>
          <a:p>
            <a:pPr>
              <a:spcAft>
                <a:spcPts val="600"/>
              </a:spcAft>
              <a:buFont typeface="Wingdings" charset="2"/>
              <a:buChar char="u"/>
            </a:pPr>
            <a:r>
              <a:rPr lang="en-US" sz="2400" dirty="0" smtClean="0">
                <a:solidFill>
                  <a:schemeClr val="bg1"/>
                </a:solidFill>
                <a:latin typeface="Plantagenet Cherokee"/>
                <a:cs typeface="Plantagenet Cherokee"/>
              </a:rPr>
              <a:t>Aged 32 at time of death</a:t>
            </a:r>
          </a:p>
          <a:p>
            <a:pPr lvl="1">
              <a:spcAft>
                <a:spcPts val="600"/>
              </a:spcAft>
              <a:buFont typeface="Wingdings" charset="2"/>
              <a:buChar char="u"/>
            </a:pPr>
            <a:r>
              <a:rPr lang="en-US" sz="2400" dirty="0" smtClean="0">
                <a:solidFill>
                  <a:schemeClr val="bg1"/>
                </a:solidFill>
                <a:latin typeface="Plantagenet Cherokee"/>
                <a:cs typeface="Plantagenet Cherokee"/>
              </a:rPr>
              <a:t>Battle injuries!</a:t>
            </a:r>
          </a:p>
        </p:txBody>
      </p:sp>
      <p:sp>
        <p:nvSpPr>
          <p:cNvPr id="10" name="Rectangle 9"/>
          <p:cNvSpPr/>
          <p:nvPr/>
        </p:nvSpPr>
        <p:spPr>
          <a:xfrm>
            <a:off x="0" y="141982"/>
            <a:ext cx="8763000" cy="584776"/>
          </a:xfrm>
          <a:prstGeom prst="rect">
            <a:avLst/>
          </a:prstGeom>
        </p:spPr>
        <p:txBody>
          <a:bodyPr wrap="square">
            <a:spAutoFit/>
          </a:bodyPr>
          <a:lstStyle/>
          <a:p>
            <a:r>
              <a:rPr lang="en-US" sz="3200" b="1" dirty="0" smtClean="0">
                <a:solidFill>
                  <a:srgbClr val="FFFFFF"/>
                </a:solidFill>
                <a:latin typeface="Plantagenet Cherokee"/>
                <a:cs typeface="Plantagenet Cherokee"/>
              </a:rPr>
              <a:t>Richard III: what are we looking for?</a:t>
            </a:r>
          </a:p>
        </p:txBody>
      </p:sp>
      <p:pic>
        <p:nvPicPr>
          <p:cNvPr id="11" name="Picture 2" descr="X:\ULAS\Staff_Folders\M Morris\A11.2012 Greyfriars Project\wmr_soal_ldsal_331_scharf_xxi_lar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1400" y="76200"/>
            <a:ext cx="1752600" cy="24384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304800" y="762000"/>
            <a:ext cx="6248400" cy="461665"/>
          </a:xfrm>
          <a:prstGeom prst="rect">
            <a:avLst/>
          </a:prstGeom>
          <a:noFill/>
        </p:spPr>
        <p:txBody>
          <a:bodyPr wrap="square" rtlCol="0">
            <a:spAutoFit/>
          </a:bodyPr>
          <a:lstStyle/>
          <a:p>
            <a:pPr>
              <a:spcAft>
                <a:spcPts val="600"/>
              </a:spcAft>
              <a:buFont typeface="Wingdings" charset="2"/>
              <a:buChar char="u"/>
            </a:pPr>
            <a:r>
              <a:rPr lang="en-US" sz="2400" dirty="0" smtClean="0">
                <a:solidFill>
                  <a:schemeClr val="bg1"/>
                </a:solidFill>
                <a:latin typeface="Plantagenet Cherokee"/>
                <a:cs typeface="Plantagenet Cherokee"/>
              </a:rPr>
              <a:t>In the choir of the </a:t>
            </a:r>
            <a:r>
              <a:rPr lang="en-US" sz="2400" dirty="0" err="1" smtClean="0">
                <a:solidFill>
                  <a:schemeClr val="bg1"/>
                </a:solidFill>
                <a:latin typeface="Plantagenet Cherokee"/>
                <a:cs typeface="Plantagenet Cherokee"/>
              </a:rPr>
              <a:t>Greyfriars</a:t>
            </a:r>
            <a:r>
              <a:rPr lang="en-US" sz="2400" dirty="0" smtClean="0">
                <a:solidFill>
                  <a:schemeClr val="bg1"/>
                </a:solidFill>
                <a:latin typeface="Plantagenet Cherokee"/>
                <a:cs typeface="Plantagenet Cherokee"/>
              </a:rPr>
              <a:t> in Leicester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1"/>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4"/>
          <p:cNvSpPr txBox="1">
            <a:spLocks/>
          </p:cNvSpPr>
          <p:nvPr/>
        </p:nvSpPr>
        <p:spPr>
          <a:xfrm>
            <a:off x="838200" y="3583360"/>
            <a:ext cx="8077200" cy="396044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000" i="1" dirty="0" smtClean="0">
                <a:solidFill>
                  <a:schemeClr val="bg1"/>
                </a:solidFill>
                <a:latin typeface="Arial" pitchFamily="34" charset="0"/>
                <a:cs typeface="Arial" pitchFamily="34" charset="0"/>
              </a:rPr>
              <a:t>‘…he [Richard III] was </a:t>
            </a:r>
            <a:r>
              <a:rPr lang="en-GB" sz="2000" i="1" dirty="0">
                <a:solidFill>
                  <a:schemeClr val="bg1"/>
                </a:solidFill>
                <a:latin typeface="Arial" pitchFamily="34" charset="0"/>
                <a:cs typeface="Arial" pitchFamily="34" charset="0"/>
              </a:rPr>
              <a:t>small of stature, with a short face and unequal shoulders, the right higher and the left lower</a:t>
            </a:r>
            <a:r>
              <a:rPr lang="en-GB" sz="2000" i="1" dirty="0" smtClean="0">
                <a:solidFill>
                  <a:schemeClr val="bg1"/>
                </a:solidFill>
                <a:latin typeface="Arial" pitchFamily="34" charset="0"/>
                <a:cs typeface="Arial" pitchFamily="34" charset="0"/>
              </a:rPr>
              <a:t>.’</a:t>
            </a:r>
          </a:p>
          <a:p>
            <a:pPr marL="0" indent="0">
              <a:buNone/>
            </a:pPr>
            <a:r>
              <a:rPr lang="en-GB" sz="2000" dirty="0" smtClean="0">
                <a:solidFill>
                  <a:schemeClr val="bg1"/>
                </a:solidFill>
                <a:latin typeface="Arial" pitchFamily="34" charset="0"/>
                <a:cs typeface="Arial" pitchFamily="34" charset="0"/>
              </a:rPr>
              <a:t>John Rous, late 1480s   (</a:t>
            </a:r>
            <a:r>
              <a:rPr lang="en-GB" sz="2000" dirty="0" err="1" smtClean="0">
                <a:solidFill>
                  <a:schemeClr val="bg1"/>
                </a:solidFill>
                <a:latin typeface="Arial" pitchFamily="34" charset="0"/>
                <a:cs typeface="Arial" pitchFamily="34" charset="0"/>
              </a:rPr>
              <a:t>chantry</a:t>
            </a:r>
            <a:r>
              <a:rPr lang="en-GB" sz="2000" dirty="0" smtClean="0">
                <a:solidFill>
                  <a:schemeClr val="bg1"/>
                </a:solidFill>
                <a:latin typeface="Arial" pitchFamily="34" charset="0"/>
                <a:cs typeface="Arial" pitchFamily="34" charset="0"/>
              </a:rPr>
              <a:t> priest and chronicler)</a:t>
            </a:r>
          </a:p>
          <a:p>
            <a:pPr marL="0" indent="0">
              <a:buNone/>
            </a:pPr>
            <a:endParaRPr lang="en-GB" sz="2000" dirty="0" smtClean="0">
              <a:solidFill>
                <a:schemeClr val="bg1"/>
              </a:solidFill>
              <a:latin typeface="Arial" pitchFamily="34" charset="0"/>
              <a:cs typeface="Arial" pitchFamily="34" charset="0"/>
            </a:endParaRPr>
          </a:p>
          <a:p>
            <a:pPr marL="0" indent="0">
              <a:buNone/>
            </a:pPr>
            <a:r>
              <a:rPr lang="en-GB" sz="2000" i="1" dirty="0" smtClean="0">
                <a:solidFill>
                  <a:schemeClr val="bg1"/>
                </a:solidFill>
                <a:latin typeface="Arial" pitchFamily="34" charset="0"/>
                <a:cs typeface="Arial" pitchFamily="34" charset="0"/>
              </a:rPr>
              <a:t>‘King Richard is… a high-born prince, three fingers taller than I, but a bit slimmer and not as thickset as I am, and much more lightly built; he has quite slender arms and thighs, and also a great heart.’</a:t>
            </a:r>
          </a:p>
          <a:p>
            <a:pPr marL="0" indent="0">
              <a:buNone/>
            </a:pPr>
            <a:r>
              <a:rPr lang="en-GB" sz="2000" dirty="0" err="1" smtClean="0">
                <a:solidFill>
                  <a:schemeClr val="bg1"/>
                </a:solidFill>
                <a:latin typeface="Arial" pitchFamily="34" charset="0"/>
                <a:cs typeface="Arial" pitchFamily="34" charset="0"/>
              </a:rPr>
              <a:t>Niclas</a:t>
            </a:r>
            <a:r>
              <a:rPr lang="en-GB" sz="2000" dirty="0" smtClean="0">
                <a:solidFill>
                  <a:schemeClr val="bg1"/>
                </a:solidFill>
                <a:latin typeface="Arial" pitchFamily="34" charset="0"/>
                <a:cs typeface="Arial" pitchFamily="34" charset="0"/>
              </a:rPr>
              <a:t> von </a:t>
            </a:r>
            <a:r>
              <a:rPr lang="en-GB" sz="2000" dirty="0" err="1" smtClean="0">
                <a:solidFill>
                  <a:schemeClr val="bg1"/>
                </a:solidFill>
                <a:latin typeface="Arial" pitchFamily="34" charset="0"/>
                <a:cs typeface="Arial" pitchFamily="34" charset="0"/>
              </a:rPr>
              <a:t>Popplau</a:t>
            </a:r>
            <a:r>
              <a:rPr lang="en-GB" sz="2000" dirty="0" smtClean="0">
                <a:solidFill>
                  <a:schemeClr val="bg1"/>
                </a:solidFill>
                <a:latin typeface="Arial" pitchFamily="34" charset="0"/>
                <a:cs typeface="Arial" pitchFamily="34" charset="0"/>
              </a:rPr>
              <a:t>, 1484  (itinerant Silesian knight visiting England)</a:t>
            </a:r>
            <a:endParaRPr lang="en-GB" sz="2000" dirty="0">
              <a:solidFill>
                <a:schemeClr val="bg1"/>
              </a:solidFill>
              <a:latin typeface="Arial" pitchFamily="34" charset="0"/>
              <a:cs typeface="Arial" pitchFamily="34" charset="0"/>
            </a:endParaRPr>
          </a:p>
        </p:txBody>
      </p:sp>
      <p:sp>
        <p:nvSpPr>
          <p:cNvPr id="7" name="TextBox 6"/>
          <p:cNvSpPr txBox="1"/>
          <p:nvPr/>
        </p:nvSpPr>
        <p:spPr>
          <a:xfrm>
            <a:off x="304800" y="2228672"/>
            <a:ext cx="8686800" cy="830997"/>
          </a:xfrm>
          <a:prstGeom prst="rect">
            <a:avLst/>
          </a:prstGeom>
          <a:noFill/>
        </p:spPr>
        <p:txBody>
          <a:bodyPr wrap="square" rtlCol="0">
            <a:spAutoFit/>
          </a:bodyPr>
          <a:lstStyle/>
          <a:p>
            <a:pPr>
              <a:buFont typeface="Wingdings" charset="2"/>
              <a:buChar char="u"/>
            </a:pPr>
            <a:r>
              <a:rPr lang="en-US" sz="2400" dirty="0" smtClean="0">
                <a:solidFill>
                  <a:schemeClr val="bg1"/>
                </a:solidFill>
                <a:latin typeface="Plantagenet Cherokee"/>
                <a:cs typeface="Plantagenet Cherokee"/>
              </a:rPr>
              <a:t>Possibly a hunchback with a slight build</a:t>
            </a:r>
          </a:p>
          <a:p>
            <a:pPr lvl="1">
              <a:buFont typeface="Wingdings" charset="2"/>
              <a:buChar char="u"/>
            </a:pPr>
            <a:r>
              <a:rPr lang="en-US" sz="2400" dirty="0" smtClean="0">
                <a:solidFill>
                  <a:schemeClr val="bg1"/>
                </a:solidFill>
                <a:latin typeface="Plantagenet Cherokee"/>
                <a:cs typeface="Plantagenet Cherokee"/>
              </a:rPr>
              <a:t>Shakespeare – threw in a withered arm </a:t>
            </a:r>
          </a:p>
        </p:txBody>
      </p:sp>
      <p:sp>
        <p:nvSpPr>
          <p:cNvPr id="8" name="TextBox 7"/>
          <p:cNvSpPr txBox="1"/>
          <p:nvPr/>
        </p:nvSpPr>
        <p:spPr>
          <a:xfrm>
            <a:off x="304800" y="1290935"/>
            <a:ext cx="5486400" cy="907941"/>
          </a:xfrm>
          <a:prstGeom prst="rect">
            <a:avLst/>
          </a:prstGeom>
          <a:noFill/>
        </p:spPr>
        <p:txBody>
          <a:bodyPr wrap="square" rtlCol="0">
            <a:spAutoFit/>
          </a:bodyPr>
          <a:lstStyle/>
          <a:p>
            <a:pPr>
              <a:spcAft>
                <a:spcPts val="600"/>
              </a:spcAft>
              <a:buFont typeface="Wingdings" charset="2"/>
              <a:buChar char="u"/>
            </a:pPr>
            <a:r>
              <a:rPr lang="en-US" sz="2400" dirty="0" smtClean="0">
                <a:solidFill>
                  <a:schemeClr val="bg1"/>
                </a:solidFill>
                <a:latin typeface="Plantagenet Cherokee"/>
                <a:cs typeface="Plantagenet Cherokee"/>
              </a:rPr>
              <a:t>Aged 32 at time of death</a:t>
            </a:r>
          </a:p>
          <a:p>
            <a:pPr lvl="1">
              <a:spcAft>
                <a:spcPts val="600"/>
              </a:spcAft>
              <a:buFont typeface="Wingdings" charset="2"/>
              <a:buChar char="u"/>
            </a:pPr>
            <a:r>
              <a:rPr lang="en-US" sz="2400" dirty="0" smtClean="0">
                <a:solidFill>
                  <a:schemeClr val="bg1"/>
                </a:solidFill>
                <a:latin typeface="Plantagenet Cherokee"/>
                <a:cs typeface="Plantagenet Cherokee"/>
              </a:rPr>
              <a:t>Battle injuries!</a:t>
            </a:r>
          </a:p>
        </p:txBody>
      </p:sp>
      <p:sp>
        <p:nvSpPr>
          <p:cNvPr id="10" name="Rectangle 9"/>
          <p:cNvSpPr/>
          <p:nvPr/>
        </p:nvSpPr>
        <p:spPr>
          <a:xfrm>
            <a:off x="0" y="141982"/>
            <a:ext cx="8763000" cy="584776"/>
          </a:xfrm>
          <a:prstGeom prst="rect">
            <a:avLst/>
          </a:prstGeom>
        </p:spPr>
        <p:txBody>
          <a:bodyPr wrap="square">
            <a:spAutoFit/>
          </a:bodyPr>
          <a:lstStyle/>
          <a:p>
            <a:r>
              <a:rPr lang="en-US" sz="3200" b="1" dirty="0" smtClean="0">
                <a:solidFill>
                  <a:srgbClr val="FFFFFF"/>
                </a:solidFill>
                <a:latin typeface="Plantagenet Cherokee"/>
                <a:cs typeface="Plantagenet Cherokee"/>
              </a:rPr>
              <a:t>Richard III: what are we looking for?</a:t>
            </a:r>
          </a:p>
        </p:txBody>
      </p:sp>
      <p:pic>
        <p:nvPicPr>
          <p:cNvPr id="11" name="Picture 2" descr="X:\ULAS\Staff_Folders\M Morris\A11.2012 Greyfriars Project\wmr_soal_ldsal_331_scharf_xxi_lar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1400" y="76200"/>
            <a:ext cx="1752600" cy="24384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304800" y="3043535"/>
            <a:ext cx="8686800" cy="461665"/>
          </a:xfrm>
          <a:prstGeom prst="rect">
            <a:avLst/>
          </a:prstGeom>
          <a:noFill/>
        </p:spPr>
        <p:txBody>
          <a:bodyPr wrap="square" rtlCol="0">
            <a:spAutoFit/>
          </a:bodyPr>
          <a:lstStyle/>
          <a:p>
            <a:pPr>
              <a:buFont typeface="Wingdings" charset="2"/>
              <a:buChar char="u"/>
            </a:pPr>
            <a:r>
              <a:rPr lang="en-US" sz="2400" dirty="0" smtClean="0">
                <a:solidFill>
                  <a:schemeClr val="bg1"/>
                </a:solidFill>
                <a:latin typeface="Plantagenet Cherokee"/>
                <a:cs typeface="Plantagenet Cherokee"/>
              </a:rPr>
              <a:t>Contemporary sources</a:t>
            </a:r>
          </a:p>
        </p:txBody>
      </p:sp>
      <p:sp>
        <p:nvSpPr>
          <p:cNvPr id="13" name="TextBox 12"/>
          <p:cNvSpPr txBox="1"/>
          <p:nvPr/>
        </p:nvSpPr>
        <p:spPr>
          <a:xfrm>
            <a:off x="304800" y="762000"/>
            <a:ext cx="6248400" cy="461665"/>
          </a:xfrm>
          <a:prstGeom prst="rect">
            <a:avLst/>
          </a:prstGeom>
          <a:noFill/>
        </p:spPr>
        <p:txBody>
          <a:bodyPr wrap="square" rtlCol="0">
            <a:spAutoFit/>
          </a:bodyPr>
          <a:lstStyle/>
          <a:p>
            <a:pPr>
              <a:spcAft>
                <a:spcPts val="600"/>
              </a:spcAft>
              <a:buFont typeface="Wingdings" charset="2"/>
              <a:buChar char="u"/>
            </a:pPr>
            <a:r>
              <a:rPr lang="en-US" sz="2400" dirty="0" smtClean="0">
                <a:solidFill>
                  <a:schemeClr val="bg1"/>
                </a:solidFill>
                <a:latin typeface="Plantagenet Cherokee"/>
                <a:cs typeface="Plantagenet Cherokee"/>
              </a:rPr>
              <a:t>In the choir of the </a:t>
            </a:r>
            <a:r>
              <a:rPr lang="en-US" sz="2400" dirty="0" err="1" smtClean="0">
                <a:solidFill>
                  <a:schemeClr val="bg1"/>
                </a:solidFill>
                <a:latin typeface="Plantagenet Cherokee"/>
                <a:cs typeface="Plantagenet Cherokee"/>
              </a:rPr>
              <a:t>Greyfriars</a:t>
            </a:r>
            <a:r>
              <a:rPr lang="en-US" sz="2400" dirty="0" smtClean="0">
                <a:solidFill>
                  <a:schemeClr val="bg1"/>
                </a:solidFill>
                <a:latin typeface="Plantagenet Cherokee"/>
                <a:cs typeface="Plantagenet Cherokee"/>
              </a:rPr>
              <a:t> in Leicester</a:t>
            </a:r>
          </a:p>
        </p:txBody>
      </p:sp>
    </p:spTree>
    <p:extLst>
      <p:ext uri="{BB962C8B-B14F-4D97-AF65-F5344CB8AC3E}">
        <p14:creationId xmlns:p14="http://schemas.microsoft.com/office/powerpoint/2010/main" val="2997722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what-no-king.jpg"/>
          <p:cNvPicPr>
            <a:picLocks noChangeAspect="1"/>
          </p:cNvPicPr>
          <p:nvPr/>
        </p:nvPicPr>
        <p:blipFill>
          <a:blip r:embed="rId3"/>
          <a:stretch>
            <a:fillRect/>
          </a:stretch>
        </p:blipFill>
        <p:spPr>
          <a:xfrm>
            <a:off x="0" y="836714"/>
            <a:ext cx="9144000" cy="5143500"/>
          </a:xfrm>
          <a:prstGeom prst="rect">
            <a:avLst/>
          </a:prstGeom>
        </p:spPr>
      </p:pic>
    </p:spTree>
    <p:extLst>
      <p:ext uri="{BB962C8B-B14F-4D97-AF65-F5344CB8AC3E}">
        <p14:creationId xmlns:p14="http://schemas.microsoft.com/office/powerpoint/2010/main" val="2063992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
          <p:cNvSpPr>
            <a:spLocks noGrp="1" noChangeArrowheads="1"/>
          </p:cNvSpPr>
          <p:nvPr>
            <p:ph type="title" idx="4294967295"/>
          </p:nvPr>
        </p:nvSpPr>
        <p:spPr>
          <a:xfrm>
            <a:off x="1524000" y="228600"/>
            <a:ext cx="6629400" cy="1143000"/>
          </a:xfrm>
        </p:spPr>
        <p:txBody>
          <a:bodyPr>
            <a:normAutofit fontScale="90000"/>
          </a:bodyPr>
          <a:lstStyle/>
          <a:p>
            <a:r>
              <a:rPr lang="en-GB" sz="4000" dirty="0" smtClean="0">
                <a:solidFill>
                  <a:schemeClr val="bg1"/>
                </a:solidFill>
                <a:latin typeface="Plantagenet Cherokee"/>
                <a:cs typeface="Plantagenet Cherokee"/>
              </a:rPr>
              <a:t>A Multidisciplinary Team</a:t>
            </a:r>
            <a:br>
              <a:rPr lang="en-GB" sz="4000" dirty="0" smtClean="0">
                <a:solidFill>
                  <a:schemeClr val="bg1"/>
                </a:solidFill>
                <a:latin typeface="Plantagenet Cherokee"/>
                <a:cs typeface="Plantagenet Cherokee"/>
              </a:rPr>
            </a:br>
            <a:r>
              <a:rPr lang="en-GB" sz="4000" dirty="0" smtClean="0">
                <a:solidFill>
                  <a:schemeClr val="bg1"/>
                </a:solidFill>
                <a:latin typeface="Plantagenet Cherokee"/>
                <a:cs typeface="Plantagenet Cherokee"/>
              </a:rPr>
              <a:t>from across the University of Leicester and beyond!</a:t>
            </a:r>
            <a:endParaRPr lang="en-GB" sz="4000" dirty="0">
              <a:solidFill>
                <a:schemeClr val="bg1"/>
              </a:solidFill>
              <a:latin typeface="Plantagenet Cherokee"/>
              <a:cs typeface="Plantagenet Cherokee"/>
            </a:endParaRPr>
          </a:p>
        </p:txBody>
      </p:sp>
      <p:pic>
        <p:nvPicPr>
          <p:cNvPr id="17" name="Picture 16" descr="Philippa-Langley-300x297.jpg"/>
          <p:cNvPicPr>
            <a:picLocks noChangeAspect="1"/>
          </p:cNvPicPr>
          <p:nvPr/>
        </p:nvPicPr>
        <p:blipFill>
          <a:blip r:embed="rId3"/>
          <a:stretch>
            <a:fillRect/>
          </a:stretch>
        </p:blipFill>
        <p:spPr>
          <a:xfrm>
            <a:off x="6566315" y="1772816"/>
            <a:ext cx="1572517" cy="1556792"/>
          </a:xfrm>
          <a:prstGeom prst="rect">
            <a:avLst/>
          </a:prstGeom>
        </p:spPr>
      </p:pic>
      <p:grpSp>
        <p:nvGrpSpPr>
          <p:cNvPr id="26" name="Group 25"/>
          <p:cNvGrpSpPr/>
          <p:nvPr/>
        </p:nvGrpSpPr>
        <p:grpSpPr>
          <a:xfrm>
            <a:off x="138082" y="1700808"/>
            <a:ext cx="1777090" cy="2158424"/>
            <a:chOff x="138082" y="1905000"/>
            <a:chExt cx="1777090" cy="2158424"/>
          </a:xfrm>
        </p:grpSpPr>
        <p:sp>
          <p:nvSpPr>
            <p:cNvPr id="32" name="TextBox 31"/>
            <p:cNvSpPr txBox="1"/>
            <p:nvPr/>
          </p:nvSpPr>
          <p:spPr>
            <a:xfrm>
              <a:off x="138082" y="3478648"/>
              <a:ext cx="1777090" cy="584776"/>
            </a:xfrm>
            <a:prstGeom prst="rect">
              <a:avLst/>
            </a:prstGeom>
            <a:noFill/>
          </p:spPr>
          <p:txBody>
            <a:bodyPr wrap="none" rtlCol="0">
              <a:spAutoFit/>
            </a:bodyPr>
            <a:lstStyle/>
            <a:p>
              <a:pPr algn="ctr"/>
              <a:r>
                <a:rPr lang="en-US" sz="1600" dirty="0" smtClean="0">
                  <a:solidFill>
                    <a:srgbClr val="FFFFFF"/>
                  </a:solidFill>
                  <a:latin typeface="Plantagenet Cherokee"/>
                  <a:cs typeface="Plantagenet Cherokee"/>
                </a:rPr>
                <a:t>Richard Buckley</a:t>
              </a:r>
            </a:p>
            <a:p>
              <a:pPr algn="ctr"/>
              <a:r>
                <a:rPr lang="en-US" sz="1600" dirty="0" smtClean="0">
                  <a:solidFill>
                    <a:srgbClr val="FFFFFF"/>
                  </a:solidFill>
                  <a:latin typeface="Plantagenet Cherokee"/>
                  <a:cs typeface="Plantagenet Cherokee"/>
                </a:rPr>
                <a:t>Co-director ULAS</a:t>
              </a:r>
            </a:p>
          </p:txBody>
        </p:sp>
        <p:pic>
          <p:nvPicPr>
            <p:cNvPr id="43" name="Picture 42" descr="Richard Buckley.jpg"/>
            <p:cNvPicPr>
              <a:picLocks noChangeAspect="1"/>
            </p:cNvPicPr>
            <p:nvPr/>
          </p:nvPicPr>
          <p:blipFill>
            <a:blip r:embed="rId4"/>
            <a:srcRect l="12539" t="2710" r="24763"/>
            <a:stretch>
              <a:fillRect/>
            </a:stretch>
          </p:blipFill>
          <p:spPr>
            <a:xfrm>
              <a:off x="304800" y="1905000"/>
              <a:ext cx="1524000" cy="1600200"/>
            </a:xfrm>
            <a:prstGeom prst="rect">
              <a:avLst/>
            </a:prstGeom>
          </p:spPr>
        </p:pic>
      </p:grpSp>
      <p:pic>
        <p:nvPicPr>
          <p:cNvPr id="19" name="Picture 18" descr="leicester_city_logo.jpg"/>
          <p:cNvPicPr>
            <a:picLocks noChangeAspect="1"/>
          </p:cNvPicPr>
          <p:nvPr/>
        </p:nvPicPr>
        <p:blipFill>
          <a:blip r:embed="rId5"/>
          <a:stretch>
            <a:fillRect/>
          </a:stretch>
        </p:blipFill>
        <p:spPr>
          <a:xfrm>
            <a:off x="8041386" y="0"/>
            <a:ext cx="1102614" cy="1551971"/>
          </a:xfrm>
          <a:prstGeom prst="rect">
            <a:avLst/>
          </a:prstGeom>
        </p:spPr>
      </p:pic>
    </p:spTree>
    <p:extLst>
      <p:ext uri="{BB962C8B-B14F-4D97-AF65-F5344CB8AC3E}">
        <p14:creationId xmlns:p14="http://schemas.microsoft.com/office/powerpoint/2010/main" val="1255400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what-no-king.jpg"/>
          <p:cNvPicPr>
            <a:picLocks noChangeAspect="1"/>
          </p:cNvPicPr>
          <p:nvPr/>
        </p:nvPicPr>
        <p:blipFill>
          <a:blip r:embed="rId3"/>
          <a:stretch>
            <a:fillRect/>
          </a:stretch>
        </p:blipFill>
        <p:spPr>
          <a:xfrm>
            <a:off x="0" y="836714"/>
            <a:ext cx="9144000" cy="5143500"/>
          </a:xfrm>
          <a:prstGeom prst="rect">
            <a:avLst/>
          </a:prstGeom>
        </p:spPr>
      </p:pic>
      <p:sp>
        <p:nvSpPr>
          <p:cNvPr id="4" name="TextBox 3"/>
          <p:cNvSpPr txBox="1"/>
          <p:nvPr/>
        </p:nvSpPr>
        <p:spPr>
          <a:xfrm>
            <a:off x="1785018" y="2081388"/>
            <a:ext cx="5760000" cy="369332"/>
          </a:xfrm>
          <a:prstGeom prst="rect">
            <a:avLst/>
          </a:prstGeom>
          <a:solidFill>
            <a:schemeClr val="tx2"/>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GB" dirty="0" smtClean="0"/>
              <a:t>1. Find the Franciscan friary buildings.</a:t>
            </a:r>
            <a:endParaRPr lang="en-GB" dirty="0"/>
          </a:p>
        </p:txBody>
      </p:sp>
      <p:sp>
        <p:nvSpPr>
          <p:cNvPr id="5" name="TextBox 4"/>
          <p:cNvSpPr txBox="1"/>
          <p:nvPr/>
        </p:nvSpPr>
        <p:spPr>
          <a:xfrm>
            <a:off x="1785020" y="2679089"/>
            <a:ext cx="5760000" cy="369332"/>
          </a:xfrm>
          <a:prstGeom prst="rect">
            <a:avLst/>
          </a:prstGeom>
          <a:solidFill>
            <a:schemeClr val="tx2"/>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GB" dirty="0" smtClean="0"/>
              <a:t>2. Within the friary, work out which bits had been found</a:t>
            </a:r>
            <a:endParaRPr lang="en-GB" dirty="0"/>
          </a:p>
        </p:txBody>
      </p:sp>
      <p:sp>
        <p:nvSpPr>
          <p:cNvPr id="6" name="TextBox 5"/>
          <p:cNvSpPr txBox="1"/>
          <p:nvPr/>
        </p:nvSpPr>
        <p:spPr>
          <a:xfrm>
            <a:off x="1785020" y="3255153"/>
            <a:ext cx="5760000" cy="369332"/>
          </a:xfrm>
          <a:prstGeom prst="rect">
            <a:avLst/>
          </a:prstGeom>
          <a:solidFill>
            <a:schemeClr val="tx2"/>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GB" dirty="0" smtClean="0"/>
              <a:t>3. Locate the friary church.</a:t>
            </a:r>
            <a:endParaRPr lang="en-GB" dirty="0"/>
          </a:p>
        </p:txBody>
      </p:sp>
      <p:sp>
        <p:nvSpPr>
          <p:cNvPr id="7" name="TextBox 6"/>
          <p:cNvSpPr txBox="1"/>
          <p:nvPr/>
        </p:nvSpPr>
        <p:spPr>
          <a:xfrm>
            <a:off x="1785018" y="3831217"/>
            <a:ext cx="5760000" cy="369332"/>
          </a:xfrm>
          <a:prstGeom prst="rect">
            <a:avLst/>
          </a:prstGeom>
          <a:solidFill>
            <a:schemeClr val="tx2"/>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GB" dirty="0" smtClean="0"/>
              <a:t>4. Locate the east end of the church, specifically the choir.</a:t>
            </a:r>
            <a:endParaRPr lang="en-GB" dirty="0"/>
          </a:p>
        </p:txBody>
      </p:sp>
      <p:sp>
        <p:nvSpPr>
          <p:cNvPr id="8" name="TextBox 7"/>
          <p:cNvSpPr txBox="1"/>
          <p:nvPr/>
        </p:nvSpPr>
        <p:spPr>
          <a:xfrm>
            <a:off x="1785018" y="4407281"/>
            <a:ext cx="5760000" cy="369332"/>
          </a:xfrm>
          <a:prstGeom prst="rect">
            <a:avLst/>
          </a:prstGeom>
          <a:solidFill>
            <a:schemeClr val="tx2"/>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GB" dirty="0" smtClean="0"/>
              <a:t>5. Locate the mortal remains of Richard III.</a:t>
            </a:r>
            <a:endParaRPr lang="en-GB"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what-no-king.jpg"/>
          <p:cNvPicPr>
            <a:picLocks noChangeAspect="1"/>
          </p:cNvPicPr>
          <p:nvPr/>
        </p:nvPicPr>
        <p:blipFill>
          <a:blip r:embed="rId3"/>
          <a:stretch>
            <a:fillRect/>
          </a:stretch>
        </p:blipFill>
        <p:spPr>
          <a:xfrm>
            <a:off x="0" y="836714"/>
            <a:ext cx="9144000" cy="5143500"/>
          </a:xfrm>
          <a:prstGeom prst="rect">
            <a:avLst/>
          </a:prstGeom>
        </p:spPr>
      </p:pic>
      <p:sp>
        <p:nvSpPr>
          <p:cNvPr id="4" name="TextBox 3"/>
          <p:cNvSpPr txBox="1"/>
          <p:nvPr/>
        </p:nvSpPr>
        <p:spPr>
          <a:xfrm>
            <a:off x="1785018" y="2081388"/>
            <a:ext cx="5760000" cy="369332"/>
          </a:xfrm>
          <a:prstGeom prst="rect">
            <a:avLst/>
          </a:prstGeom>
          <a:solidFill>
            <a:schemeClr val="tx2"/>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GB" dirty="0" smtClean="0"/>
              <a:t>1. Find the Franciscan friary buildings.</a:t>
            </a:r>
            <a:endParaRPr lang="en-GB" dirty="0"/>
          </a:p>
        </p:txBody>
      </p:sp>
      <p:sp>
        <p:nvSpPr>
          <p:cNvPr id="5" name="TextBox 4"/>
          <p:cNvSpPr txBox="1"/>
          <p:nvPr/>
        </p:nvSpPr>
        <p:spPr>
          <a:xfrm>
            <a:off x="1785020" y="2679089"/>
            <a:ext cx="5760000" cy="369332"/>
          </a:xfrm>
          <a:prstGeom prst="rect">
            <a:avLst/>
          </a:prstGeom>
          <a:solidFill>
            <a:schemeClr val="tx2"/>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GB" dirty="0" smtClean="0"/>
              <a:t>2. Within the friary, work out which bits had been found</a:t>
            </a:r>
            <a:endParaRPr lang="en-GB" dirty="0"/>
          </a:p>
        </p:txBody>
      </p:sp>
      <p:sp>
        <p:nvSpPr>
          <p:cNvPr id="6" name="TextBox 5"/>
          <p:cNvSpPr txBox="1"/>
          <p:nvPr/>
        </p:nvSpPr>
        <p:spPr>
          <a:xfrm>
            <a:off x="1785020" y="3255153"/>
            <a:ext cx="5760000" cy="369332"/>
          </a:xfrm>
          <a:prstGeom prst="rect">
            <a:avLst/>
          </a:prstGeom>
          <a:solidFill>
            <a:schemeClr val="tx2"/>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GB" dirty="0" smtClean="0"/>
              <a:t>3. Locate the friary church.</a:t>
            </a:r>
            <a:endParaRPr lang="en-GB" dirty="0"/>
          </a:p>
        </p:txBody>
      </p:sp>
      <p:sp>
        <p:nvSpPr>
          <p:cNvPr id="7" name="TextBox 6"/>
          <p:cNvSpPr txBox="1"/>
          <p:nvPr/>
        </p:nvSpPr>
        <p:spPr>
          <a:xfrm>
            <a:off x="1785018" y="3831217"/>
            <a:ext cx="5760000" cy="369332"/>
          </a:xfrm>
          <a:prstGeom prst="rect">
            <a:avLst/>
          </a:prstGeom>
          <a:solidFill>
            <a:schemeClr val="tx2"/>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GB" dirty="0" smtClean="0"/>
              <a:t>4. Locate the east end of the church, specifically the choir.</a:t>
            </a:r>
            <a:endParaRPr lang="en-GB" dirty="0"/>
          </a:p>
        </p:txBody>
      </p:sp>
      <p:sp>
        <p:nvSpPr>
          <p:cNvPr id="8" name="TextBox 7"/>
          <p:cNvSpPr txBox="1"/>
          <p:nvPr/>
        </p:nvSpPr>
        <p:spPr>
          <a:xfrm>
            <a:off x="1785018" y="4407281"/>
            <a:ext cx="5760000" cy="369332"/>
          </a:xfrm>
          <a:prstGeom prst="rect">
            <a:avLst/>
          </a:prstGeom>
          <a:solidFill>
            <a:schemeClr val="tx2"/>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GB" dirty="0" smtClean="0"/>
              <a:t>5. Locate the mortal remains of Richard III.</a:t>
            </a:r>
            <a:endParaRPr lang="en-GB" dirty="0"/>
          </a:p>
        </p:txBody>
      </p:sp>
      <p:sp>
        <p:nvSpPr>
          <p:cNvPr id="13" name="TextBox 12"/>
          <p:cNvSpPr txBox="1"/>
          <p:nvPr/>
        </p:nvSpPr>
        <p:spPr>
          <a:xfrm>
            <a:off x="1785018" y="2081388"/>
            <a:ext cx="5760000" cy="369332"/>
          </a:xfrm>
          <a:prstGeom prst="rect">
            <a:avLst/>
          </a:prstGeom>
          <a:solidFill>
            <a:schemeClr val="tx2"/>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GB" dirty="0" smtClean="0"/>
              <a:t>1. A reasonable expectation</a:t>
            </a:r>
            <a:endParaRPr lang="en-GB" dirty="0"/>
          </a:p>
        </p:txBody>
      </p:sp>
      <p:sp>
        <p:nvSpPr>
          <p:cNvPr id="14" name="TextBox 13"/>
          <p:cNvSpPr txBox="1"/>
          <p:nvPr/>
        </p:nvSpPr>
        <p:spPr>
          <a:xfrm>
            <a:off x="1785018" y="2679089"/>
            <a:ext cx="5760000" cy="369332"/>
          </a:xfrm>
          <a:prstGeom prst="rect">
            <a:avLst/>
          </a:prstGeom>
          <a:solidFill>
            <a:schemeClr val="tx2"/>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GB" dirty="0" smtClean="0"/>
              <a:t>2. Probable</a:t>
            </a:r>
            <a:endParaRPr lang="en-GB" dirty="0"/>
          </a:p>
        </p:txBody>
      </p:sp>
      <p:sp>
        <p:nvSpPr>
          <p:cNvPr id="15" name="TextBox 14"/>
          <p:cNvSpPr txBox="1"/>
          <p:nvPr/>
        </p:nvSpPr>
        <p:spPr>
          <a:xfrm>
            <a:off x="1785018" y="3255153"/>
            <a:ext cx="5760000" cy="369332"/>
          </a:xfrm>
          <a:prstGeom prst="rect">
            <a:avLst/>
          </a:prstGeom>
          <a:solidFill>
            <a:schemeClr val="tx2"/>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GB" dirty="0" smtClean="0"/>
              <a:t>3. Possible</a:t>
            </a:r>
            <a:endParaRPr lang="en-GB" dirty="0"/>
          </a:p>
        </p:txBody>
      </p:sp>
      <p:sp>
        <p:nvSpPr>
          <p:cNvPr id="16" name="TextBox 15"/>
          <p:cNvSpPr txBox="1"/>
          <p:nvPr/>
        </p:nvSpPr>
        <p:spPr>
          <a:xfrm>
            <a:off x="1785018" y="3831217"/>
            <a:ext cx="5760000" cy="369332"/>
          </a:xfrm>
          <a:prstGeom prst="rect">
            <a:avLst/>
          </a:prstGeom>
          <a:solidFill>
            <a:schemeClr val="tx2"/>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GB" dirty="0" smtClean="0"/>
              <a:t>4. An outside chance</a:t>
            </a:r>
            <a:endParaRPr lang="en-GB" dirty="0"/>
          </a:p>
        </p:txBody>
      </p:sp>
      <p:sp>
        <p:nvSpPr>
          <p:cNvPr id="17" name="TextBox 16"/>
          <p:cNvSpPr txBox="1"/>
          <p:nvPr/>
        </p:nvSpPr>
        <p:spPr>
          <a:xfrm>
            <a:off x="1785019" y="4407281"/>
            <a:ext cx="5760000" cy="369332"/>
          </a:xfrm>
          <a:prstGeom prst="rect">
            <a:avLst/>
          </a:prstGeom>
          <a:solidFill>
            <a:schemeClr val="tx2"/>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GB" dirty="0" smtClean="0"/>
              <a:t>5. </a:t>
            </a:r>
            <a:r>
              <a:rPr lang="en-GB" dirty="0"/>
              <a:t>Not </a:t>
            </a:r>
            <a:r>
              <a:rPr lang="en-GB" dirty="0" smtClean="0"/>
              <a:t>realistically considered</a:t>
            </a:r>
            <a:endParaRPr lang="en-GB" dirty="0"/>
          </a:p>
        </p:txBody>
      </p:sp>
    </p:spTree>
    <p:extLst>
      <p:ext uri="{BB962C8B-B14F-4D97-AF65-F5344CB8AC3E}">
        <p14:creationId xmlns:p14="http://schemas.microsoft.com/office/powerpoint/2010/main" val="2063992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741.jpg"/>
          <p:cNvPicPr>
            <a:picLocks noChangeAspect="1"/>
          </p:cNvPicPr>
          <p:nvPr/>
        </p:nvPicPr>
        <p:blipFill>
          <a:blip r:embed="rId3" cstate="print"/>
          <a:stretch>
            <a:fillRect/>
          </a:stretch>
        </p:blipFill>
        <p:spPr>
          <a:xfrm>
            <a:off x="516116" y="189000"/>
            <a:ext cx="8111768" cy="6480000"/>
          </a:xfrm>
          <a:prstGeom prst="rect">
            <a:avLst/>
          </a:prstGeom>
        </p:spPr>
      </p:pic>
      <p:sp>
        <p:nvSpPr>
          <p:cNvPr id="7" name="TextBox 6"/>
          <p:cNvSpPr txBox="1"/>
          <p:nvPr/>
        </p:nvSpPr>
        <p:spPr>
          <a:xfrm>
            <a:off x="1043611" y="5589240"/>
            <a:ext cx="2804357" cy="369332"/>
          </a:xfrm>
          <a:prstGeom prst="rect">
            <a:avLst/>
          </a:prstGeom>
          <a:noFill/>
        </p:spPr>
        <p:txBody>
          <a:bodyPr wrap="none" rtlCol="0">
            <a:spAutoFit/>
          </a:bodyPr>
          <a:lstStyle/>
          <a:p>
            <a:pPr algn="ctr"/>
            <a:r>
              <a:rPr lang="en-GB" dirty="0" smtClean="0">
                <a:solidFill>
                  <a:schemeClr val="bg1"/>
                </a:solidFill>
              </a:rPr>
              <a:t>Thomas Robert’s map, 1741</a:t>
            </a:r>
          </a:p>
        </p:txBody>
      </p:sp>
      <p:sp>
        <p:nvSpPr>
          <p:cNvPr id="8" name="TextBox 7"/>
          <p:cNvSpPr txBox="1"/>
          <p:nvPr/>
        </p:nvSpPr>
        <p:spPr>
          <a:xfrm>
            <a:off x="5148064" y="5589240"/>
            <a:ext cx="3079754" cy="369332"/>
          </a:xfrm>
          <a:prstGeom prst="rect">
            <a:avLst/>
          </a:prstGeom>
          <a:noFill/>
        </p:spPr>
        <p:txBody>
          <a:bodyPr wrap="none" rtlCol="0">
            <a:spAutoFit/>
          </a:bodyPr>
          <a:lstStyle/>
          <a:p>
            <a:pPr algn="ctr"/>
            <a:r>
              <a:rPr lang="en-GB" dirty="0" smtClean="0">
                <a:solidFill>
                  <a:schemeClr val="bg1"/>
                </a:solidFill>
              </a:rPr>
              <a:t>Modern Ordnance Survey Map</a:t>
            </a:r>
          </a:p>
        </p:txBody>
      </p:sp>
    </p:spTree>
    <p:extLst>
      <p:ext uri="{BB962C8B-B14F-4D97-AF65-F5344CB8AC3E}">
        <p14:creationId xmlns:p14="http://schemas.microsoft.com/office/powerpoint/2010/main" val="2042628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741.jpg"/>
          <p:cNvPicPr>
            <a:picLocks noChangeAspect="1"/>
          </p:cNvPicPr>
          <p:nvPr/>
        </p:nvPicPr>
        <p:blipFill>
          <a:blip r:embed="rId3" cstate="print"/>
          <a:stretch>
            <a:fillRect/>
          </a:stretch>
        </p:blipFill>
        <p:spPr>
          <a:xfrm>
            <a:off x="516116" y="189000"/>
            <a:ext cx="8111768" cy="6480000"/>
          </a:xfrm>
          <a:prstGeom prst="rect">
            <a:avLst/>
          </a:prstGeom>
        </p:spPr>
      </p:pic>
      <p:pic>
        <p:nvPicPr>
          <p:cNvPr id="5" name="Picture 4" descr="map-regression1.tif"/>
          <p:cNvPicPr>
            <a:picLocks noChangeAspect="1"/>
          </p:cNvPicPr>
          <p:nvPr/>
        </p:nvPicPr>
        <p:blipFill>
          <a:blip r:embed="rId4" cstate="print"/>
          <a:stretch>
            <a:fillRect/>
          </a:stretch>
        </p:blipFill>
        <p:spPr>
          <a:xfrm>
            <a:off x="251520" y="1484786"/>
            <a:ext cx="4284000" cy="3789636"/>
          </a:xfrm>
          <a:prstGeom prst="rect">
            <a:avLst/>
          </a:prstGeom>
        </p:spPr>
      </p:pic>
      <p:sp>
        <p:nvSpPr>
          <p:cNvPr id="7" name="TextBox 6"/>
          <p:cNvSpPr txBox="1"/>
          <p:nvPr/>
        </p:nvSpPr>
        <p:spPr>
          <a:xfrm>
            <a:off x="1043611" y="5589240"/>
            <a:ext cx="2804357" cy="369332"/>
          </a:xfrm>
          <a:prstGeom prst="rect">
            <a:avLst/>
          </a:prstGeom>
          <a:noFill/>
        </p:spPr>
        <p:txBody>
          <a:bodyPr wrap="none" rtlCol="0">
            <a:spAutoFit/>
          </a:bodyPr>
          <a:lstStyle/>
          <a:p>
            <a:pPr algn="ctr"/>
            <a:r>
              <a:rPr lang="en-GB" dirty="0" smtClean="0">
                <a:solidFill>
                  <a:schemeClr val="bg1"/>
                </a:solidFill>
              </a:rPr>
              <a:t>Thomas Robert’s map, 1741</a:t>
            </a:r>
          </a:p>
        </p:txBody>
      </p:sp>
      <p:sp>
        <p:nvSpPr>
          <p:cNvPr id="8" name="TextBox 7"/>
          <p:cNvSpPr txBox="1"/>
          <p:nvPr/>
        </p:nvSpPr>
        <p:spPr>
          <a:xfrm>
            <a:off x="5148064" y="5589240"/>
            <a:ext cx="3079754" cy="369332"/>
          </a:xfrm>
          <a:prstGeom prst="rect">
            <a:avLst/>
          </a:prstGeom>
          <a:noFill/>
        </p:spPr>
        <p:txBody>
          <a:bodyPr wrap="none" rtlCol="0">
            <a:spAutoFit/>
          </a:bodyPr>
          <a:lstStyle/>
          <a:p>
            <a:pPr algn="ctr"/>
            <a:r>
              <a:rPr lang="en-GB" dirty="0" smtClean="0">
                <a:solidFill>
                  <a:schemeClr val="bg1"/>
                </a:solidFill>
              </a:rPr>
              <a:t>Modern Ordnance Survey Map</a:t>
            </a:r>
          </a:p>
        </p:txBody>
      </p:sp>
      <p:sp>
        <p:nvSpPr>
          <p:cNvPr id="9" name="Rectangle 8"/>
          <p:cNvSpPr/>
          <p:nvPr/>
        </p:nvSpPr>
        <p:spPr>
          <a:xfrm>
            <a:off x="5436096" y="3501008"/>
            <a:ext cx="792088" cy="93610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55795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p-regression2.tif"/>
          <p:cNvPicPr>
            <a:picLocks noChangeAspect="1"/>
          </p:cNvPicPr>
          <p:nvPr/>
        </p:nvPicPr>
        <p:blipFill>
          <a:blip r:embed="rId3" cstate="print"/>
          <a:stretch>
            <a:fillRect/>
          </a:stretch>
        </p:blipFill>
        <p:spPr>
          <a:xfrm>
            <a:off x="4572003" y="1484786"/>
            <a:ext cx="4283999" cy="3789636"/>
          </a:xfrm>
          <a:prstGeom prst="rect">
            <a:avLst/>
          </a:prstGeom>
        </p:spPr>
      </p:pic>
      <p:pic>
        <p:nvPicPr>
          <p:cNvPr id="5" name="Picture 4" descr="map-regression1.tif"/>
          <p:cNvPicPr>
            <a:picLocks noChangeAspect="1"/>
          </p:cNvPicPr>
          <p:nvPr/>
        </p:nvPicPr>
        <p:blipFill>
          <a:blip r:embed="rId4" cstate="print"/>
          <a:stretch>
            <a:fillRect/>
          </a:stretch>
        </p:blipFill>
        <p:spPr>
          <a:xfrm>
            <a:off x="251520" y="1484786"/>
            <a:ext cx="4284000" cy="3789636"/>
          </a:xfrm>
          <a:prstGeom prst="rect">
            <a:avLst/>
          </a:prstGeom>
        </p:spPr>
      </p:pic>
      <p:sp>
        <p:nvSpPr>
          <p:cNvPr id="7" name="TextBox 6"/>
          <p:cNvSpPr txBox="1"/>
          <p:nvPr/>
        </p:nvSpPr>
        <p:spPr>
          <a:xfrm>
            <a:off x="1043611" y="5589240"/>
            <a:ext cx="2804357" cy="369332"/>
          </a:xfrm>
          <a:prstGeom prst="rect">
            <a:avLst/>
          </a:prstGeom>
          <a:noFill/>
        </p:spPr>
        <p:txBody>
          <a:bodyPr wrap="none" rtlCol="0">
            <a:spAutoFit/>
          </a:bodyPr>
          <a:lstStyle/>
          <a:p>
            <a:pPr algn="ctr"/>
            <a:r>
              <a:rPr lang="en-GB" dirty="0" smtClean="0">
                <a:solidFill>
                  <a:schemeClr val="bg1"/>
                </a:solidFill>
              </a:rPr>
              <a:t>Thomas Robert’s map, 1741</a:t>
            </a:r>
          </a:p>
        </p:txBody>
      </p:sp>
      <p:sp>
        <p:nvSpPr>
          <p:cNvPr id="8" name="TextBox 7"/>
          <p:cNvSpPr txBox="1"/>
          <p:nvPr/>
        </p:nvSpPr>
        <p:spPr>
          <a:xfrm>
            <a:off x="5148064" y="5589240"/>
            <a:ext cx="3079754" cy="369332"/>
          </a:xfrm>
          <a:prstGeom prst="rect">
            <a:avLst/>
          </a:prstGeom>
          <a:noFill/>
        </p:spPr>
        <p:txBody>
          <a:bodyPr wrap="none" rtlCol="0">
            <a:spAutoFit/>
          </a:bodyPr>
          <a:lstStyle/>
          <a:p>
            <a:pPr algn="ctr"/>
            <a:r>
              <a:rPr lang="en-GB" dirty="0" smtClean="0">
                <a:solidFill>
                  <a:schemeClr val="bg1"/>
                </a:solidFill>
              </a:rPr>
              <a:t>Modern Ordnance Survey Map</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741.jpg"/>
          <p:cNvPicPr>
            <a:picLocks noChangeAspect="1"/>
          </p:cNvPicPr>
          <p:nvPr/>
        </p:nvPicPr>
        <p:blipFill>
          <a:blip r:embed="rId3" cstate="print"/>
          <a:stretch>
            <a:fillRect/>
          </a:stretch>
        </p:blipFill>
        <p:spPr>
          <a:xfrm>
            <a:off x="516116" y="189000"/>
            <a:ext cx="8111768" cy="6480000"/>
          </a:xfrm>
          <a:prstGeom prst="rect">
            <a:avLst/>
          </a:prstGeom>
        </p:spPr>
      </p:pic>
      <p:pic>
        <p:nvPicPr>
          <p:cNvPr id="11" name="Picture 10" descr="map-regression4.tif"/>
          <p:cNvPicPr>
            <a:picLocks noChangeAspect="1"/>
          </p:cNvPicPr>
          <p:nvPr/>
        </p:nvPicPr>
        <p:blipFill>
          <a:blip r:embed="rId4"/>
          <a:stretch>
            <a:fillRect/>
          </a:stretch>
        </p:blipFill>
        <p:spPr>
          <a:xfrm>
            <a:off x="909337" y="189003"/>
            <a:ext cx="7325326" cy="6479999"/>
          </a:xfrm>
          <a:prstGeom prst="rect">
            <a:avLst/>
          </a:prstGeom>
        </p:spPr>
      </p:pic>
      <p:sp>
        <p:nvSpPr>
          <p:cNvPr id="7" name="TextBox 6"/>
          <p:cNvSpPr txBox="1"/>
          <p:nvPr/>
        </p:nvSpPr>
        <p:spPr>
          <a:xfrm>
            <a:off x="1043611" y="5589240"/>
            <a:ext cx="2804357" cy="369332"/>
          </a:xfrm>
          <a:prstGeom prst="rect">
            <a:avLst/>
          </a:prstGeom>
          <a:noFill/>
        </p:spPr>
        <p:txBody>
          <a:bodyPr wrap="none" rtlCol="0">
            <a:spAutoFit/>
          </a:bodyPr>
          <a:lstStyle/>
          <a:p>
            <a:pPr algn="ctr"/>
            <a:r>
              <a:rPr lang="en-GB" dirty="0" smtClean="0">
                <a:solidFill>
                  <a:schemeClr val="bg1"/>
                </a:solidFill>
              </a:rPr>
              <a:t>Thomas Robert’s map, 1741</a:t>
            </a:r>
          </a:p>
        </p:txBody>
      </p:sp>
      <p:sp>
        <p:nvSpPr>
          <p:cNvPr id="8" name="TextBox 7"/>
          <p:cNvSpPr txBox="1"/>
          <p:nvPr/>
        </p:nvSpPr>
        <p:spPr>
          <a:xfrm>
            <a:off x="5148064" y="5589240"/>
            <a:ext cx="3079754" cy="369332"/>
          </a:xfrm>
          <a:prstGeom prst="rect">
            <a:avLst/>
          </a:prstGeom>
          <a:noFill/>
        </p:spPr>
        <p:txBody>
          <a:bodyPr wrap="none" rtlCol="0">
            <a:spAutoFit/>
          </a:bodyPr>
          <a:lstStyle/>
          <a:p>
            <a:pPr algn="ctr"/>
            <a:r>
              <a:rPr lang="en-GB" dirty="0" smtClean="0">
                <a:solidFill>
                  <a:schemeClr val="bg1"/>
                </a:solidFill>
              </a:rPr>
              <a:t>Modern Ordnance Survey Map</a:t>
            </a:r>
          </a:p>
        </p:txBody>
      </p:sp>
      <p:sp>
        <p:nvSpPr>
          <p:cNvPr id="12" name="TextBox 11"/>
          <p:cNvSpPr txBox="1"/>
          <p:nvPr/>
        </p:nvSpPr>
        <p:spPr>
          <a:xfrm>
            <a:off x="5468622" y="3599728"/>
            <a:ext cx="2371547" cy="369332"/>
          </a:xfrm>
          <a:prstGeom prst="rect">
            <a:avLst/>
          </a:prstGeom>
          <a:solidFill>
            <a:schemeClr val="tx2"/>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algn="ctr"/>
            <a:r>
              <a:rPr lang="en-GB" dirty="0" smtClean="0"/>
              <a:t>Social Services Car Park</a:t>
            </a:r>
            <a:endParaRPr lang="en-GB" dirty="0"/>
          </a:p>
        </p:txBody>
      </p:sp>
    </p:spTree>
    <p:extLst>
      <p:ext uri="{BB962C8B-B14F-4D97-AF65-F5344CB8AC3E}">
        <p14:creationId xmlns:p14="http://schemas.microsoft.com/office/powerpoint/2010/main" val="1655795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8" y="397043"/>
            <a:ext cx="9135431" cy="6063916"/>
          </a:xfrm>
          <a:prstGeom prst="rect">
            <a:avLst/>
          </a:prstGeom>
        </p:spPr>
      </p:pic>
      <p:pic>
        <p:nvPicPr>
          <p:cNvPr id="5" name="Picture 4" descr="geophys.jpg"/>
          <p:cNvPicPr>
            <a:picLocks noChangeAspect="1"/>
          </p:cNvPicPr>
          <p:nvPr/>
        </p:nvPicPr>
        <p:blipFill>
          <a:blip r:embed="rId4" cstate="print"/>
          <a:srcRect l="16668" r="3323"/>
          <a:stretch>
            <a:fillRect/>
          </a:stretch>
        </p:blipFill>
        <p:spPr>
          <a:xfrm>
            <a:off x="107504" y="260648"/>
            <a:ext cx="3240000" cy="22778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8" y="397043"/>
            <a:ext cx="9135431" cy="6063916"/>
          </a:xfrm>
          <a:prstGeom prst="rect">
            <a:avLst/>
          </a:prstGeom>
        </p:spPr>
      </p:pic>
      <p:pic>
        <p:nvPicPr>
          <p:cNvPr id="5" name="Picture 4" descr="geophys.jpg"/>
          <p:cNvPicPr>
            <a:picLocks noChangeAspect="1"/>
          </p:cNvPicPr>
          <p:nvPr/>
        </p:nvPicPr>
        <p:blipFill>
          <a:blip r:embed="rId4" cstate="print"/>
          <a:srcRect l="16668" r="3323"/>
          <a:stretch>
            <a:fillRect/>
          </a:stretch>
        </p:blipFill>
        <p:spPr>
          <a:xfrm>
            <a:off x="107504" y="260648"/>
            <a:ext cx="3240000" cy="2277872"/>
          </a:xfrm>
          <a:prstGeom prst="rect">
            <a:avLst/>
          </a:prstGeom>
        </p:spPr>
      </p:pic>
      <p:pic>
        <p:nvPicPr>
          <p:cNvPr id="10" name="Picture 9" descr="walsingham-friary.tif"/>
          <p:cNvPicPr>
            <a:picLocks noChangeAspect="1"/>
          </p:cNvPicPr>
          <p:nvPr/>
        </p:nvPicPr>
        <p:blipFill>
          <a:blip r:embed="rId5" cstate="print"/>
          <a:stretch>
            <a:fillRect/>
          </a:stretch>
        </p:blipFill>
        <p:spPr>
          <a:xfrm>
            <a:off x="395536" y="2132856"/>
            <a:ext cx="3600000" cy="3600000"/>
          </a:xfrm>
          <a:prstGeom prst="rect">
            <a:avLst/>
          </a:prstGeom>
          <a:ln>
            <a:solidFill>
              <a:schemeClr val="tx1"/>
            </a:solidFill>
          </a:ln>
        </p:spPr>
      </p:pic>
      <p:sp>
        <p:nvSpPr>
          <p:cNvPr id="11" name="TextBox 10"/>
          <p:cNvSpPr txBox="1"/>
          <p:nvPr/>
        </p:nvSpPr>
        <p:spPr>
          <a:xfrm>
            <a:off x="2195737" y="5373219"/>
            <a:ext cx="1696554" cy="276999"/>
          </a:xfrm>
          <a:prstGeom prst="rect">
            <a:avLst/>
          </a:prstGeom>
          <a:solidFill>
            <a:schemeClr val="tx2"/>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algn="ctr"/>
            <a:r>
              <a:rPr lang="en-GB" sz="1200" dirty="0" smtClean="0"/>
              <a:t>Grey Friars, </a:t>
            </a:r>
            <a:r>
              <a:rPr lang="en-GB" sz="1200" dirty="0" err="1" smtClean="0"/>
              <a:t>Walsingham</a:t>
            </a:r>
            <a:endParaRPr lang="en-GB" sz="1200" dirty="0" smtClean="0"/>
          </a:p>
        </p:txBody>
      </p:sp>
    </p:spTree>
    <p:extLst>
      <p:ext uri="{BB962C8B-B14F-4D97-AF65-F5344CB8AC3E}">
        <p14:creationId xmlns:p14="http://schemas.microsoft.com/office/powerpoint/2010/main" val="2795906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8" y="397043"/>
            <a:ext cx="9135431" cy="606391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8" y="397043"/>
            <a:ext cx="9135431" cy="6063916"/>
          </a:xfrm>
          <a:prstGeom prst="rect">
            <a:avLst/>
          </a:prstGeom>
        </p:spPr>
      </p:pic>
      <p:pic>
        <p:nvPicPr>
          <p:cNvPr id="5" name="Picture 4" descr="geophys.jpg"/>
          <p:cNvPicPr>
            <a:picLocks noChangeAspect="1"/>
          </p:cNvPicPr>
          <p:nvPr/>
        </p:nvPicPr>
        <p:blipFill>
          <a:blip r:embed="rId5" cstate="print"/>
          <a:srcRect l="16668" r="3323"/>
          <a:stretch>
            <a:fillRect/>
          </a:stretch>
        </p:blipFill>
        <p:spPr>
          <a:xfrm>
            <a:off x="107504" y="260648"/>
            <a:ext cx="3240000" cy="2277872"/>
          </a:xfrm>
          <a:prstGeom prst="rect">
            <a:avLst/>
          </a:prstGeom>
        </p:spPr>
      </p:pic>
      <p:sp>
        <p:nvSpPr>
          <p:cNvPr id="8" name="TextBox 7"/>
          <p:cNvSpPr txBox="1"/>
          <p:nvPr/>
        </p:nvSpPr>
        <p:spPr>
          <a:xfrm>
            <a:off x="5868148" y="2636912"/>
            <a:ext cx="986489" cy="369332"/>
          </a:xfrm>
          <a:prstGeom prst="rect">
            <a:avLst/>
          </a:prstGeom>
          <a:solidFill>
            <a:schemeClr val="tx2"/>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algn="ctr"/>
            <a:r>
              <a:rPr lang="en-GB" dirty="0" smtClean="0"/>
              <a:t>Trench 1</a:t>
            </a:r>
          </a:p>
        </p:txBody>
      </p:sp>
      <p:sp>
        <p:nvSpPr>
          <p:cNvPr id="9" name="TextBox 8"/>
          <p:cNvSpPr txBox="1"/>
          <p:nvPr/>
        </p:nvSpPr>
        <p:spPr>
          <a:xfrm>
            <a:off x="4572004" y="4365104"/>
            <a:ext cx="986489" cy="369332"/>
          </a:xfrm>
          <a:prstGeom prst="rect">
            <a:avLst/>
          </a:prstGeom>
          <a:solidFill>
            <a:schemeClr val="tx2"/>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algn="ctr"/>
            <a:r>
              <a:rPr lang="en-GB" dirty="0" smtClean="0"/>
              <a:t>Trench 2</a:t>
            </a:r>
          </a:p>
        </p:txBody>
      </p:sp>
      <p:pic>
        <p:nvPicPr>
          <p:cNvPr id="10" name="Picture 9" descr="walsingham-friary.tif"/>
          <p:cNvPicPr>
            <a:picLocks noChangeAspect="1"/>
          </p:cNvPicPr>
          <p:nvPr/>
        </p:nvPicPr>
        <p:blipFill>
          <a:blip r:embed="rId6" cstate="print"/>
          <a:stretch>
            <a:fillRect/>
          </a:stretch>
        </p:blipFill>
        <p:spPr>
          <a:xfrm>
            <a:off x="395536" y="2132856"/>
            <a:ext cx="3600000" cy="3600000"/>
          </a:xfrm>
          <a:prstGeom prst="rect">
            <a:avLst/>
          </a:prstGeom>
          <a:ln>
            <a:solidFill>
              <a:schemeClr val="tx1"/>
            </a:solidFill>
          </a:ln>
        </p:spPr>
      </p:pic>
      <p:sp>
        <p:nvSpPr>
          <p:cNvPr id="11" name="TextBox 10"/>
          <p:cNvSpPr txBox="1"/>
          <p:nvPr/>
        </p:nvSpPr>
        <p:spPr>
          <a:xfrm>
            <a:off x="2195737" y="5373219"/>
            <a:ext cx="1696554" cy="276999"/>
          </a:xfrm>
          <a:prstGeom prst="rect">
            <a:avLst/>
          </a:prstGeom>
          <a:solidFill>
            <a:schemeClr val="tx2"/>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algn="ctr"/>
            <a:r>
              <a:rPr lang="en-GB" sz="1200" dirty="0" smtClean="0"/>
              <a:t>Grey Friars, </a:t>
            </a:r>
            <a:r>
              <a:rPr lang="en-GB" sz="1200" dirty="0" err="1" smtClean="0"/>
              <a:t>Walsingham</a:t>
            </a:r>
            <a:endParaRPr lang="en-GB" sz="1200" dirty="0" smtClean="0"/>
          </a:p>
        </p:txBody>
      </p:sp>
    </p:spTree>
    <p:extLst>
      <p:ext uri="{BB962C8B-B14F-4D97-AF65-F5344CB8AC3E}">
        <p14:creationId xmlns:p14="http://schemas.microsoft.com/office/powerpoint/2010/main" val="2795906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9" y="395491"/>
            <a:ext cx="9140109" cy="6067020"/>
          </a:xfrm>
          <a:prstGeom prst="rect">
            <a:avLst/>
          </a:prstGeom>
          <a:ln>
            <a:noFill/>
          </a:ln>
          <a:scene3d>
            <a:camera prst="orthographicFront"/>
            <a:lightRig rig="threePt" dir="t">
              <a:rot lat="0" lon="0" rev="1200000"/>
            </a:lightRig>
          </a:scene3d>
          <a:sp3d/>
        </p:spPr>
        <p:style>
          <a:lnRef idx="0">
            <a:schemeClr val="accent2"/>
          </a:lnRef>
          <a:fillRef idx="3">
            <a:schemeClr val="accent2"/>
          </a:fillRef>
          <a:effectRef idx="3">
            <a:schemeClr val="accent2"/>
          </a:effectRef>
          <a:fontRef idx="minor">
            <a:schemeClr val="lt1"/>
          </a:fontRef>
        </p:style>
      </p:pic>
      <p:sp>
        <p:nvSpPr>
          <p:cNvPr id="14" name="Freeform 13"/>
          <p:cNvSpPr/>
          <p:nvPr/>
        </p:nvSpPr>
        <p:spPr>
          <a:xfrm>
            <a:off x="5464629" y="903517"/>
            <a:ext cx="1045028" cy="1872343"/>
          </a:xfrm>
          <a:custGeom>
            <a:avLst/>
            <a:gdLst>
              <a:gd name="connsiteX0" fmla="*/ 250371 w 1045028"/>
              <a:gd name="connsiteY0" fmla="*/ 0 h 1872343"/>
              <a:gd name="connsiteX1" fmla="*/ 0 w 1045028"/>
              <a:gd name="connsiteY1" fmla="*/ 97972 h 1872343"/>
              <a:gd name="connsiteX2" fmla="*/ 805542 w 1045028"/>
              <a:gd name="connsiteY2" fmla="*/ 1872343 h 1872343"/>
              <a:gd name="connsiteX3" fmla="*/ 1045028 w 1045028"/>
              <a:gd name="connsiteY3" fmla="*/ 1719943 h 1872343"/>
              <a:gd name="connsiteX4" fmla="*/ 261257 w 1045028"/>
              <a:gd name="connsiteY4" fmla="*/ 76200 h 1872343"/>
              <a:gd name="connsiteX5" fmla="*/ 261257 w 1045028"/>
              <a:gd name="connsiteY5" fmla="*/ 76200 h 1872343"/>
              <a:gd name="connsiteX6" fmla="*/ 250371 w 1045028"/>
              <a:gd name="connsiteY6" fmla="*/ 0 h 187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028" h="1872343">
                <a:moveTo>
                  <a:pt x="250371" y="0"/>
                </a:moveTo>
                <a:lnTo>
                  <a:pt x="0" y="97972"/>
                </a:lnTo>
                <a:lnTo>
                  <a:pt x="805542" y="1872343"/>
                </a:lnTo>
                <a:lnTo>
                  <a:pt x="1045028" y="1719943"/>
                </a:lnTo>
                <a:lnTo>
                  <a:pt x="261257" y="76200"/>
                </a:lnTo>
                <a:lnTo>
                  <a:pt x="261257" y="76200"/>
                </a:lnTo>
                <a:lnTo>
                  <a:pt x="250371"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
          <p:cNvSpPr>
            <a:spLocks noGrp="1" noChangeArrowheads="1"/>
          </p:cNvSpPr>
          <p:nvPr>
            <p:ph type="title" idx="4294967295"/>
          </p:nvPr>
        </p:nvSpPr>
        <p:spPr>
          <a:xfrm>
            <a:off x="1524000" y="228600"/>
            <a:ext cx="6629400" cy="1143000"/>
          </a:xfrm>
        </p:spPr>
        <p:txBody>
          <a:bodyPr>
            <a:normAutofit fontScale="90000"/>
          </a:bodyPr>
          <a:lstStyle/>
          <a:p>
            <a:r>
              <a:rPr lang="en-GB" sz="4000" dirty="0" smtClean="0">
                <a:solidFill>
                  <a:schemeClr val="bg1"/>
                </a:solidFill>
                <a:latin typeface="Plantagenet Cherokee"/>
                <a:cs typeface="Plantagenet Cherokee"/>
              </a:rPr>
              <a:t>A Multidisciplinary Team</a:t>
            </a:r>
            <a:br>
              <a:rPr lang="en-GB" sz="4000" dirty="0" smtClean="0">
                <a:solidFill>
                  <a:schemeClr val="bg1"/>
                </a:solidFill>
                <a:latin typeface="Plantagenet Cherokee"/>
                <a:cs typeface="Plantagenet Cherokee"/>
              </a:rPr>
            </a:br>
            <a:r>
              <a:rPr lang="en-GB" sz="4000" dirty="0" smtClean="0">
                <a:solidFill>
                  <a:schemeClr val="bg1"/>
                </a:solidFill>
                <a:latin typeface="Plantagenet Cherokee"/>
                <a:cs typeface="Plantagenet Cherokee"/>
              </a:rPr>
              <a:t>from across the University of Leicester and beyond!</a:t>
            </a:r>
            <a:endParaRPr lang="en-GB" sz="4000" dirty="0">
              <a:solidFill>
                <a:schemeClr val="bg1"/>
              </a:solidFill>
              <a:latin typeface="Plantagenet Cherokee"/>
              <a:cs typeface="Plantagenet Cherokee"/>
            </a:endParaRPr>
          </a:p>
        </p:txBody>
      </p:sp>
      <p:grpSp>
        <p:nvGrpSpPr>
          <p:cNvPr id="28" name="Group 27"/>
          <p:cNvGrpSpPr/>
          <p:nvPr/>
        </p:nvGrpSpPr>
        <p:grpSpPr>
          <a:xfrm>
            <a:off x="87908" y="1700808"/>
            <a:ext cx="4973042" cy="4623376"/>
            <a:chOff x="87908" y="1905000"/>
            <a:chExt cx="4973042" cy="4623376"/>
          </a:xfrm>
        </p:grpSpPr>
        <p:sp>
          <p:nvSpPr>
            <p:cNvPr id="33" name="TextBox 32"/>
            <p:cNvSpPr txBox="1"/>
            <p:nvPr/>
          </p:nvSpPr>
          <p:spPr>
            <a:xfrm>
              <a:off x="87908" y="5943600"/>
              <a:ext cx="1877437" cy="584776"/>
            </a:xfrm>
            <a:prstGeom prst="rect">
              <a:avLst/>
            </a:prstGeom>
            <a:noFill/>
          </p:spPr>
          <p:txBody>
            <a:bodyPr wrap="none" rtlCol="0">
              <a:spAutoFit/>
            </a:bodyPr>
            <a:lstStyle/>
            <a:p>
              <a:pPr algn="ctr"/>
              <a:r>
                <a:rPr lang="en-US" sz="1600" dirty="0" smtClean="0">
                  <a:solidFill>
                    <a:srgbClr val="FFFFFF"/>
                  </a:solidFill>
                  <a:latin typeface="Plantagenet Cherokee"/>
                  <a:cs typeface="Plantagenet Cherokee"/>
                </a:rPr>
                <a:t>Matt Morris</a:t>
              </a:r>
            </a:p>
            <a:p>
              <a:pPr algn="ctr"/>
              <a:r>
                <a:rPr lang="en-US" sz="1600" dirty="0" smtClean="0">
                  <a:solidFill>
                    <a:srgbClr val="FFFFFF"/>
                  </a:solidFill>
                  <a:latin typeface="Plantagenet Cherokee"/>
                  <a:cs typeface="Plantagenet Cherokee"/>
                </a:rPr>
                <a:t>Fieldwork Director</a:t>
              </a:r>
              <a:endParaRPr lang="en-US" sz="1600" dirty="0">
                <a:solidFill>
                  <a:srgbClr val="FFFFFF"/>
                </a:solidFill>
                <a:latin typeface="Plantagenet Cherokee"/>
                <a:cs typeface="Plantagenet Cherokee"/>
              </a:endParaRPr>
            </a:p>
          </p:txBody>
        </p:sp>
        <p:sp>
          <p:nvSpPr>
            <p:cNvPr id="34" name="TextBox 33"/>
            <p:cNvSpPr txBox="1"/>
            <p:nvPr/>
          </p:nvSpPr>
          <p:spPr>
            <a:xfrm>
              <a:off x="3634462" y="3429000"/>
              <a:ext cx="1210588" cy="584776"/>
            </a:xfrm>
            <a:prstGeom prst="rect">
              <a:avLst/>
            </a:prstGeom>
            <a:noFill/>
          </p:spPr>
          <p:txBody>
            <a:bodyPr wrap="none" rtlCol="0">
              <a:spAutoFit/>
            </a:bodyPr>
            <a:lstStyle/>
            <a:p>
              <a:pPr algn="ctr"/>
              <a:r>
                <a:rPr lang="en-US" sz="1600" dirty="0" smtClean="0">
                  <a:solidFill>
                    <a:srgbClr val="FFFFFF"/>
                  </a:solidFill>
                  <a:latin typeface="Plantagenet Cherokee"/>
                  <a:cs typeface="Plantagenet Cherokee"/>
                </a:rPr>
                <a:t>Jo Appleby</a:t>
              </a:r>
            </a:p>
            <a:p>
              <a:pPr algn="ctr"/>
              <a:r>
                <a:rPr lang="en-US" sz="1600" dirty="0" err="1" smtClean="0">
                  <a:solidFill>
                    <a:srgbClr val="FFFFFF"/>
                  </a:solidFill>
                  <a:latin typeface="Plantagenet Cherokee"/>
                  <a:cs typeface="Plantagenet Cherokee"/>
                </a:rPr>
                <a:t>Osteologist</a:t>
              </a:r>
              <a:endParaRPr lang="en-US" sz="1600" dirty="0">
                <a:solidFill>
                  <a:srgbClr val="FFFFFF"/>
                </a:solidFill>
                <a:latin typeface="Plantagenet Cherokee"/>
                <a:cs typeface="Plantagenet Cherokee"/>
              </a:endParaRPr>
            </a:p>
          </p:txBody>
        </p:sp>
        <p:sp>
          <p:nvSpPr>
            <p:cNvPr id="35" name="TextBox 34"/>
            <p:cNvSpPr txBox="1"/>
            <p:nvPr/>
          </p:nvSpPr>
          <p:spPr>
            <a:xfrm>
              <a:off x="3629228" y="5943600"/>
              <a:ext cx="1095172" cy="584776"/>
            </a:xfrm>
            <a:prstGeom prst="rect">
              <a:avLst/>
            </a:prstGeom>
            <a:noFill/>
          </p:spPr>
          <p:txBody>
            <a:bodyPr wrap="none" rtlCol="0">
              <a:spAutoFit/>
            </a:bodyPr>
            <a:lstStyle/>
            <a:p>
              <a:pPr algn="ctr"/>
              <a:r>
                <a:rPr lang="en-US" sz="1600" dirty="0" smtClean="0">
                  <a:solidFill>
                    <a:srgbClr val="FFFFFF"/>
                  </a:solidFill>
                  <a:latin typeface="Plantagenet Cherokee"/>
                  <a:cs typeface="Plantagenet Cherokee"/>
                </a:rPr>
                <a:t>Turi King</a:t>
              </a:r>
            </a:p>
            <a:p>
              <a:pPr algn="ctr"/>
              <a:r>
                <a:rPr lang="en-US" sz="1600" dirty="0" smtClean="0">
                  <a:solidFill>
                    <a:srgbClr val="FFFFFF"/>
                  </a:solidFill>
                  <a:latin typeface="Plantagenet Cherokee"/>
                  <a:cs typeface="Plantagenet Cherokee"/>
                </a:rPr>
                <a:t>Geneticist</a:t>
              </a:r>
              <a:endParaRPr lang="en-US" sz="1600" dirty="0">
                <a:solidFill>
                  <a:srgbClr val="FFFFFF"/>
                </a:solidFill>
                <a:latin typeface="Plantagenet Cherokee"/>
                <a:cs typeface="Plantagenet Cherokee"/>
              </a:endParaRPr>
            </a:p>
          </p:txBody>
        </p:sp>
        <p:pic>
          <p:nvPicPr>
            <p:cNvPr id="46" name="Picture 45" descr="MattMorris.jpg"/>
            <p:cNvPicPr>
              <a:picLocks noChangeAspect="1"/>
            </p:cNvPicPr>
            <p:nvPr/>
          </p:nvPicPr>
          <p:blipFill>
            <a:blip r:embed="rId3"/>
            <a:srcRect t="21700" r="39289" b="21881"/>
            <a:stretch>
              <a:fillRect/>
            </a:stretch>
          </p:blipFill>
          <p:spPr>
            <a:xfrm>
              <a:off x="228600" y="4038600"/>
              <a:ext cx="1600200" cy="1981200"/>
            </a:xfrm>
            <a:prstGeom prst="rect">
              <a:avLst/>
            </a:prstGeom>
          </p:spPr>
        </p:pic>
        <p:pic>
          <p:nvPicPr>
            <p:cNvPr id="48" name="Picture 47" descr="JoAppleby.jpg"/>
            <p:cNvPicPr>
              <a:picLocks noChangeAspect="1"/>
            </p:cNvPicPr>
            <p:nvPr/>
          </p:nvPicPr>
          <p:blipFill>
            <a:blip r:embed="rId4"/>
            <a:srcRect t="14829" b="7406"/>
            <a:stretch>
              <a:fillRect/>
            </a:stretch>
          </p:blipFill>
          <p:spPr>
            <a:xfrm>
              <a:off x="3412980" y="1905000"/>
              <a:ext cx="1584470" cy="1600200"/>
            </a:xfrm>
            <a:prstGeom prst="rect">
              <a:avLst/>
            </a:prstGeom>
          </p:spPr>
        </p:pic>
        <p:pic>
          <p:nvPicPr>
            <p:cNvPr id="49" name="Picture 48" descr="MeinLabthatPattook.jpg"/>
            <p:cNvPicPr>
              <a:picLocks noChangeAspect="1"/>
            </p:cNvPicPr>
            <p:nvPr/>
          </p:nvPicPr>
          <p:blipFill>
            <a:blip r:embed="rId5"/>
            <a:srcRect l="6333"/>
            <a:stretch>
              <a:fillRect/>
            </a:stretch>
          </p:blipFill>
          <p:spPr>
            <a:xfrm>
              <a:off x="3276600" y="4038600"/>
              <a:ext cx="1784350" cy="1905000"/>
            </a:xfrm>
            <a:prstGeom prst="rect">
              <a:avLst/>
            </a:prstGeom>
          </p:spPr>
        </p:pic>
      </p:grpSp>
      <p:pic>
        <p:nvPicPr>
          <p:cNvPr id="17" name="Picture 16" descr="Philippa-Langley-300x297.jpg"/>
          <p:cNvPicPr>
            <a:picLocks noChangeAspect="1"/>
          </p:cNvPicPr>
          <p:nvPr/>
        </p:nvPicPr>
        <p:blipFill>
          <a:blip r:embed="rId6"/>
          <a:stretch>
            <a:fillRect/>
          </a:stretch>
        </p:blipFill>
        <p:spPr>
          <a:xfrm>
            <a:off x="6566315" y="1772816"/>
            <a:ext cx="1572517" cy="1556792"/>
          </a:xfrm>
          <a:prstGeom prst="rect">
            <a:avLst/>
          </a:prstGeom>
        </p:spPr>
      </p:pic>
      <p:grpSp>
        <p:nvGrpSpPr>
          <p:cNvPr id="26" name="Group 25"/>
          <p:cNvGrpSpPr/>
          <p:nvPr/>
        </p:nvGrpSpPr>
        <p:grpSpPr>
          <a:xfrm>
            <a:off x="138082" y="1700808"/>
            <a:ext cx="1777090" cy="2158424"/>
            <a:chOff x="138082" y="1905000"/>
            <a:chExt cx="1777090" cy="2158424"/>
          </a:xfrm>
        </p:grpSpPr>
        <p:sp>
          <p:nvSpPr>
            <p:cNvPr id="32" name="TextBox 31"/>
            <p:cNvSpPr txBox="1"/>
            <p:nvPr/>
          </p:nvSpPr>
          <p:spPr>
            <a:xfrm>
              <a:off x="138082" y="3478648"/>
              <a:ext cx="1777090" cy="584776"/>
            </a:xfrm>
            <a:prstGeom prst="rect">
              <a:avLst/>
            </a:prstGeom>
            <a:noFill/>
          </p:spPr>
          <p:txBody>
            <a:bodyPr wrap="none" rtlCol="0">
              <a:spAutoFit/>
            </a:bodyPr>
            <a:lstStyle/>
            <a:p>
              <a:pPr algn="ctr"/>
              <a:r>
                <a:rPr lang="en-US" sz="1600" dirty="0" smtClean="0">
                  <a:solidFill>
                    <a:srgbClr val="FFFFFF"/>
                  </a:solidFill>
                  <a:latin typeface="Plantagenet Cherokee"/>
                  <a:cs typeface="Plantagenet Cherokee"/>
                </a:rPr>
                <a:t>Richard Buckley</a:t>
              </a:r>
            </a:p>
            <a:p>
              <a:pPr algn="ctr"/>
              <a:r>
                <a:rPr lang="en-US" sz="1600" dirty="0" smtClean="0">
                  <a:solidFill>
                    <a:srgbClr val="FFFFFF"/>
                  </a:solidFill>
                  <a:latin typeface="Plantagenet Cherokee"/>
                  <a:cs typeface="Plantagenet Cherokee"/>
                </a:rPr>
                <a:t>Co-director ULAS</a:t>
              </a:r>
            </a:p>
          </p:txBody>
        </p:sp>
        <p:pic>
          <p:nvPicPr>
            <p:cNvPr id="43" name="Picture 42" descr="Richard Buckley.jpg"/>
            <p:cNvPicPr>
              <a:picLocks noChangeAspect="1"/>
            </p:cNvPicPr>
            <p:nvPr/>
          </p:nvPicPr>
          <p:blipFill>
            <a:blip r:embed="rId7"/>
            <a:srcRect l="12539" t="2710" r="24763"/>
            <a:stretch>
              <a:fillRect/>
            </a:stretch>
          </p:blipFill>
          <p:spPr>
            <a:xfrm>
              <a:off x="304800" y="1905000"/>
              <a:ext cx="1524000" cy="1600200"/>
            </a:xfrm>
            <a:prstGeom prst="rect">
              <a:avLst/>
            </a:prstGeom>
          </p:spPr>
        </p:pic>
      </p:grpSp>
      <p:pic>
        <p:nvPicPr>
          <p:cNvPr id="19" name="Picture 18" descr="leicester_city_logo.jpg"/>
          <p:cNvPicPr>
            <a:picLocks noChangeAspect="1"/>
          </p:cNvPicPr>
          <p:nvPr/>
        </p:nvPicPr>
        <p:blipFill>
          <a:blip r:embed="rId8"/>
          <a:stretch>
            <a:fillRect/>
          </a:stretch>
        </p:blipFill>
        <p:spPr>
          <a:xfrm>
            <a:off x="8041386" y="0"/>
            <a:ext cx="1102614" cy="1551971"/>
          </a:xfrm>
          <a:prstGeom prst="rect">
            <a:avLst/>
          </a:prstGeom>
        </p:spPr>
      </p:pic>
    </p:spTree>
    <p:extLst>
      <p:ext uri="{BB962C8B-B14F-4D97-AF65-F5344CB8AC3E}">
        <p14:creationId xmlns:p14="http://schemas.microsoft.com/office/powerpoint/2010/main" val="3421264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9" y="395491"/>
            <a:ext cx="9140109" cy="6067020"/>
          </a:xfrm>
          <a:prstGeom prst="rect">
            <a:avLst/>
          </a:prstGeom>
          <a:ln>
            <a:noFill/>
          </a:ln>
          <a:scene3d>
            <a:camera prst="orthographicFront"/>
            <a:lightRig rig="threePt" dir="t">
              <a:rot lat="0" lon="0" rev="1200000"/>
            </a:lightRig>
          </a:scene3d>
          <a:sp3d/>
        </p:spPr>
        <p:style>
          <a:lnRef idx="0">
            <a:schemeClr val="accent2"/>
          </a:lnRef>
          <a:fillRef idx="3">
            <a:schemeClr val="accent2"/>
          </a:fillRef>
          <a:effectRef idx="3">
            <a:schemeClr val="accent2"/>
          </a:effectRef>
          <a:fontRef idx="minor">
            <a:schemeClr val="lt1"/>
          </a:fontRef>
        </p:style>
      </p:pic>
      <p:sp>
        <p:nvSpPr>
          <p:cNvPr id="3" name="TextBox 2"/>
          <p:cNvSpPr txBox="1"/>
          <p:nvPr/>
        </p:nvSpPr>
        <p:spPr>
          <a:xfrm>
            <a:off x="6521056" y="4869160"/>
            <a:ext cx="1765740" cy="307777"/>
          </a:xfrm>
          <a:prstGeom prst="rect">
            <a:avLst/>
          </a:prstGeom>
          <a:ln w="31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algn="ctr"/>
            <a:r>
              <a:rPr lang="en-GB" sz="1400" dirty="0" smtClean="0"/>
              <a:t>Eastern Cloistral Walk</a:t>
            </a:r>
          </a:p>
        </p:txBody>
      </p:sp>
      <p:sp>
        <p:nvSpPr>
          <p:cNvPr id="4" name="TextBox 3"/>
          <p:cNvSpPr txBox="1"/>
          <p:nvPr/>
        </p:nvSpPr>
        <p:spPr>
          <a:xfrm>
            <a:off x="6886516" y="3429000"/>
            <a:ext cx="1268809" cy="307777"/>
          </a:xfrm>
          <a:prstGeom prst="rect">
            <a:avLst/>
          </a:prstGeom>
          <a:ln w="31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algn="ctr"/>
            <a:r>
              <a:rPr lang="en-GB" sz="1400" dirty="0" smtClean="0"/>
              <a:t>Chapter House</a:t>
            </a:r>
          </a:p>
        </p:txBody>
      </p:sp>
      <p:cxnSp>
        <p:nvCxnSpPr>
          <p:cNvPr id="8" name="Straight Arrow Connector 7"/>
          <p:cNvCxnSpPr>
            <a:stCxn id="3" idx="1"/>
          </p:cNvCxnSpPr>
          <p:nvPr/>
        </p:nvCxnSpPr>
        <p:spPr>
          <a:xfrm flipH="1" flipV="1">
            <a:off x="5652120" y="4221089"/>
            <a:ext cx="868936" cy="80196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4" idx="1"/>
          </p:cNvCxnSpPr>
          <p:nvPr/>
        </p:nvCxnSpPr>
        <p:spPr>
          <a:xfrm flipH="1" flipV="1">
            <a:off x="5868148" y="3356997"/>
            <a:ext cx="1018368" cy="22589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Freeform 13"/>
          <p:cNvSpPr/>
          <p:nvPr/>
        </p:nvSpPr>
        <p:spPr>
          <a:xfrm>
            <a:off x="5464629" y="903517"/>
            <a:ext cx="1045028" cy="1872343"/>
          </a:xfrm>
          <a:custGeom>
            <a:avLst/>
            <a:gdLst>
              <a:gd name="connsiteX0" fmla="*/ 250371 w 1045028"/>
              <a:gd name="connsiteY0" fmla="*/ 0 h 1872343"/>
              <a:gd name="connsiteX1" fmla="*/ 0 w 1045028"/>
              <a:gd name="connsiteY1" fmla="*/ 97972 h 1872343"/>
              <a:gd name="connsiteX2" fmla="*/ 805542 w 1045028"/>
              <a:gd name="connsiteY2" fmla="*/ 1872343 h 1872343"/>
              <a:gd name="connsiteX3" fmla="*/ 1045028 w 1045028"/>
              <a:gd name="connsiteY3" fmla="*/ 1719943 h 1872343"/>
              <a:gd name="connsiteX4" fmla="*/ 261257 w 1045028"/>
              <a:gd name="connsiteY4" fmla="*/ 76200 h 1872343"/>
              <a:gd name="connsiteX5" fmla="*/ 261257 w 1045028"/>
              <a:gd name="connsiteY5" fmla="*/ 76200 h 1872343"/>
              <a:gd name="connsiteX6" fmla="*/ 250371 w 1045028"/>
              <a:gd name="connsiteY6" fmla="*/ 0 h 187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028" h="1872343">
                <a:moveTo>
                  <a:pt x="250371" y="0"/>
                </a:moveTo>
                <a:lnTo>
                  <a:pt x="0" y="97972"/>
                </a:lnTo>
                <a:lnTo>
                  <a:pt x="805542" y="1872343"/>
                </a:lnTo>
                <a:lnTo>
                  <a:pt x="1045028" y="1719943"/>
                </a:lnTo>
                <a:lnTo>
                  <a:pt x="261257" y="76200"/>
                </a:lnTo>
                <a:lnTo>
                  <a:pt x="261257" y="76200"/>
                </a:lnTo>
                <a:lnTo>
                  <a:pt x="250371"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3778260" y="2112268"/>
            <a:ext cx="783163" cy="307777"/>
          </a:xfrm>
          <a:prstGeom prst="rect">
            <a:avLst/>
          </a:prstGeom>
          <a:ln w="31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algn="ctr"/>
            <a:r>
              <a:rPr lang="en-GB" sz="1400" dirty="0" smtClean="0"/>
              <a:t>Church?</a:t>
            </a:r>
          </a:p>
        </p:txBody>
      </p:sp>
      <p:sp>
        <p:nvSpPr>
          <p:cNvPr id="16" name="TextBox 15"/>
          <p:cNvSpPr txBox="1"/>
          <p:nvPr/>
        </p:nvSpPr>
        <p:spPr>
          <a:xfrm>
            <a:off x="4180421" y="5301208"/>
            <a:ext cx="783163" cy="307777"/>
          </a:xfrm>
          <a:prstGeom prst="rect">
            <a:avLst/>
          </a:prstGeom>
          <a:ln w="31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algn="ctr"/>
            <a:r>
              <a:rPr lang="en-GB" sz="1400" dirty="0" smtClean="0"/>
              <a:t>Church?</a:t>
            </a:r>
          </a:p>
        </p:txBody>
      </p:sp>
      <p:sp>
        <p:nvSpPr>
          <p:cNvPr id="17" name="TextBox 16"/>
          <p:cNvSpPr txBox="1"/>
          <p:nvPr/>
        </p:nvSpPr>
        <p:spPr>
          <a:xfrm>
            <a:off x="4085711" y="3485331"/>
            <a:ext cx="738599" cy="523220"/>
          </a:xfrm>
          <a:prstGeom prst="rect">
            <a:avLst/>
          </a:prstGeom>
          <a:ln w="31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algn="ctr"/>
            <a:r>
              <a:rPr lang="en-GB" sz="1400" dirty="0" smtClean="0"/>
              <a:t>Cloister</a:t>
            </a:r>
            <a:br>
              <a:rPr lang="en-GB" sz="1400" dirty="0" smtClean="0"/>
            </a:br>
            <a:r>
              <a:rPr lang="en-GB" sz="1400" dirty="0" smtClean="0"/>
              <a:t>Garth</a:t>
            </a:r>
          </a:p>
        </p:txBody>
      </p:sp>
    </p:spTree>
    <p:extLst>
      <p:ext uri="{BB962C8B-B14F-4D97-AF65-F5344CB8AC3E}">
        <p14:creationId xmlns:p14="http://schemas.microsoft.com/office/powerpoint/2010/main" val="2163220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9" y="395491"/>
            <a:ext cx="9140109" cy="6067020"/>
          </a:xfrm>
          <a:prstGeom prst="rect">
            <a:avLst/>
          </a:prstGeom>
          <a:ln>
            <a:noFill/>
          </a:ln>
          <a:scene3d>
            <a:camera prst="orthographicFront"/>
            <a:lightRig rig="threePt" dir="t">
              <a:rot lat="0" lon="0" rev="1200000"/>
            </a:lightRig>
          </a:scene3d>
          <a:sp3d/>
        </p:spPr>
        <p:style>
          <a:lnRef idx="0">
            <a:schemeClr val="accent2"/>
          </a:lnRef>
          <a:fillRef idx="3">
            <a:schemeClr val="accent2"/>
          </a:fillRef>
          <a:effectRef idx="3">
            <a:schemeClr val="accent2"/>
          </a:effectRef>
          <a:fontRef idx="minor">
            <a:schemeClr val="lt1"/>
          </a:fontRef>
        </p:style>
      </p:pic>
      <p:sp>
        <p:nvSpPr>
          <p:cNvPr id="3" name="TextBox 2"/>
          <p:cNvSpPr txBox="1"/>
          <p:nvPr/>
        </p:nvSpPr>
        <p:spPr>
          <a:xfrm>
            <a:off x="6521056" y="4869160"/>
            <a:ext cx="1765740" cy="307777"/>
          </a:xfrm>
          <a:prstGeom prst="rect">
            <a:avLst/>
          </a:prstGeom>
          <a:ln w="31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algn="ctr"/>
            <a:r>
              <a:rPr lang="en-GB" sz="1400" dirty="0" smtClean="0"/>
              <a:t>Eastern Cloistral Walk</a:t>
            </a:r>
          </a:p>
        </p:txBody>
      </p:sp>
      <p:sp>
        <p:nvSpPr>
          <p:cNvPr id="4" name="TextBox 3"/>
          <p:cNvSpPr txBox="1"/>
          <p:nvPr/>
        </p:nvSpPr>
        <p:spPr>
          <a:xfrm>
            <a:off x="6886516" y="3429000"/>
            <a:ext cx="1268809" cy="307777"/>
          </a:xfrm>
          <a:prstGeom prst="rect">
            <a:avLst/>
          </a:prstGeom>
          <a:ln w="31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algn="ctr"/>
            <a:r>
              <a:rPr lang="en-GB" sz="1400" dirty="0" smtClean="0"/>
              <a:t>Chapter House</a:t>
            </a:r>
          </a:p>
        </p:txBody>
      </p:sp>
      <p:cxnSp>
        <p:nvCxnSpPr>
          <p:cNvPr id="8" name="Straight Arrow Connector 7"/>
          <p:cNvCxnSpPr>
            <a:stCxn id="3" idx="1"/>
          </p:cNvCxnSpPr>
          <p:nvPr/>
        </p:nvCxnSpPr>
        <p:spPr>
          <a:xfrm flipH="1" flipV="1">
            <a:off x="5652120" y="4221089"/>
            <a:ext cx="868936" cy="80196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4" idx="1"/>
          </p:cNvCxnSpPr>
          <p:nvPr/>
        </p:nvCxnSpPr>
        <p:spPr>
          <a:xfrm flipH="1" flipV="1">
            <a:off x="5868148" y="3356997"/>
            <a:ext cx="1018368" cy="22589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Freeform 13"/>
          <p:cNvSpPr/>
          <p:nvPr/>
        </p:nvSpPr>
        <p:spPr>
          <a:xfrm>
            <a:off x="5464629" y="903517"/>
            <a:ext cx="1045028" cy="1872343"/>
          </a:xfrm>
          <a:custGeom>
            <a:avLst/>
            <a:gdLst>
              <a:gd name="connsiteX0" fmla="*/ 250371 w 1045028"/>
              <a:gd name="connsiteY0" fmla="*/ 0 h 1872343"/>
              <a:gd name="connsiteX1" fmla="*/ 0 w 1045028"/>
              <a:gd name="connsiteY1" fmla="*/ 97972 h 1872343"/>
              <a:gd name="connsiteX2" fmla="*/ 805542 w 1045028"/>
              <a:gd name="connsiteY2" fmla="*/ 1872343 h 1872343"/>
              <a:gd name="connsiteX3" fmla="*/ 1045028 w 1045028"/>
              <a:gd name="connsiteY3" fmla="*/ 1719943 h 1872343"/>
              <a:gd name="connsiteX4" fmla="*/ 261257 w 1045028"/>
              <a:gd name="connsiteY4" fmla="*/ 76200 h 1872343"/>
              <a:gd name="connsiteX5" fmla="*/ 261257 w 1045028"/>
              <a:gd name="connsiteY5" fmla="*/ 76200 h 1872343"/>
              <a:gd name="connsiteX6" fmla="*/ 250371 w 1045028"/>
              <a:gd name="connsiteY6" fmla="*/ 0 h 187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028" h="1872343">
                <a:moveTo>
                  <a:pt x="250371" y="0"/>
                </a:moveTo>
                <a:lnTo>
                  <a:pt x="0" y="97972"/>
                </a:lnTo>
                <a:lnTo>
                  <a:pt x="805542" y="1872343"/>
                </a:lnTo>
                <a:lnTo>
                  <a:pt x="1045028" y="1719943"/>
                </a:lnTo>
                <a:lnTo>
                  <a:pt x="261257" y="76200"/>
                </a:lnTo>
                <a:lnTo>
                  <a:pt x="261257" y="76200"/>
                </a:lnTo>
                <a:lnTo>
                  <a:pt x="250371"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3778260" y="2112268"/>
            <a:ext cx="783163" cy="307777"/>
          </a:xfrm>
          <a:prstGeom prst="rect">
            <a:avLst/>
          </a:prstGeom>
          <a:ln w="31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algn="ctr"/>
            <a:r>
              <a:rPr lang="en-GB" sz="1400" dirty="0" smtClean="0"/>
              <a:t>Church?</a:t>
            </a:r>
          </a:p>
        </p:txBody>
      </p:sp>
      <p:sp>
        <p:nvSpPr>
          <p:cNvPr id="16" name="TextBox 15"/>
          <p:cNvSpPr txBox="1"/>
          <p:nvPr/>
        </p:nvSpPr>
        <p:spPr>
          <a:xfrm>
            <a:off x="4180421" y="5301208"/>
            <a:ext cx="783163" cy="307777"/>
          </a:xfrm>
          <a:prstGeom prst="rect">
            <a:avLst/>
          </a:prstGeom>
          <a:ln w="31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algn="ctr"/>
            <a:r>
              <a:rPr lang="en-GB" sz="1400" dirty="0" smtClean="0"/>
              <a:t>Church?</a:t>
            </a:r>
          </a:p>
        </p:txBody>
      </p:sp>
      <p:sp>
        <p:nvSpPr>
          <p:cNvPr id="17" name="TextBox 16"/>
          <p:cNvSpPr txBox="1"/>
          <p:nvPr/>
        </p:nvSpPr>
        <p:spPr>
          <a:xfrm>
            <a:off x="4085711" y="3485331"/>
            <a:ext cx="738599" cy="523220"/>
          </a:xfrm>
          <a:prstGeom prst="rect">
            <a:avLst/>
          </a:prstGeom>
          <a:ln w="31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algn="ctr"/>
            <a:r>
              <a:rPr lang="en-GB" sz="1400" dirty="0" smtClean="0"/>
              <a:t>Cloister</a:t>
            </a:r>
            <a:br>
              <a:rPr lang="en-GB" sz="1400" dirty="0" smtClean="0"/>
            </a:br>
            <a:r>
              <a:rPr lang="en-GB" sz="1400" dirty="0" smtClean="0"/>
              <a:t>Garth</a:t>
            </a:r>
          </a:p>
        </p:txBody>
      </p:sp>
      <p:sp>
        <p:nvSpPr>
          <p:cNvPr id="18" name="TextBox 17"/>
          <p:cNvSpPr txBox="1"/>
          <p:nvPr/>
        </p:nvSpPr>
        <p:spPr>
          <a:xfrm>
            <a:off x="5964390" y="1531911"/>
            <a:ext cx="610745" cy="307777"/>
          </a:xfrm>
          <a:prstGeom prst="rect">
            <a:avLst/>
          </a:prstGeom>
          <a:ln w="31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algn="ctr"/>
            <a:r>
              <a:rPr lang="en-GB" sz="1400" dirty="0" smtClean="0"/>
              <a:t>Grave</a:t>
            </a:r>
          </a:p>
        </p:txBody>
      </p:sp>
      <p:cxnSp>
        <p:nvCxnSpPr>
          <p:cNvPr id="19" name="Straight Arrow Connector 18"/>
          <p:cNvCxnSpPr>
            <a:stCxn id="18" idx="1"/>
          </p:cNvCxnSpPr>
          <p:nvPr/>
        </p:nvCxnSpPr>
        <p:spPr>
          <a:xfrm flipH="1">
            <a:off x="5464629" y="1685800"/>
            <a:ext cx="499761" cy="42646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697183" y="2468083"/>
            <a:ext cx="1166473" cy="307777"/>
          </a:xfrm>
          <a:prstGeom prst="rect">
            <a:avLst/>
          </a:prstGeom>
          <a:ln w="31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algn="ctr"/>
            <a:r>
              <a:rPr lang="en-GB" sz="1400" dirty="0" smtClean="0"/>
              <a:t>Robbed wall?</a:t>
            </a:r>
          </a:p>
        </p:txBody>
      </p:sp>
      <p:cxnSp>
        <p:nvCxnSpPr>
          <p:cNvPr id="21" name="Straight Arrow Connector 20"/>
          <p:cNvCxnSpPr>
            <a:stCxn id="20" idx="1"/>
          </p:cNvCxnSpPr>
          <p:nvPr/>
        </p:nvCxnSpPr>
        <p:spPr>
          <a:xfrm flipH="1" flipV="1">
            <a:off x="5627649" y="2396080"/>
            <a:ext cx="1069534" cy="22589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3220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9" y="395491"/>
            <a:ext cx="9140109" cy="6067020"/>
          </a:xfrm>
          <a:prstGeom prst="rect">
            <a:avLst/>
          </a:prstGeom>
          <a:ln>
            <a:noFill/>
          </a:ln>
          <a:scene3d>
            <a:camera prst="orthographicFront"/>
            <a:lightRig rig="threePt" dir="t">
              <a:rot lat="0" lon="0" rev="1200000"/>
            </a:lightRig>
          </a:scene3d>
          <a:sp3d/>
        </p:spPr>
        <p:style>
          <a:lnRef idx="0">
            <a:schemeClr val="accent2"/>
          </a:lnRef>
          <a:fillRef idx="3">
            <a:schemeClr val="accent2"/>
          </a:fillRef>
          <a:effectRef idx="3">
            <a:schemeClr val="accent2"/>
          </a:effectRef>
          <a:fontRef idx="minor">
            <a:schemeClr val="lt1"/>
          </a:fontRef>
        </p:style>
      </p:pic>
      <p:sp>
        <p:nvSpPr>
          <p:cNvPr id="3" name="TextBox 2"/>
          <p:cNvSpPr txBox="1"/>
          <p:nvPr/>
        </p:nvSpPr>
        <p:spPr>
          <a:xfrm>
            <a:off x="6521056" y="4869160"/>
            <a:ext cx="1765740" cy="307777"/>
          </a:xfrm>
          <a:prstGeom prst="rect">
            <a:avLst/>
          </a:prstGeom>
          <a:ln w="31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algn="ctr"/>
            <a:r>
              <a:rPr lang="en-GB" sz="1400" dirty="0" smtClean="0"/>
              <a:t>Eastern Cloistral Walk</a:t>
            </a:r>
          </a:p>
        </p:txBody>
      </p:sp>
      <p:sp>
        <p:nvSpPr>
          <p:cNvPr id="4" name="TextBox 3"/>
          <p:cNvSpPr txBox="1"/>
          <p:nvPr/>
        </p:nvSpPr>
        <p:spPr>
          <a:xfrm>
            <a:off x="6886516" y="3429000"/>
            <a:ext cx="1268809" cy="307777"/>
          </a:xfrm>
          <a:prstGeom prst="rect">
            <a:avLst/>
          </a:prstGeom>
          <a:ln w="31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algn="ctr"/>
            <a:r>
              <a:rPr lang="en-GB" sz="1400" dirty="0" smtClean="0"/>
              <a:t>Chapter House</a:t>
            </a:r>
          </a:p>
        </p:txBody>
      </p:sp>
      <p:cxnSp>
        <p:nvCxnSpPr>
          <p:cNvPr id="8" name="Straight Arrow Connector 7"/>
          <p:cNvCxnSpPr>
            <a:stCxn id="3" idx="1"/>
          </p:cNvCxnSpPr>
          <p:nvPr/>
        </p:nvCxnSpPr>
        <p:spPr>
          <a:xfrm flipH="1" flipV="1">
            <a:off x="5652120" y="4221089"/>
            <a:ext cx="868936" cy="80196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4" idx="1"/>
          </p:cNvCxnSpPr>
          <p:nvPr/>
        </p:nvCxnSpPr>
        <p:spPr>
          <a:xfrm flipH="1" flipV="1">
            <a:off x="5868148" y="3356997"/>
            <a:ext cx="1018368" cy="22589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245660" y="1556792"/>
            <a:ext cx="807529" cy="307777"/>
          </a:xfrm>
          <a:prstGeom prst="rect">
            <a:avLst/>
          </a:prstGeom>
          <a:solidFill>
            <a:schemeClr val="tx2"/>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algn="ctr"/>
            <a:r>
              <a:rPr lang="en-GB" sz="1400" dirty="0" smtClean="0"/>
              <a:t>Trench 3</a:t>
            </a:r>
          </a:p>
        </p:txBody>
      </p:sp>
      <p:sp>
        <p:nvSpPr>
          <p:cNvPr id="5" name="TextBox 4"/>
          <p:cNvSpPr txBox="1"/>
          <p:nvPr/>
        </p:nvSpPr>
        <p:spPr>
          <a:xfrm>
            <a:off x="3778260" y="2112268"/>
            <a:ext cx="783163" cy="307777"/>
          </a:xfrm>
          <a:prstGeom prst="rect">
            <a:avLst/>
          </a:prstGeom>
          <a:ln w="31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algn="ctr"/>
            <a:r>
              <a:rPr lang="en-GB" sz="1400" dirty="0" smtClean="0"/>
              <a:t>Church?</a:t>
            </a:r>
          </a:p>
        </p:txBody>
      </p:sp>
      <p:sp>
        <p:nvSpPr>
          <p:cNvPr id="16" name="TextBox 15"/>
          <p:cNvSpPr txBox="1"/>
          <p:nvPr/>
        </p:nvSpPr>
        <p:spPr>
          <a:xfrm>
            <a:off x="4180421" y="5301208"/>
            <a:ext cx="783163" cy="307777"/>
          </a:xfrm>
          <a:prstGeom prst="rect">
            <a:avLst/>
          </a:prstGeom>
          <a:ln w="31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algn="ctr"/>
            <a:r>
              <a:rPr lang="en-GB" sz="1400" dirty="0" smtClean="0"/>
              <a:t>Church?</a:t>
            </a:r>
          </a:p>
        </p:txBody>
      </p:sp>
      <p:sp>
        <p:nvSpPr>
          <p:cNvPr id="17" name="TextBox 16"/>
          <p:cNvSpPr txBox="1"/>
          <p:nvPr/>
        </p:nvSpPr>
        <p:spPr>
          <a:xfrm>
            <a:off x="4085711" y="3485331"/>
            <a:ext cx="738599" cy="523220"/>
          </a:xfrm>
          <a:prstGeom prst="rect">
            <a:avLst/>
          </a:prstGeom>
          <a:ln w="31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algn="ctr"/>
            <a:r>
              <a:rPr lang="en-GB" sz="1400" dirty="0" smtClean="0"/>
              <a:t>Cloister</a:t>
            </a:r>
            <a:br>
              <a:rPr lang="en-GB" sz="1400" dirty="0" smtClean="0"/>
            </a:br>
            <a:r>
              <a:rPr lang="en-GB" sz="1400" dirty="0" smtClean="0"/>
              <a:t>Garth</a:t>
            </a:r>
          </a:p>
        </p:txBody>
      </p:sp>
    </p:spTree>
    <p:extLst>
      <p:ext uri="{BB962C8B-B14F-4D97-AF65-F5344CB8AC3E}">
        <p14:creationId xmlns:p14="http://schemas.microsoft.com/office/powerpoint/2010/main" val="2163220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2411763" y="1700810"/>
            <a:ext cx="886973" cy="307777"/>
          </a:xfrm>
          <a:prstGeom prst="rect">
            <a:avLst/>
          </a:prstGeom>
          <a:ln w="31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algn="ctr"/>
            <a:r>
              <a:rPr lang="en-GB" sz="1400" dirty="0" smtClean="0"/>
              <a:t>Wall lines</a:t>
            </a:r>
          </a:p>
        </p:txBody>
      </p:sp>
      <p:cxnSp>
        <p:nvCxnSpPr>
          <p:cNvPr id="19" name="Straight Arrow Connector 18"/>
          <p:cNvCxnSpPr>
            <a:stCxn id="17" idx="3"/>
          </p:cNvCxnSpPr>
          <p:nvPr/>
        </p:nvCxnSpPr>
        <p:spPr>
          <a:xfrm flipV="1">
            <a:off x="3298736" y="1268763"/>
            <a:ext cx="985235" cy="58593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7" idx="3"/>
          </p:cNvCxnSpPr>
          <p:nvPr/>
        </p:nvCxnSpPr>
        <p:spPr>
          <a:xfrm>
            <a:off x="3298736" y="1854699"/>
            <a:ext cx="1057243" cy="99823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156180" y="1268762"/>
            <a:ext cx="627223" cy="307777"/>
          </a:xfrm>
          <a:prstGeom prst="rect">
            <a:avLst/>
          </a:prstGeom>
          <a:ln w="31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algn="ctr"/>
            <a:r>
              <a:rPr lang="en-GB" sz="1400" dirty="0" smtClean="0"/>
              <a:t>Floors</a:t>
            </a:r>
          </a:p>
        </p:txBody>
      </p:sp>
      <p:cxnSp>
        <p:nvCxnSpPr>
          <p:cNvPr id="24" name="Straight Arrow Connector 23"/>
          <p:cNvCxnSpPr>
            <a:stCxn id="22" idx="1"/>
          </p:cNvCxnSpPr>
          <p:nvPr/>
        </p:nvCxnSpPr>
        <p:spPr>
          <a:xfrm flipH="1">
            <a:off x="5364092" y="1422651"/>
            <a:ext cx="792088" cy="20615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8" name="Picture 27" descr="Trench3 (6).jpg"/>
          <p:cNvPicPr>
            <a:picLocks noChangeAspect="1"/>
          </p:cNvPicPr>
          <p:nvPr/>
        </p:nvPicPr>
        <p:blipFill>
          <a:blip r:embed="rId3" cstate="print"/>
          <a:stretch>
            <a:fillRect/>
          </a:stretch>
        </p:blipFill>
        <p:spPr>
          <a:xfrm>
            <a:off x="10220" y="404664"/>
            <a:ext cx="9144000" cy="6079787"/>
          </a:xfrm>
          <a:prstGeom prst="rect">
            <a:avLst/>
          </a:prstGeom>
        </p:spPr>
      </p:pic>
      <p:sp>
        <p:nvSpPr>
          <p:cNvPr id="4" name="TextBox 3"/>
          <p:cNvSpPr txBox="1"/>
          <p:nvPr/>
        </p:nvSpPr>
        <p:spPr>
          <a:xfrm>
            <a:off x="467544" y="548683"/>
            <a:ext cx="1607748" cy="584775"/>
          </a:xfrm>
          <a:prstGeom prst="rect">
            <a:avLst/>
          </a:prstGeom>
          <a:solidFill>
            <a:schemeClr val="tx2"/>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algn="ctr"/>
            <a:r>
              <a:rPr lang="en-GB" sz="3200" dirty="0" smtClean="0"/>
              <a:t>Trench 3</a:t>
            </a:r>
            <a:endParaRPr lang="en-GB" sz="32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2411763" y="1700810"/>
            <a:ext cx="886973" cy="307777"/>
          </a:xfrm>
          <a:prstGeom prst="rect">
            <a:avLst/>
          </a:prstGeom>
          <a:ln w="31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algn="ctr"/>
            <a:r>
              <a:rPr lang="en-GB" sz="1400" dirty="0" smtClean="0"/>
              <a:t>Wall lines</a:t>
            </a:r>
          </a:p>
        </p:txBody>
      </p:sp>
      <p:cxnSp>
        <p:nvCxnSpPr>
          <p:cNvPr id="19" name="Straight Arrow Connector 18"/>
          <p:cNvCxnSpPr>
            <a:stCxn id="17" idx="3"/>
          </p:cNvCxnSpPr>
          <p:nvPr/>
        </p:nvCxnSpPr>
        <p:spPr>
          <a:xfrm flipV="1">
            <a:off x="3298736" y="1268763"/>
            <a:ext cx="985235" cy="58593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7" idx="3"/>
          </p:cNvCxnSpPr>
          <p:nvPr/>
        </p:nvCxnSpPr>
        <p:spPr>
          <a:xfrm>
            <a:off x="3298736" y="1854699"/>
            <a:ext cx="1057243" cy="99823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156180" y="1268762"/>
            <a:ext cx="627223" cy="307777"/>
          </a:xfrm>
          <a:prstGeom prst="rect">
            <a:avLst/>
          </a:prstGeom>
          <a:ln w="31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algn="ctr"/>
            <a:r>
              <a:rPr lang="en-GB" sz="1400" dirty="0" smtClean="0"/>
              <a:t>Floors</a:t>
            </a:r>
          </a:p>
        </p:txBody>
      </p:sp>
      <p:cxnSp>
        <p:nvCxnSpPr>
          <p:cNvPr id="24" name="Straight Arrow Connector 23"/>
          <p:cNvCxnSpPr>
            <a:stCxn id="22" idx="1"/>
          </p:cNvCxnSpPr>
          <p:nvPr/>
        </p:nvCxnSpPr>
        <p:spPr>
          <a:xfrm flipH="1">
            <a:off x="5364092" y="1422651"/>
            <a:ext cx="792088" cy="20615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8" name="Picture 27" descr="Trench3 (6).jpg"/>
          <p:cNvPicPr>
            <a:picLocks noChangeAspect="1"/>
          </p:cNvPicPr>
          <p:nvPr/>
        </p:nvPicPr>
        <p:blipFill>
          <a:blip r:embed="rId3" cstate="print"/>
          <a:stretch>
            <a:fillRect/>
          </a:stretch>
        </p:blipFill>
        <p:spPr>
          <a:xfrm>
            <a:off x="10220" y="404664"/>
            <a:ext cx="9144000" cy="6079787"/>
          </a:xfrm>
          <a:prstGeom prst="rect">
            <a:avLst/>
          </a:prstGeom>
        </p:spPr>
      </p:pic>
      <p:sp>
        <p:nvSpPr>
          <p:cNvPr id="31" name="Freeform 30"/>
          <p:cNvSpPr/>
          <p:nvPr/>
        </p:nvSpPr>
        <p:spPr>
          <a:xfrm>
            <a:off x="5652123" y="404667"/>
            <a:ext cx="3448337" cy="2610679"/>
          </a:xfrm>
          <a:custGeom>
            <a:avLst/>
            <a:gdLst>
              <a:gd name="connsiteX0" fmla="*/ 3559628 w 3559628"/>
              <a:gd name="connsiteY0" fmla="*/ 2710543 h 2710543"/>
              <a:gd name="connsiteX1" fmla="*/ 0 w 3559628"/>
              <a:gd name="connsiteY1" fmla="*/ 0 h 2710543"/>
            </a:gdLst>
            <a:ahLst/>
            <a:cxnLst>
              <a:cxn ang="0">
                <a:pos x="connsiteX0" y="connsiteY0"/>
              </a:cxn>
              <a:cxn ang="0">
                <a:pos x="connsiteX1" y="connsiteY1"/>
              </a:cxn>
            </a:cxnLst>
            <a:rect l="l" t="t" r="r" b="b"/>
            <a:pathLst>
              <a:path w="3559628" h="2710543">
                <a:moveTo>
                  <a:pt x="3559628" y="2710543"/>
                </a:moveTo>
                <a:lnTo>
                  <a:pt x="0" y="0"/>
                </a:ln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2" name="Freeform 31"/>
          <p:cNvSpPr/>
          <p:nvPr/>
        </p:nvSpPr>
        <p:spPr>
          <a:xfrm>
            <a:off x="7522029" y="413659"/>
            <a:ext cx="1589314" cy="1045029"/>
          </a:xfrm>
          <a:custGeom>
            <a:avLst/>
            <a:gdLst>
              <a:gd name="connsiteX0" fmla="*/ 1589314 w 1589314"/>
              <a:gd name="connsiteY0" fmla="*/ 1045029 h 1045029"/>
              <a:gd name="connsiteX1" fmla="*/ 0 w 1589314"/>
              <a:gd name="connsiteY1" fmla="*/ 0 h 1045029"/>
            </a:gdLst>
            <a:ahLst/>
            <a:cxnLst>
              <a:cxn ang="0">
                <a:pos x="connsiteX0" y="connsiteY0"/>
              </a:cxn>
              <a:cxn ang="0">
                <a:pos x="connsiteX1" y="connsiteY1"/>
              </a:cxn>
            </a:cxnLst>
            <a:rect l="l" t="t" r="r" b="b"/>
            <a:pathLst>
              <a:path w="1589314" h="1045029">
                <a:moveTo>
                  <a:pt x="1589314" y="1045029"/>
                </a:moveTo>
                <a:lnTo>
                  <a:pt x="0" y="0"/>
                </a:ln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5" name="Freeform 34"/>
          <p:cNvSpPr/>
          <p:nvPr/>
        </p:nvSpPr>
        <p:spPr>
          <a:xfrm>
            <a:off x="1251857" y="478972"/>
            <a:ext cx="141514" cy="5921829"/>
          </a:xfrm>
          <a:custGeom>
            <a:avLst/>
            <a:gdLst>
              <a:gd name="connsiteX0" fmla="*/ 0 w 141514"/>
              <a:gd name="connsiteY0" fmla="*/ 5921829 h 5921829"/>
              <a:gd name="connsiteX1" fmla="*/ 141514 w 141514"/>
              <a:gd name="connsiteY1" fmla="*/ 0 h 5921829"/>
            </a:gdLst>
            <a:ahLst/>
            <a:cxnLst>
              <a:cxn ang="0">
                <a:pos x="connsiteX0" y="connsiteY0"/>
              </a:cxn>
              <a:cxn ang="0">
                <a:pos x="connsiteX1" y="connsiteY1"/>
              </a:cxn>
            </a:cxnLst>
            <a:rect l="l" t="t" r="r" b="b"/>
            <a:pathLst>
              <a:path w="141514" h="5921829">
                <a:moveTo>
                  <a:pt x="0" y="5921829"/>
                </a:moveTo>
                <a:lnTo>
                  <a:pt x="141514" y="0"/>
                </a:ln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9" name="TextBox 38"/>
          <p:cNvSpPr txBox="1"/>
          <p:nvPr/>
        </p:nvSpPr>
        <p:spPr>
          <a:xfrm>
            <a:off x="7524331" y="1196754"/>
            <a:ext cx="948913" cy="307777"/>
          </a:xfrm>
          <a:prstGeom prst="rect">
            <a:avLst/>
          </a:prstGeom>
          <a:ln w="31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algn="ctr"/>
            <a:r>
              <a:rPr lang="en-GB" sz="1400" dirty="0" smtClean="0"/>
              <a:t>North wall</a:t>
            </a:r>
          </a:p>
        </p:txBody>
      </p:sp>
      <p:sp>
        <p:nvSpPr>
          <p:cNvPr id="40" name="TextBox 39"/>
          <p:cNvSpPr txBox="1"/>
          <p:nvPr/>
        </p:nvSpPr>
        <p:spPr>
          <a:xfrm>
            <a:off x="179512" y="2492898"/>
            <a:ext cx="947311" cy="307777"/>
          </a:xfrm>
          <a:prstGeom prst="rect">
            <a:avLst/>
          </a:prstGeom>
          <a:ln w="31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algn="ctr"/>
            <a:r>
              <a:rPr lang="en-GB" sz="1400" dirty="0" smtClean="0"/>
              <a:t>South wall</a:t>
            </a:r>
          </a:p>
        </p:txBody>
      </p:sp>
      <p:sp>
        <p:nvSpPr>
          <p:cNvPr id="4" name="TextBox 3"/>
          <p:cNvSpPr txBox="1"/>
          <p:nvPr/>
        </p:nvSpPr>
        <p:spPr>
          <a:xfrm>
            <a:off x="467544" y="548683"/>
            <a:ext cx="1607748" cy="584775"/>
          </a:xfrm>
          <a:prstGeom prst="rect">
            <a:avLst/>
          </a:prstGeom>
          <a:solidFill>
            <a:schemeClr val="tx2"/>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algn="ctr"/>
            <a:r>
              <a:rPr lang="en-GB" sz="3200" dirty="0" smtClean="0"/>
              <a:t>Trench 3</a:t>
            </a:r>
            <a:endParaRPr lang="en-GB" sz="3200" dirty="0"/>
          </a:p>
        </p:txBody>
      </p:sp>
    </p:spTree>
    <p:extLst>
      <p:ext uri="{BB962C8B-B14F-4D97-AF65-F5344CB8AC3E}">
        <p14:creationId xmlns:p14="http://schemas.microsoft.com/office/powerpoint/2010/main" val="192317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2411763" y="1700810"/>
            <a:ext cx="886973" cy="307777"/>
          </a:xfrm>
          <a:prstGeom prst="rect">
            <a:avLst/>
          </a:prstGeom>
          <a:ln w="31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algn="ctr"/>
            <a:r>
              <a:rPr lang="en-GB" sz="1400" dirty="0" smtClean="0"/>
              <a:t>Wall lines</a:t>
            </a:r>
          </a:p>
        </p:txBody>
      </p:sp>
      <p:cxnSp>
        <p:nvCxnSpPr>
          <p:cNvPr id="19" name="Straight Arrow Connector 18"/>
          <p:cNvCxnSpPr>
            <a:stCxn id="17" idx="3"/>
          </p:cNvCxnSpPr>
          <p:nvPr/>
        </p:nvCxnSpPr>
        <p:spPr>
          <a:xfrm flipV="1">
            <a:off x="3298736" y="1268763"/>
            <a:ext cx="985235" cy="58593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7" idx="3"/>
          </p:cNvCxnSpPr>
          <p:nvPr/>
        </p:nvCxnSpPr>
        <p:spPr>
          <a:xfrm>
            <a:off x="3298736" y="1854699"/>
            <a:ext cx="1057243" cy="99823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156180" y="1268762"/>
            <a:ext cx="627223" cy="307777"/>
          </a:xfrm>
          <a:prstGeom prst="rect">
            <a:avLst/>
          </a:prstGeom>
          <a:ln w="31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algn="ctr"/>
            <a:r>
              <a:rPr lang="en-GB" sz="1400" dirty="0" smtClean="0"/>
              <a:t>Floors</a:t>
            </a:r>
          </a:p>
        </p:txBody>
      </p:sp>
      <p:cxnSp>
        <p:nvCxnSpPr>
          <p:cNvPr id="24" name="Straight Arrow Connector 23"/>
          <p:cNvCxnSpPr>
            <a:stCxn id="22" idx="1"/>
          </p:cNvCxnSpPr>
          <p:nvPr/>
        </p:nvCxnSpPr>
        <p:spPr>
          <a:xfrm flipH="1">
            <a:off x="5364092" y="1422651"/>
            <a:ext cx="792088" cy="20615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8" name="Picture 27" descr="Trench3 (6).jpg"/>
          <p:cNvPicPr>
            <a:picLocks noChangeAspect="1"/>
          </p:cNvPicPr>
          <p:nvPr/>
        </p:nvPicPr>
        <p:blipFill>
          <a:blip r:embed="rId3" cstate="print"/>
          <a:stretch>
            <a:fillRect/>
          </a:stretch>
        </p:blipFill>
        <p:spPr>
          <a:xfrm>
            <a:off x="10220" y="404664"/>
            <a:ext cx="9144000" cy="6079787"/>
          </a:xfrm>
          <a:prstGeom prst="rect">
            <a:avLst/>
          </a:prstGeom>
        </p:spPr>
      </p:pic>
      <p:sp>
        <p:nvSpPr>
          <p:cNvPr id="31" name="Freeform 30"/>
          <p:cNvSpPr/>
          <p:nvPr/>
        </p:nvSpPr>
        <p:spPr>
          <a:xfrm>
            <a:off x="5652123" y="404667"/>
            <a:ext cx="3448337" cy="2610679"/>
          </a:xfrm>
          <a:custGeom>
            <a:avLst/>
            <a:gdLst>
              <a:gd name="connsiteX0" fmla="*/ 3559628 w 3559628"/>
              <a:gd name="connsiteY0" fmla="*/ 2710543 h 2710543"/>
              <a:gd name="connsiteX1" fmla="*/ 0 w 3559628"/>
              <a:gd name="connsiteY1" fmla="*/ 0 h 2710543"/>
            </a:gdLst>
            <a:ahLst/>
            <a:cxnLst>
              <a:cxn ang="0">
                <a:pos x="connsiteX0" y="connsiteY0"/>
              </a:cxn>
              <a:cxn ang="0">
                <a:pos x="connsiteX1" y="connsiteY1"/>
              </a:cxn>
            </a:cxnLst>
            <a:rect l="l" t="t" r="r" b="b"/>
            <a:pathLst>
              <a:path w="3559628" h="2710543">
                <a:moveTo>
                  <a:pt x="3559628" y="2710543"/>
                </a:moveTo>
                <a:lnTo>
                  <a:pt x="0" y="0"/>
                </a:ln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2" name="Freeform 31"/>
          <p:cNvSpPr/>
          <p:nvPr/>
        </p:nvSpPr>
        <p:spPr>
          <a:xfrm>
            <a:off x="7522029" y="413659"/>
            <a:ext cx="1589314" cy="1045029"/>
          </a:xfrm>
          <a:custGeom>
            <a:avLst/>
            <a:gdLst>
              <a:gd name="connsiteX0" fmla="*/ 1589314 w 1589314"/>
              <a:gd name="connsiteY0" fmla="*/ 1045029 h 1045029"/>
              <a:gd name="connsiteX1" fmla="*/ 0 w 1589314"/>
              <a:gd name="connsiteY1" fmla="*/ 0 h 1045029"/>
            </a:gdLst>
            <a:ahLst/>
            <a:cxnLst>
              <a:cxn ang="0">
                <a:pos x="connsiteX0" y="connsiteY0"/>
              </a:cxn>
              <a:cxn ang="0">
                <a:pos x="connsiteX1" y="connsiteY1"/>
              </a:cxn>
            </a:cxnLst>
            <a:rect l="l" t="t" r="r" b="b"/>
            <a:pathLst>
              <a:path w="1589314" h="1045029">
                <a:moveTo>
                  <a:pt x="1589314" y="1045029"/>
                </a:moveTo>
                <a:lnTo>
                  <a:pt x="0" y="0"/>
                </a:ln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5" name="Freeform 34"/>
          <p:cNvSpPr/>
          <p:nvPr/>
        </p:nvSpPr>
        <p:spPr>
          <a:xfrm>
            <a:off x="1251857" y="478972"/>
            <a:ext cx="141514" cy="5921829"/>
          </a:xfrm>
          <a:custGeom>
            <a:avLst/>
            <a:gdLst>
              <a:gd name="connsiteX0" fmla="*/ 0 w 141514"/>
              <a:gd name="connsiteY0" fmla="*/ 5921829 h 5921829"/>
              <a:gd name="connsiteX1" fmla="*/ 141514 w 141514"/>
              <a:gd name="connsiteY1" fmla="*/ 0 h 5921829"/>
            </a:gdLst>
            <a:ahLst/>
            <a:cxnLst>
              <a:cxn ang="0">
                <a:pos x="connsiteX0" y="connsiteY0"/>
              </a:cxn>
              <a:cxn ang="0">
                <a:pos x="connsiteX1" y="connsiteY1"/>
              </a:cxn>
            </a:cxnLst>
            <a:rect l="l" t="t" r="r" b="b"/>
            <a:pathLst>
              <a:path w="141514" h="5921829">
                <a:moveTo>
                  <a:pt x="0" y="5921829"/>
                </a:moveTo>
                <a:lnTo>
                  <a:pt x="141514" y="0"/>
                </a:ln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7" name="Freeform 36"/>
          <p:cNvSpPr/>
          <p:nvPr/>
        </p:nvSpPr>
        <p:spPr>
          <a:xfrm>
            <a:off x="2079171" y="1230087"/>
            <a:ext cx="5138058" cy="1654628"/>
          </a:xfrm>
          <a:custGeom>
            <a:avLst/>
            <a:gdLst>
              <a:gd name="connsiteX0" fmla="*/ 0 w 5138058"/>
              <a:gd name="connsiteY0" fmla="*/ 0 h 1654628"/>
              <a:gd name="connsiteX1" fmla="*/ 250372 w 5138058"/>
              <a:gd name="connsiteY1" fmla="*/ 1654628 h 1654628"/>
              <a:gd name="connsiteX2" fmla="*/ 1959429 w 5138058"/>
              <a:gd name="connsiteY2" fmla="*/ 1371600 h 1654628"/>
              <a:gd name="connsiteX3" fmla="*/ 4278086 w 5138058"/>
              <a:gd name="connsiteY3" fmla="*/ 1034143 h 1654628"/>
              <a:gd name="connsiteX4" fmla="*/ 5138058 w 5138058"/>
              <a:gd name="connsiteY4" fmla="*/ 990600 h 1654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8058" h="1654628">
                <a:moveTo>
                  <a:pt x="0" y="0"/>
                </a:moveTo>
                <a:lnTo>
                  <a:pt x="250372" y="1654628"/>
                </a:lnTo>
                <a:lnTo>
                  <a:pt x="1959429" y="1371600"/>
                </a:lnTo>
                <a:lnTo>
                  <a:pt x="4278086" y="1034143"/>
                </a:lnTo>
                <a:lnTo>
                  <a:pt x="5138058" y="990600"/>
                </a:ln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8" name="Freeform 37"/>
          <p:cNvSpPr/>
          <p:nvPr/>
        </p:nvSpPr>
        <p:spPr>
          <a:xfrm>
            <a:off x="2710547" y="936170"/>
            <a:ext cx="4376057" cy="1632859"/>
          </a:xfrm>
          <a:custGeom>
            <a:avLst/>
            <a:gdLst>
              <a:gd name="connsiteX0" fmla="*/ 0 w 4376057"/>
              <a:gd name="connsiteY0" fmla="*/ 239486 h 1632858"/>
              <a:gd name="connsiteX1" fmla="*/ 315686 w 4376057"/>
              <a:gd name="connsiteY1" fmla="*/ 1567543 h 1632858"/>
              <a:gd name="connsiteX2" fmla="*/ 337457 w 4376057"/>
              <a:gd name="connsiteY2" fmla="*/ 1632858 h 1632858"/>
              <a:gd name="connsiteX3" fmla="*/ 1654628 w 4376057"/>
              <a:gd name="connsiteY3" fmla="*/ 1382486 h 1632858"/>
              <a:gd name="connsiteX4" fmla="*/ 2558143 w 4376057"/>
              <a:gd name="connsiteY4" fmla="*/ 1273629 h 1632858"/>
              <a:gd name="connsiteX5" fmla="*/ 3418114 w 4376057"/>
              <a:gd name="connsiteY5" fmla="*/ 1197429 h 1632858"/>
              <a:gd name="connsiteX6" fmla="*/ 4376057 w 4376057"/>
              <a:gd name="connsiteY6" fmla="*/ 1110343 h 1632858"/>
              <a:gd name="connsiteX7" fmla="*/ 3015343 w 4376057"/>
              <a:gd name="connsiteY7" fmla="*/ 0 h 1632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6057" h="1632858">
                <a:moveTo>
                  <a:pt x="0" y="239486"/>
                </a:moveTo>
                <a:lnTo>
                  <a:pt x="315686" y="1567543"/>
                </a:lnTo>
                <a:lnTo>
                  <a:pt x="337457" y="1632858"/>
                </a:lnTo>
                <a:lnTo>
                  <a:pt x="1654628" y="1382486"/>
                </a:lnTo>
                <a:lnTo>
                  <a:pt x="2558143" y="1273629"/>
                </a:lnTo>
                <a:lnTo>
                  <a:pt x="3418114" y="1197429"/>
                </a:lnTo>
                <a:lnTo>
                  <a:pt x="4376057" y="1110343"/>
                </a:lnTo>
                <a:lnTo>
                  <a:pt x="3015343" y="0"/>
                </a:ln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9" name="TextBox 38"/>
          <p:cNvSpPr txBox="1"/>
          <p:nvPr/>
        </p:nvSpPr>
        <p:spPr>
          <a:xfrm>
            <a:off x="7524331" y="1196754"/>
            <a:ext cx="948913" cy="307777"/>
          </a:xfrm>
          <a:prstGeom prst="rect">
            <a:avLst/>
          </a:prstGeom>
          <a:ln w="31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algn="ctr"/>
            <a:r>
              <a:rPr lang="en-GB" sz="1400" dirty="0" smtClean="0"/>
              <a:t>North wall</a:t>
            </a:r>
          </a:p>
        </p:txBody>
      </p:sp>
      <p:sp>
        <p:nvSpPr>
          <p:cNvPr id="40" name="TextBox 39"/>
          <p:cNvSpPr txBox="1"/>
          <p:nvPr/>
        </p:nvSpPr>
        <p:spPr>
          <a:xfrm>
            <a:off x="179512" y="2492898"/>
            <a:ext cx="947311" cy="307777"/>
          </a:xfrm>
          <a:prstGeom prst="rect">
            <a:avLst/>
          </a:prstGeom>
          <a:ln w="31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algn="ctr"/>
            <a:r>
              <a:rPr lang="en-GB" sz="1400" dirty="0" smtClean="0"/>
              <a:t>South wall</a:t>
            </a:r>
          </a:p>
        </p:txBody>
      </p:sp>
      <p:sp>
        <p:nvSpPr>
          <p:cNvPr id="41" name="TextBox 40"/>
          <p:cNvSpPr txBox="1"/>
          <p:nvPr/>
        </p:nvSpPr>
        <p:spPr>
          <a:xfrm>
            <a:off x="3851923" y="1052738"/>
            <a:ext cx="574195" cy="307777"/>
          </a:xfrm>
          <a:prstGeom prst="rect">
            <a:avLst/>
          </a:prstGeom>
          <a:ln w="31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algn="ctr"/>
            <a:r>
              <a:rPr lang="en-GB" sz="1400" dirty="0" smtClean="0"/>
              <a:t>Choir</a:t>
            </a:r>
          </a:p>
        </p:txBody>
      </p:sp>
      <p:sp>
        <p:nvSpPr>
          <p:cNvPr id="42" name="TextBox 41"/>
          <p:cNvSpPr txBox="1"/>
          <p:nvPr/>
        </p:nvSpPr>
        <p:spPr>
          <a:xfrm>
            <a:off x="1674991" y="3350528"/>
            <a:ext cx="1473545" cy="307777"/>
          </a:xfrm>
          <a:prstGeom prst="rect">
            <a:avLst/>
          </a:prstGeom>
          <a:ln w="31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algn="ctr"/>
            <a:r>
              <a:rPr lang="en-GB" sz="1400" dirty="0" smtClean="0"/>
              <a:t>Choir stall footing</a:t>
            </a:r>
          </a:p>
        </p:txBody>
      </p:sp>
      <p:cxnSp>
        <p:nvCxnSpPr>
          <p:cNvPr id="44" name="Straight Arrow Connector 43"/>
          <p:cNvCxnSpPr>
            <a:stCxn id="42" idx="0"/>
          </p:cNvCxnSpPr>
          <p:nvPr/>
        </p:nvCxnSpPr>
        <p:spPr>
          <a:xfrm flipV="1">
            <a:off x="2411764" y="2492899"/>
            <a:ext cx="298783" cy="85762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467544" y="548683"/>
            <a:ext cx="1607748" cy="584775"/>
          </a:xfrm>
          <a:prstGeom prst="rect">
            <a:avLst/>
          </a:prstGeom>
          <a:solidFill>
            <a:schemeClr val="tx2"/>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algn="ctr"/>
            <a:r>
              <a:rPr lang="en-GB" sz="3200" dirty="0" smtClean="0"/>
              <a:t>Trench 3</a:t>
            </a:r>
            <a:endParaRPr lang="en-GB" sz="3200" dirty="0"/>
          </a:p>
        </p:txBody>
      </p:sp>
      <p:sp>
        <p:nvSpPr>
          <p:cNvPr id="58" name="TextBox 57"/>
          <p:cNvSpPr txBox="1"/>
          <p:nvPr/>
        </p:nvSpPr>
        <p:spPr>
          <a:xfrm>
            <a:off x="5275961" y="2761185"/>
            <a:ext cx="968342" cy="307777"/>
          </a:xfrm>
          <a:prstGeom prst="rect">
            <a:avLst/>
          </a:prstGeom>
          <a:ln w="31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algn="ctr"/>
            <a:r>
              <a:rPr lang="en-GB" sz="1400" dirty="0" smtClean="0"/>
              <a:t>Presbytery</a:t>
            </a:r>
          </a:p>
        </p:txBody>
      </p:sp>
      <p:cxnSp>
        <p:nvCxnSpPr>
          <p:cNvPr id="51" name="Straight Arrow Connector 50"/>
          <p:cNvCxnSpPr/>
          <p:nvPr/>
        </p:nvCxnSpPr>
        <p:spPr>
          <a:xfrm>
            <a:off x="5078514" y="867235"/>
            <a:ext cx="1104572" cy="98746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317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2411763" y="1700810"/>
            <a:ext cx="886973" cy="307777"/>
          </a:xfrm>
          <a:prstGeom prst="rect">
            <a:avLst/>
          </a:prstGeom>
          <a:ln w="31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algn="ctr"/>
            <a:r>
              <a:rPr lang="en-GB" sz="1400" dirty="0" smtClean="0"/>
              <a:t>Wall lines</a:t>
            </a:r>
          </a:p>
        </p:txBody>
      </p:sp>
      <p:cxnSp>
        <p:nvCxnSpPr>
          <p:cNvPr id="19" name="Straight Arrow Connector 18"/>
          <p:cNvCxnSpPr>
            <a:stCxn id="17" idx="3"/>
          </p:cNvCxnSpPr>
          <p:nvPr/>
        </p:nvCxnSpPr>
        <p:spPr>
          <a:xfrm flipV="1">
            <a:off x="3298736" y="1268763"/>
            <a:ext cx="985235" cy="58593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7" idx="3"/>
          </p:cNvCxnSpPr>
          <p:nvPr/>
        </p:nvCxnSpPr>
        <p:spPr>
          <a:xfrm>
            <a:off x="3298736" y="1854699"/>
            <a:ext cx="1057243" cy="99823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156180" y="1268762"/>
            <a:ext cx="627223" cy="307777"/>
          </a:xfrm>
          <a:prstGeom prst="rect">
            <a:avLst/>
          </a:prstGeom>
          <a:ln w="31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algn="ctr"/>
            <a:r>
              <a:rPr lang="en-GB" sz="1400" dirty="0" smtClean="0"/>
              <a:t>Floors</a:t>
            </a:r>
          </a:p>
        </p:txBody>
      </p:sp>
      <p:cxnSp>
        <p:nvCxnSpPr>
          <p:cNvPr id="24" name="Straight Arrow Connector 23"/>
          <p:cNvCxnSpPr>
            <a:stCxn id="22" idx="1"/>
          </p:cNvCxnSpPr>
          <p:nvPr/>
        </p:nvCxnSpPr>
        <p:spPr>
          <a:xfrm flipH="1">
            <a:off x="5364092" y="1422651"/>
            <a:ext cx="792088" cy="20615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8" name="Picture 27" descr="Trench3 (6).jpg"/>
          <p:cNvPicPr>
            <a:picLocks noChangeAspect="1"/>
          </p:cNvPicPr>
          <p:nvPr/>
        </p:nvPicPr>
        <p:blipFill>
          <a:blip r:embed="rId3" cstate="print"/>
          <a:stretch>
            <a:fillRect/>
          </a:stretch>
        </p:blipFill>
        <p:spPr>
          <a:xfrm>
            <a:off x="10220" y="404664"/>
            <a:ext cx="9144000" cy="6079787"/>
          </a:xfrm>
          <a:prstGeom prst="rect">
            <a:avLst/>
          </a:prstGeom>
        </p:spPr>
      </p:pic>
      <p:sp>
        <p:nvSpPr>
          <p:cNvPr id="31" name="Freeform 30"/>
          <p:cNvSpPr/>
          <p:nvPr/>
        </p:nvSpPr>
        <p:spPr>
          <a:xfrm>
            <a:off x="5652123" y="404667"/>
            <a:ext cx="3448337" cy="2610679"/>
          </a:xfrm>
          <a:custGeom>
            <a:avLst/>
            <a:gdLst>
              <a:gd name="connsiteX0" fmla="*/ 3559628 w 3559628"/>
              <a:gd name="connsiteY0" fmla="*/ 2710543 h 2710543"/>
              <a:gd name="connsiteX1" fmla="*/ 0 w 3559628"/>
              <a:gd name="connsiteY1" fmla="*/ 0 h 2710543"/>
            </a:gdLst>
            <a:ahLst/>
            <a:cxnLst>
              <a:cxn ang="0">
                <a:pos x="connsiteX0" y="connsiteY0"/>
              </a:cxn>
              <a:cxn ang="0">
                <a:pos x="connsiteX1" y="connsiteY1"/>
              </a:cxn>
            </a:cxnLst>
            <a:rect l="l" t="t" r="r" b="b"/>
            <a:pathLst>
              <a:path w="3559628" h="2710543">
                <a:moveTo>
                  <a:pt x="3559628" y="2710543"/>
                </a:moveTo>
                <a:lnTo>
                  <a:pt x="0" y="0"/>
                </a:ln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2" name="Freeform 31"/>
          <p:cNvSpPr/>
          <p:nvPr/>
        </p:nvSpPr>
        <p:spPr>
          <a:xfrm>
            <a:off x="7522029" y="413659"/>
            <a:ext cx="1589314" cy="1045029"/>
          </a:xfrm>
          <a:custGeom>
            <a:avLst/>
            <a:gdLst>
              <a:gd name="connsiteX0" fmla="*/ 1589314 w 1589314"/>
              <a:gd name="connsiteY0" fmla="*/ 1045029 h 1045029"/>
              <a:gd name="connsiteX1" fmla="*/ 0 w 1589314"/>
              <a:gd name="connsiteY1" fmla="*/ 0 h 1045029"/>
            </a:gdLst>
            <a:ahLst/>
            <a:cxnLst>
              <a:cxn ang="0">
                <a:pos x="connsiteX0" y="connsiteY0"/>
              </a:cxn>
              <a:cxn ang="0">
                <a:pos x="connsiteX1" y="connsiteY1"/>
              </a:cxn>
            </a:cxnLst>
            <a:rect l="l" t="t" r="r" b="b"/>
            <a:pathLst>
              <a:path w="1589314" h="1045029">
                <a:moveTo>
                  <a:pt x="1589314" y="1045029"/>
                </a:moveTo>
                <a:lnTo>
                  <a:pt x="0" y="0"/>
                </a:ln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5" name="Freeform 34"/>
          <p:cNvSpPr/>
          <p:nvPr/>
        </p:nvSpPr>
        <p:spPr>
          <a:xfrm>
            <a:off x="1251857" y="478972"/>
            <a:ext cx="141514" cy="5921829"/>
          </a:xfrm>
          <a:custGeom>
            <a:avLst/>
            <a:gdLst>
              <a:gd name="connsiteX0" fmla="*/ 0 w 141514"/>
              <a:gd name="connsiteY0" fmla="*/ 5921829 h 5921829"/>
              <a:gd name="connsiteX1" fmla="*/ 141514 w 141514"/>
              <a:gd name="connsiteY1" fmla="*/ 0 h 5921829"/>
            </a:gdLst>
            <a:ahLst/>
            <a:cxnLst>
              <a:cxn ang="0">
                <a:pos x="connsiteX0" y="connsiteY0"/>
              </a:cxn>
              <a:cxn ang="0">
                <a:pos x="connsiteX1" y="connsiteY1"/>
              </a:cxn>
            </a:cxnLst>
            <a:rect l="l" t="t" r="r" b="b"/>
            <a:pathLst>
              <a:path w="141514" h="5921829">
                <a:moveTo>
                  <a:pt x="0" y="5921829"/>
                </a:moveTo>
                <a:lnTo>
                  <a:pt x="141514" y="0"/>
                </a:ln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7" name="Freeform 36"/>
          <p:cNvSpPr/>
          <p:nvPr/>
        </p:nvSpPr>
        <p:spPr>
          <a:xfrm>
            <a:off x="2079171" y="1230087"/>
            <a:ext cx="5138058" cy="1654628"/>
          </a:xfrm>
          <a:custGeom>
            <a:avLst/>
            <a:gdLst>
              <a:gd name="connsiteX0" fmla="*/ 0 w 5138058"/>
              <a:gd name="connsiteY0" fmla="*/ 0 h 1654628"/>
              <a:gd name="connsiteX1" fmla="*/ 250372 w 5138058"/>
              <a:gd name="connsiteY1" fmla="*/ 1654628 h 1654628"/>
              <a:gd name="connsiteX2" fmla="*/ 1959429 w 5138058"/>
              <a:gd name="connsiteY2" fmla="*/ 1371600 h 1654628"/>
              <a:gd name="connsiteX3" fmla="*/ 4278086 w 5138058"/>
              <a:gd name="connsiteY3" fmla="*/ 1034143 h 1654628"/>
              <a:gd name="connsiteX4" fmla="*/ 5138058 w 5138058"/>
              <a:gd name="connsiteY4" fmla="*/ 990600 h 1654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8058" h="1654628">
                <a:moveTo>
                  <a:pt x="0" y="0"/>
                </a:moveTo>
                <a:lnTo>
                  <a:pt x="250372" y="1654628"/>
                </a:lnTo>
                <a:lnTo>
                  <a:pt x="1959429" y="1371600"/>
                </a:lnTo>
                <a:lnTo>
                  <a:pt x="4278086" y="1034143"/>
                </a:lnTo>
                <a:lnTo>
                  <a:pt x="5138058" y="990600"/>
                </a:ln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8" name="Freeform 37"/>
          <p:cNvSpPr/>
          <p:nvPr/>
        </p:nvSpPr>
        <p:spPr>
          <a:xfrm>
            <a:off x="2710547" y="936170"/>
            <a:ext cx="4376057" cy="1632859"/>
          </a:xfrm>
          <a:custGeom>
            <a:avLst/>
            <a:gdLst>
              <a:gd name="connsiteX0" fmla="*/ 0 w 4376057"/>
              <a:gd name="connsiteY0" fmla="*/ 239486 h 1632858"/>
              <a:gd name="connsiteX1" fmla="*/ 315686 w 4376057"/>
              <a:gd name="connsiteY1" fmla="*/ 1567543 h 1632858"/>
              <a:gd name="connsiteX2" fmla="*/ 337457 w 4376057"/>
              <a:gd name="connsiteY2" fmla="*/ 1632858 h 1632858"/>
              <a:gd name="connsiteX3" fmla="*/ 1654628 w 4376057"/>
              <a:gd name="connsiteY3" fmla="*/ 1382486 h 1632858"/>
              <a:gd name="connsiteX4" fmla="*/ 2558143 w 4376057"/>
              <a:gd name="connsiteY4" fmla="*/ 1273629 h 1632858"/>
              <a:gd name="connsiteX5" fmla="*/ 3418114 w 4376057"/>
              <a:gd name="connsiteY5" fmla="*/ 1197429 h 1632858"/>
              <a:gd name="connsiteX6" fmla="*/ 4376057 w 4376057"/>
              <a:gd name="connsiteY6" fmla="*/ 1110343 h 1632858"/>
              <a:gd name="connsiteX7" fmla="*/ 3015343 w 4376057"/>
              <a:gd name="connsiteY7" fmla="*/ 0 h 1632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6057" h="1632858">
                <a:moveTo>
                  <a:pt x="0" y="239486"/>
                </a:moveTo>
                <a:lnTo>
                  <a:pt x="315686" y="1567543"/>
                </a:lnTo>
                <a:lnTo>
                  <a:pt x="337457" y="1632858"/>
                </a:lnTo>
                <a:lnTo>
                  <a:pt x="1654628" y="1382486"/>
                </a:lnTo>
                <a:lnTo>
                  <a:pt x="2558143" y="1273629"/>
                </a:lnTo>
                <a:lnTo>
                  <a:pt x="3418114" y="1197429"/>
                </a:lnTo>
                <a:lnTo>
                  <a:pt x="4376057" y="1110343"/>
                </a:lnTo>
                <a:lnTo>
                  <a:pt x="3015343" y="0"/>
                </a:ln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9" name="TextBox 38"/>
          <p:cNvSpPr txBox="1"/>
          <p:nvPr/>
        </p:nvSpPr>
        <p:spPr>
          <a:xfrm>
            <a:off x="7524331" y="1196754"/>
            <a:ext cx="948913" cy="307777"/>
          </a:xfrm>
          <a:prstGeom prst="rect">
            <a:avLst/>
          </a:prstGeom>
          <a:ln w="31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algn="ctr"/>
            <a:r>
              <a:rPr lang="en-GB" sz="1400" dirty="0" smtClean="0"/>
              <a:t>North wall</a:t>
            </a:r>
          </a:p>
        </p:txBody>
      </p:sp>
      <p:sp>
        <p:nvSpPr>
          <p:cNvPr id="40" name="TextBox 39"/>
          <p:cNvSpPr txBox="1"/>
          <p:nvPr/>
        </p:nvSpPr>
        <p:spPr>
          <a:xfrm>
            <a:off x="179512" y="2492898"/>
            <a:ext cx="947311" cy="307777"/>
          </a:xfrm>
          <a:prstGeom prst="rect">
            <a:avLst/>
          </a:prstGeom>
          <a:ln w="31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algn="ctr"/>
            <a:r>
              <a:rPr lang="en-GB" sz="1400" dirty="0" smtClean="0"/>
              <a:t>South wall</a:t>
            </a:r>
          </a:p>
        </p:txBody>
      </p:sp>
      <p:sp>
        <p:nvSpPr>
          <p:cNvPr id="41" name="TextBox 40"/>
          <p:cNvSpPr txBox="1"/>
          <p:nvPr/>
        </p:nvSpPr>
        <p:spPr>
          <a:xfrm>
            <a:off x="3851923" y="1052738"/>
            <a:ext cx="574195" cy="307777"/>
          </a:xfrm>
          <a:prstGeom prst="rect">
            <a:avLst/>
          </a:prstGeom>
          <a:ln w="31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algn="ctr"/>
            <a:r>
              <a:rPr lang="en-GB" sz="1400" dirty="0" smtClean="0"/>
              <a:t>Choir</a:t>
            </a:r>
          </a:p>
        </p:txBody>
      </p:sp>
      <p:sp>
        <p:nvSpPr>
          <p:cNvPr id="42" name="TextBox 41"/>
          <p:cNvSpPr txBox="1"/>
          <p:nvPr/>
        </p:nvSpPr>
        <p:spPr>
          <a:xfrm>
            <a:off x="1674991" y="3350528"/>
            <a:ext cx="1473545" cy="307777"/>
          </a:xfrm>
          <a:prstGeom prst="rect">
            <a:avLst/>
          </a:prstGeom>
          <a:ln w="31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algn="ctr"/>
            <a:r>
              <a:rPr lang="en-GB" sz="1400" dirty="0" smtClean="0"/>
              <a:t>Choir stall footing</a:t>
            </a:r>
          </a:p>
        </p:txBody>
      </p:sp>
      <p:cxnSp>
        <p:nvCxnSpPr>
          <p:cNvPr id="44" name="Straight Arrow Connector 43"/>
          <p:cNvCxnSpPr>
            <a:stCxn id="42" idx="0"/>
          </p:cNvCxnSpPr>
          <p:nvPr/>
        </p:nvCxnSpPr>
        <p:spPr>
          <a:xfrm flipV="1">
            <a:off x="2411764" y="2492899"/>
            <a:ext cx="298783" cy="85762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467544" y="548683"/>
            <a:ext cx="1607748" cy="584775"/>
          </a:xfrm>
          <a:prstGeom prst="rect">
            <a:avLst/>
          </a:prstGeom>
          <a:solidFill>
            <a:schemeClr val="tx2"/>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algn="ctr"/>
            <a:r>
              <a:rPr lang="en-GB" sz="3200" dirty="0" smtClean="0"/>
              <a:t>Trench 3</a:t>
            </a:r>
            <a:endParaRPr lang="en-GB" sz="3200" dirty="0"/>
          </a:p>
        </p:txBody>
      </p:sp>
      <p:sp>
        <p:nvSpPr>
          <p:cNvPr id="45" name="TextBox 44"/>
          <p:cNvSpPr txBox="1"/>
          <p:nvPr/>
        </p:nvSpPr>
        <p:spPr>
          <a:xfrm>
            <a:off x="7308308" y="5229202"/>
            <a:ext cx="1357295" cy="307777"/>
          </a:xfrm>
          <a:prstGeom prst="rect">
            <a:avLst/>
          </a:prstGeom>
          <a:ln w="31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algn="ctr"/>
            <a:r>
              <a:rPr lang="en-GB" sz="1400" dirty="0" smtClean="0"/>
              <a:t>Tile impressions</a:t>
            </a:r>
          </a:p>
        </p:txBody>
      </p:sp>
      <p:cxnSp>
        <p:nvCxnSpPr>
          <p:cNvPr id="46" name="Straight Arrow Connector 45"/>
          <p:cNvCxnSpPr>
            <a:stCxn id="45" idx="0"/>
          </p:cNvCxnSpPr>
          <p:nvPr/>
        </p:nvCxnSpPr>
        <p:spPr>
          <a:xfrm flipH="1" flipV="1">
            <a:off x="7740356" y="3717033"/>
            <a:ext cx="246600" cy="151216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5275961" y="2761185"/>
            <a:ext cx="968342" cy="307777"/>
          </a:xfrm>
          <a:prstGeom prst="rect">
            <a:avLst/>
          </a:prstGeom>
          <a:ln w="31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algn="ctr"/>
            <a:r>
              <a:rPr lang="en-GB" sz="1400" dirty="0" smtClean="0"/>
              <a:t>Presbytery</a:t>
            </a:r>
          </a:p>
        </p:txBody>
      </p:sp>
      <p:sp>
        <p:nvSpPr>
          <p:cNvPr id="48" name="TextBox 47"/>
          <p:cNvSpPr txBox="1"/>
          <p:nvPr/>
        </p:nvSpPr>
        <p:spPr>
          <a:xfrm>
            <a:off x="2091805" y="4732010"/>
            <a:ext cx="1056571" cy="307777"/>
          </a:xfrm>
          <a:prstGeom prst="rect">
            <a:avLst/>
          </a:prstGeom>
          <a:ln w="31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algn="ctr"/>
            <a:r>
              <a:rPr lang="en-GB" sz="1400" dirty="0" smtClean="0"/>
              <a:t>Stone coffin</a:t>
            </a:r>
          </a:p>
        </p:txBody>
      </p:sp>
      <p:cxnSp>
        <p:nvCxnSpPr>
          <p:cNvPr id="49" name="Straight Arrow Connector 48"/>
          <p:cNvCxnSpPr>
            <a:stCxn id="48" idx="3"/>
          </p:cNvCxnSpPr>
          <p:nvPr/>
        </p:nvCxnSpPr>
        <p:spPr>
          <a:xfrm flipV="1">
            <a:off x="3148376" y="4293099"/>
            <a:ext cx="1991074" cy="5928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4737881" y="546785"/>
            <a:ext cx="681277" cy="307777"/>
          </a:xfrm>
          <a:prstGeom prst="rect">
            <a:avLst/>
          </a:prstGeom>
          <a:ln w="31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algn="ctr"/>
            <a:r>
              <a:rPr lang="en-GB" sz="1400" dirty="0" smtClean="0"/>
              <a:t>Graves</a:t>
            </a:r>
          </a:p>
        </p:txBody>
      </p:sp>
      <p:cxnSp>
        <p:nvCxnSpPr>
          <p:cNvPr id="51" name="Straight Arrow Connector 50"/>
          <p:cNvCxnSpPr/>
          <p:nvPr/>
        </p:nvCxnSpPr>
        <p:spPr>
          <a:xfrm>
            <a:off x="5078514" y="867235"/>
            <a:ext cx="1104572" cy="98746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317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2411763" y="1700810"/>
            <a:ext cx="886973" cy="307777"/>
          </a:xfrm>
          <a:prstGeom prst="rect">
            <a:avLst/>
          </a:prstGeom>
          <a:ln w="31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algn="ctr"/>
            <a:r>
              <a:rPr lang="en-GB" sz="1400" dirty="0" smtClean="0"/>
              <a:t>Wall lines</a:t>
            </a:r>
          </a:p>
        </p:txBody>
      </p:sp>
      <p:cxnSp>
        <p:nvCxnSpPr>
          <p:cNvPr id="19" name="Straight Arrow Connector 18"/>
          <p:cNvCxnSpPr>
            <a:stCxn id="17" idx="3"/>
          </p:cNvCxnSpPr>
          <p:nvPr/>
        </p:nvCxnSpPr>
        <p:spPr>
          <a:xfrm flipV="1">
            <a:off x="3298736" y="1268763"/>
            <a:ext cx="985235" cy="58593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7" idx="3"/>
          </p:cNvCxnSpPr>
          <p:nvPr/>
        </p:nvCxnSpPr>
        <p:spPr>
          <a:xfrm>
            <a:off x="3298736" y="1854699"/>
            <a:ext cx="1057243" cy="99823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156180" y="1268762"/>
            <a:ext cx="627223" cy="307777"/>
          </a:xfrm>
          <a:prstGeom prst="rect">
            <a:avLst/>
          </a:prstGeom>
          <a:ln w="31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algn="ctr"/>
            <a:r>
              <a:rPr lang="en-GB" sz="1400" dirty="0" smtClean="0"/>
              <a:t>Floors</a:t>
            </a:r>
          </a:p>
        </p:txBody>
      </p:sp>
      <p:cxnSp>
        <p:nvCxnSpPr>
          <p:cNvPr id="24" name="Straight Arrow Connector 23"/>
          <p:cNvCxnSpPr>
            <a:stCxn id="22" idx="1"/>
          </p:cNvCxnSpPr>
          <p:nvPr/>
        </p:nvCxnSpPr>
        <p:spPr>
          <a:xfrm flipH="1">
            <a:off x="5364092" y="1422651"/>
            <a:ext cx="792088" cy="20615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8" name="Picture 27" descr="Trench3 (6).jpg"/>
          <p:cNvPicPr>
            <a:picLocks noChangeAspect="1"/>
          </p:cNvPicPr>
          <p:nvPr/>
        </p:nvPicPr>
        <p:blipFill>
          <a:blip r:embed="rId3" cstate="print"/>
          <a:stretch>
            <a:fillRect/>
          </a:stretch>
        </p:blipFill>
        <p:spPr>
          <a:xfrm>
            <a:off x="10220" y="404664"/>
            <a:ext cx="9144000" cy="6079787"/>
          </a:xfrm>
          <a:prstGeom prst="rect">
            <a:avLst/>
          </a:prstGeom>
        </p:spPr>
      </p:pic>
      <p:sp>
        <p:nvSpPr>
          <p:cNvPr id="4" name="TextBox 3"/>
          <p:cNvSpPr txBox="1"/>
          <p:nvPr/>
        </p:nvSpPr>
        <p:spPr>
          <a:xfrm>
            <a:off x="467544" y="548683"/>
            <a:ext cx="1607748" cy="584775"/>
          </a:xfrm>
          <a:prstGeom prst="rect">
            <a:avLst/>
          </a:prstGeom>
          <a:solidFill>
            <a:schemeClr val="tx2"/>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algn="ctr"/>
            <a:r>
              <a:rPr lang="en-GB" sz="3200" dirty="0" smtClean="0"/>
              <a:t>Trench 3</a:t>
            </a:r>
            <a:endParaRPr lang="en-GB" sz="3200" dirty="0"/>
          </a:p>
        </p:txBody>
      </p:sp>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6016" y="764704"/>
            <a:ext cx="3600000" cy="2172479"/>
          </a:xfrm>
          <a:prstGeom prst="rect">
            <a:avLst/>
          </a:prstGeom>
        </p:spPr>
      </p:pic>
      <p:sp>
        <p:nvSpPr>
          <p:cNvPr id="34" name="TextBox 33"/>
          <p:cNvSpPr txBox="1"/>
          <p:nvPr/>
        </p:nvSpPr>
        <p:spPr>
          <a:xfrm>
            <a:off x="6183086" y="2471393"/>
            <a:ext cx="2195858" cy="307777"/>
          </a:xfrm>
          <a:prstGeom prst="rect">
            <a:avLst/>
          </a:prstGeom>
          <a:solidFill>
            <a:schemeClr val="tx2"/>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algn="ctr"/>
            <a:r>
              <a:rPr lang="en-GB" sz="1400" dirty="0" smtClean="0"/>
              <a:t>Tomb lettering c.1270-1350</a:t>
            </a:r>
          </a:p>
        </p:txBody>
      </p:sp>
      <p:sp>
        <p:nvSpPr>
          <p:cNvPr id="36" name="TextBox 35"/>
          <p:cNvSpPr txBox="1"/>
          <p:nvPr/>
        </p:nvSpPr>
        <p:spPr>
          <a:xfrm>
            <a:off x="2987962" y="5536979"/>
            <a:ext cx="3256341" cy="738664"/>
          </a:xfrm>
          <a:prstGeom prst="rect">
            <a:avLst/>
          </a:prstGeom>
          <a:solidFill>
            <a:schemeClr val="tx2"/>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algn="ctr"/>
            <a:r>
              <a:rPr lang="en-GB" sz="1400" dirty="0" smtClean="0"/>
              <a:t>Inlaid floor tile c.1277</a:t>
            </a:r>
          </a:p>
          <a:p>
            <a:pPr algn="ctr"/>
            <a:r>
              <a:rPr lang="en-GB" sz="1400" dirty="0" smtClean="0"/>
              <a:t>Heraldic – Eagle displayed</a:t>
            </a:r>
          </a:p>
          <a:p>
            <a:pPr algn="ctr"/>
            <a:r>
              <a:rPr lang="en-GB" sz="1400" dirty="0" smtClean="0"/>
              <a:t>Richard of Cornwall as King of the Romans</a:t>
            </a:r>
          </a:p>
        </p:txBody>
      </p:sp>
      <p:pic>
        <p:nvPicPr>
          <p:cNvPr id="53" name="Picture 5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764" y="2177983"/>
            <a:ext cx="3600000" cy="3716496"/>
          </a:xfrm>
          <a:prstGeom prst="rect">
            <a:avLst/>
          </a:prstGeom>
        </p:spPr>
      </p:pic>
      <p:sp>
        <p:nvSpPr>
          <p:cNvPr id="54" name="TextBox 53"/>
          <p:cNvSpPr txBox="1"/>
          <p:nvPr/>
        </p:nvSpPr>
        <p:spPr>
          <a:xfrm>
            <a:off x="5964046" y="4952101"/>
            <a:ext cx="2870402" cy="307777"/>
          </a:xfrm>
          <a:prstGeom prst="rect">
            <a:avLst/>
          </a:prstGeom>
          <a:solidFill>
            <a:schemeClr val="tx2"/>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algn="ctr"/>
            <a:r>
              <a:rPr lang="en-GB" sz="1400" dirty="0" smtClean="0"/>
              <a:t>Edward IV? silver halfpenny c.1468-9</a:t>
            </a:r>
          </a:p>
        </p:txBody>
      </p:sp>
      <p:pic>
        <p:nvPicPr>
          <p:cNvPr id="55" name="Picture 5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97032" y="3482886"/>
            <a:ext cx="1620000" cy="1511768"/>
          </a:xfrm>
          <a:prstGeom prst="rect">
            <a:avLst/>
          </a:prstGeom>
        </p:spPr>
      </p:pic>
    </p:spTree>
    <p:extLst>
      <p:ext uri="{BB962C8B-B14F-4D97-AF65-F5344CB8AC3E}">
        <p14:creationId xmlns:p14="http://schemas.microsoft.com/office/powerpoint/2010/main" val="192317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02" y="502542"/>
            <a:ext cx="9109396" cy="5852915"/>
          </a:xfrm>
          <a:prstGeom prst="rect">
            <a:avLst/>
          </a:prstGeom>
        </p:spPr>
      </p:pic>
      <p:cxnSp>
        <p:nvCxnSpPr>
          <p:cNvPr id="6" name="Straight Arrow Connector 5"/>
          <p:cNvCxnSpPr>
            <a:stCxn id="7" idx="2"/>
          </p:cNvCxnSpPr>
          <p:nvPr/>
        </p:nvCxnSpPr>
        <p:spPr>
          <a:xfrm flipH="1">
            <a:off x="5788649" y="1551682"/>
            <a:ext cx="127652" cy="158928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575662" y="1243905"/>
            <a:ext cx="681277" cy="307777"/>
          </a:xfrm>
          <a:prstGeom prst="rect">
            <a:avLst/>
          </a:prstGeom>
          <a:ln w="31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algn="ctr"/>
            <a:r>
              <a:rPr lang="en-GB" sz="1400" dirty="0" smtClean="0"/>
              <a:t>Graves</a:t>
            </a:r>
          </a:p>
        </p:txBody>
      </p:sp>
      <p:cxnSp>
        <p:nvCxnSpPr>
          <p:cNvPr id="8" name="Straight Arrow Connector 7"/>
          <p:cNvCxnSpPr>
            <a:stCxn id="9" idx="2"/>
          </p:cNvCxnSpPr>
          <p:nvPr/>
        </p:nvCxnSpPr>
        <p:spPr>
          <a:xfrm>
            <a:off x="3347864" y="2132857"/>
            <a:ext cx="1008112" cy="129614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060766" y="1825080"/>
            <a:ext cx="574196" cy="307777"/>
          </a:xfrm>
          <a:prstGeom prst="rect">
            <a:avLst/>
          </a:prstGeom>
          <a:ln w="31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algn="ctr"/>
            <a:r>
              <a:rPr lang="en-GB" sz="1400" dirty="0" smtClean="0"/>
              <a:t>Choir</a:t>
            </a:r>
          </a:p>
        </p:txBody>
      </p:sp>
      <p:cxnSp>
        <p:nvCxnSpPr>
          <p:cNvPr id="10" name="Straight Arrow Connector 9"/>
          <p:cNvCxnSpPr>
            <a:stCxn id="11" idx="0"/>
          </p:cNvCxnSpPr>
          <p:nvPr/>
        </p:nvCxnSpPr>
        <p:spPr>
          <a:xfrm flipV="1">
            <a:off x="5332913" y="4005064"/>
            <a:ext cx="103183" cy="122413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877179" y="5229200"/>
            <a:ext cx="911468" cy="307777"/>
          </a:xfrm>
          <a:prstGeom prst="rect">
            <a:avLst/>
          </a:prstGeom>
          <a:ln w="31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algn="ctr"/>
            <a:r>
              <a:rPr lang="en-GB" sz="1400" dirty="0" smtClean="0"/>
              <a:t>Choir stall</a:t>
            </a:r>
          </a:p>
        </p:txBody>
      </p:sp>
      <p:cxnSp>
        <p:nvCxnSpPr>
          <p:cNvPr id="13" name="Straight Arrow Connector 12"/>
          <p:cNvCxnSpPr>
            <a:stCxn id="14" idx="1"/>
          </p:cNvCxnSpPr>
          <p:nvPr/>
        </p:nvCxnSpPr>
        <p:spPr>
          <a:xfrm flipH="1">
            <a:off x="7164288" y="2627040"/>
            <a:ext cx="792088" cy="29790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956376" y="2473151"/>
            <a:ext cx="968342" cy="307777"/>
          </a:xfrm>
          <a:prstGeom prst="rect">
            <a:avLst/>
          </a:prstGeom>
          <a:ln w="31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algn="ctr"/>
            <a:r>
              <a:rPr lang="en-GB" sz="1400" dirty="0" smtClean="0"/>
              <a:t>Presbytery</a:t>
            </a:r>
          </a:p>
        </p:txBody>
      </p:sp>
      <p:cxnSp>
        <p:nvCxnSpPr>
          <p:cNvPr id="18" name="Straight Arrow Connector 17"/>
          <p:cNvCxnSpPr>
            <a:stCxn id="19" idx="2"/>
          </p:cNvCxnSpPr>
          <p:nvPr/>
        </p:nvCxnSpPr>
        <p:spPr>
          <a:xfrm>
            <a:off x="1834765" y="2285256"/>
            <a:ext cx="1008109" cy="129614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194910" y="1977479"/>
            <a:ext cx="1279709" cy="307777"/>
          </a:xfrm>
          <a:prstGeom prst="rect">
            <a:avLst/>
          </a:prstGeom>
          <a:ln w="31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algn="ctr"/>
            <a:r>
              <a:rPr lang="en-GB" sz="1400" dirty="0" smtClean="0"/>
              <a:t>Walking Place?</a:t>
            </a:r>
          </a:p>
        </p:txBody>
      </p:sp>
      <p:cxnSp>
        <p:nvCxnSpPr>
          <p:cNvPr id="20" name="Straight Arrow Connector 19"/>
          <p:cNvCxnSpPr>
            <a:stCxn id="21" idx="3"/>
          </p:cNvCxnSpPr>
          <p:nvPr/>
        </p:nvCxnSpPr>
        <p:spPr>
          <a:xfrm>
            <a:off x="2447270" y="4145835"/>
            <a:ext cx="972602" cy="7694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934227" y="3991946"/>
            <a:ext cx="1513043" cy="307777"/>
          </a:xfrm>
          <a:prstGeom prst="rect">
            <a:avLst/>
          </a:prstGeom>
          <a:ln w="31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algn="ctr"/>
            <a:r>
              <a:rPr lang="en-GB" sz="1400" dirty="0" smtClean="0"/>
              <a:t>Skeleton 1’s Grave</a:t>
            </a:r>
          </a:p>
        </p:txBody>
      </p:sp>
    </p:spTree>
    <p:extLst>
      <p:ext uri="{BB962C8B-B14F-4D97-AF65-F5344CB8AC3E}">
        <p14:creationId xmlns:p14="http://schemas.microsoft.com/office/powerpoint/2010/main" val="3934328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857250"/>
            <a:ext cx="9144000" cy="5143500"/>
            <a:chOff x="0" y="0"/>
            <a:chExt cx="9144000" cy="514350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8501" t="9207" r="8501" b="20588"/>
            <a:stretch/>
          </p:blipFill>
          <p:spPr>
            <a:xfrm>
              <a:off x="0" y="0"/>
              <a:ext cx="9144000" cy="5143500"/>
            </a:xfrm>
            <a:prstGeom prst="rect">
              <a:avLst/>
            </a:prstGeom>
          </p:spPr>
        </p:pic>
        <p:sp>
          <p:nvSpPr>
            <p:cNvPr id="5" name="Rectangle 4"/>
            <p:cNvSpPr/>
            <p:nvPr/>
          </p:nvSpPr>
          <p:spPr>
            <a:xfrm>
              <a:off x="0" y="0"/>
              <a:ext cx="1619672" cy="555526"/>
            </a:xfrm>
            <a:prstGeom prst="rect">
              <a:avLst/>
            </a:prstGeom>
            <a:gradFill flip="none" rotWithShape="1">
              <a:gsLst>
                <a:gs pos="34000">
                  <a:schemeClr val="tx1">
                    <a:lumMod val="50000"/>
                    <a:lumOff val="50000"/>
                    <a:alpha val="47000"/>
                  </a:schemeClr>
                </a:gs>
                <a:gs pos="75000">
                  <a:schemeClr val="tx1">
                    <a:lumMod val="75000"/>
                    <a:lumOff val="25000"/>
                    <a:alpha val="50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Final PC logo white tex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045" y="116096"/>
              <a:ext cx="1357582" cy="323333"/>
            </a:xfrm>
            <a:prstGeom prst="rect">
              <a:avLst/>
            </a:prstGeom>
          </p:spPr>
        </p:pic>
      </p:grpSp>
    </p:spTree>
    <p:extLst>
      <p:ext uri="{BB962C8B-B14F-4D97-AF65-F5344CB8AC3E}">
        <p14:creationId xmlns:p14="http://schemas.microsoft.com/office/powerpoint/2010/main" val="1957742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
          <p:cNvSpPr>
            <a:spLocks noGrp="1" noChangeArrowheads="1"/>
          </p:cNvSpPr>
          <p:nvPr>
            <p:ph type="title" idx="4294967295"/>
          </p:nvPr>
        </p:nvSpPr>
        <p:spPr>
          <a:xfrm>
            <a:off x="1524000" y="228600"/>
            <a:ext cx="6629400" cy="1143000"/>
          </a:xfrm>
        </p:spPr>
        <p:txBody>
          <a:bodyPr>
            <a:normAutofit fontScale="90000"/>
          </a:bodyPr>
          <a:lstStyle/>
          <a:p>
            <a:r>
              <a:rPr lang="en-GB" sz="4000" dirty="0" smtClean="0">
                <a:solidFill>
                  <a:schemeClr val="bg1"/>
                </a:solidFill>
                <a:latin typeface="Plantagenet Cherokee"/>
                <a:cs typeface="Plantagenet Cherokee"/>
              </a:rPr>
              <a:t>A Multidisciplinary Team</a:t>
            </a:r>
            <a:br>
              <a:rPr lang="en-GB" sz="4000" dirty="0" smtClean="0">
                <a:solidFill>
                  <a:schemeClr val="bg1"/>
                </a:solidFill>
                <a:latin typeface="Plantagenet Cherokee"/>
                <a:cs typeface="Plantagenet Cherokee"/>
              </a:rPr>
            </a:br>
            <a:r>
              <a:rPr lang="en-GB" sz="4000" dirty="0" smtClean="0">
                <a:solidFill>
                  <a:schemeClr val="bg1"/>
                </a:solidFill>
                <a:latin typeface="Plantagenet Cherokee"/>
                <a:cs typeface="Plantagenet Cherokee"/>
              </a:rPr>
              <a:t>from across the University of Leicester and beyond!</a:t>
            </a:r>
            <a:endParaRPr lang="en-GB" sz="4000" dirty="0">
              <a:solidFill>
                <a:schemeClr val="bg1"/>
              </a:solidFill>
              <a:latin typeface="Plantagenet Cherokee"/>
              <a:cs typeface="Plantagenet Cherokee"/>
            </a:endParaRPr>
          </a:p>
        </p:txBody>
      </p:sp>
      <p:grpSp>
        <p:nvGrpSpPr>
          <p:cNvPr id="28" name="Group 27"/>
          <p:cNvGrpSpPr/>
          <p:nvPr/>
        </p:nvGrpSpPr>
        <p:grpSpPr>
          <a:xfrm>
            <a:off x="87908" y="1700808"/>
            <a:ext cx="4973042" cy="4623376"/>
            <a:chOff x="87908" y="1905000"/>
            <a:chExt cx="4973042" cy="4623376"/>
          </a:xfrm>
        </p:grpSpPr>
        <p:sp>
          <p:nvSpPr>
            <p:cNvPr id="33" name="TextBox 32"/>
            <p:cNvSpPr txBox="1"/>
            <p:nvPr/>
          </p:nvSpPr>
          <p:spPr>
            <a:xfrm>
              <a:off x="87908" y="5943600"/>
              <a:ext cx="1877437" cy="584776"/>
            </a:xfrm>
            <a:prstGeom prst="rect">
              <a:avLst/>
            </a:prstGeom>
            <a:noFill/>
          </p:spPr>
          <p:txBody>
            <a:bodyPr wrap="none" rtlCol="0">
              <a:spAutoFit/>
            </a:bodyPr>
            <a:lstStyle/>
            <a:p>
              <a:pPr algn="ctr"/>
              <a:r>
                <a:rPr lang="en-US" sz="1600" dirty="0" smtClean="0">
                  <a:solidFill>
                    <a:srgbClr val="FFFFFF"/>
                  </a:solidFill>
                  <a:latin typeface="Plantagenet Cherokee"/>
                  <a:cs typeface="Plantagenet Cherokee"/>
                </a:rPr>
                <a:t>Matt Morris</a:t>
              </a:r>
            </a:p>
            <a:p>
              <a:pPr algn="ctr"/>
              <a:r>
                <a:rPr lang="en-US" sz="1600" dirty="0" smtClean="0">
                  <a:solidFill>
                    <a:srgbClr val="FFFFFF"/>
                  </a:solidFill>
                  <a:latin typeface="Plantagenet Cherokee"/>
                  <a:cs typeface="Plantagenet Cherokee"/>
                </a:rPr>
                <a:t>Fieldwork Director</a:t>
              </a:r>
              <a:endParaRPr lang="en-US" sz="1600" dirty="0">
                <a:solidFill>
                  <a:srgbClr val="FFFFFF"/>
                </a:solidFill>
                <a:latin typeface="Plantagenet Cherokee"/>
                <a:cs typeface="Plantagenet Cherokee"/>
              </a:endParaRPr>
            </a:p>
          </p:txBody>
        </p:sp>
        <p:sp>
          <p:nvSpPr>
            <p:cNvPr id="34" name="TextBox 33"/>
            <p:cNvSpPr txBox="1"/>
            <p:nvPr/>
          </p:nvSpPr>
          <p:spPr>
            <a:xfrm>
              <a:off x="3634462" y="3429000"/>
              <a:ext cx="1210588" cy="584776"/>
            </a:xfrm>
            <a:prstGeom prst="rect">
              <a:avLst/>
            </a:prstGeom>
            <a:noFill/>
          </p:spPr>
          <p:txBody>
            <a:bodyPr wrap="none" rtlCol="0">
              <a:spAutoFit/>
            </a:bodyPr>
            <a:lstStyle/>
            <a:p>
              <a:pPr algn="ctr"/>
              <a:r>
                <a:rPr lang="en-US" sz="1600" dirty="0" smtClean="0">
                  <a:solidFill>
                    <a:srgbClr val="FFFFFF"/>
                  </a:solidFill>
                  <a:latin typeface="Plantagenet Cherokee"/>
                  <a:cs typeface="Plantagenet Cherokee"/>
                </a:rPr>
                <a:t>Jo Appleby</a:t>
              </a:r>
            </a:p>
            <a:p>
              <a:pPr algn="ctr"/>
              <a:r>
                <a:rPr lang="en-US" sz="1600" dirty="0" err="1" smtClean="0">
                  <a:solidFill>
                    <a:srgbClr val="FFFFFF"/>
                  </a:solidFill>
                  <a:latin typeface="Plantagenet Cherokee"/>
                  <a:cs typeface="Plantagenet Cherokee"/>
                </a:rPr>
                <a:t>Osteologist</a:t>
              </a:r>
              <a:endParaRPr lang="en-US" sz="1600" dirty="0">
                <a:solidFill>
                  <a:srgbClr val="FFFFFF"/>
                </a:solidFill>
                <a:latin typeface="Plantagenet Cherokee"/>
                <a:cs typeface="Plantagenet Cherokee"/>
              </a:endParaRPr>
            </a:p>
          </p:txBody>
        </p:sp>
        <p:sp>
          <p:nvSpPr>
            <p:cNvPr id="35" name="TextBox 34"/>
            <p:cNvSpPr txBox="1"/>
            <p:nvPr/>
          </p:nvSpPr>
          <p:spPr>
            <a:xfrm>
              <a:off x="3629228" y="5943600"/>
              <a:ext cx="1095172" cy="584776"/>
            </a:xfrm>
            <a:prstGeom prst="rect">
              <a:avLst/>
            </a:prstGeom>
            <a:noFill/>
          </p:spPr>
          <p:txBody>
            <a:bodyPr wrap="none" rtlCol="0">
              <a:spAutoFit/>
            </a:bodyPr>
            <a:lstStyle/>
            <a:p>
              <a:pPr algn="ctr"/>
              <a:r>
                <a:rPr lang="en-US" sz="1600" dirty="0" smtClean="0">
                  <a:solidFill>
                    <a:srgbClr val="FFFFFF"/>
                  </a:solidFill>
                  <a:latin typeface="Plantagenet Cherokee"/>
                  <a:cs typeface="Plantagenet Cherokee"/>
                </a:rPr>
                <a:t>Turi King</a:t>
              </a:r>
            </a:p>
            <a:p>
              <a:pPr algn="ctr"/>
              <a:r>
                <a:rPr lang="en-US" sz="1600" dirty="0" smtClean="0">
                  <a:solidFill>
                    <a:srgbClr val="FFFFFF"/>
                  </a:solidFill>
                  <a:latin typeface="Plantagenet Cherokee"/>
                  <a:cs typeface="Plantagenet Cherokee"/>
                </a:rPr>
                <a:t>Geneticist</a:t>
              </a:r>
              <a:endParaRPr lang="en-US" sz="1600" dirty="0">
                <a:solidFill>
                  <a:srgbClr val="FFFFFF"/>
                </a:solidFill>
                <a:latin typeface="Plantagenet Cherokee"/>
                <a:cs typeface="Plantagenet Cherokee"/>
              </a:endParaRPr>
            </a:p>
          </p:txBody>
        </p:sp>
        <p:pic>
          <p:nvPicPr>
            <p:cNvPr id="46" name="Picture 45" descr="MattMorris.jpg"/>
            <p:cNvPicPr>
              <a:picLocks noChangeAspect="1"/>
            </p:cNvPicPr>
            <p:nvPr/>
          </p:nvPicPr>
          <p:blipFill>
            <a:blip r:embed="rId3"/>
            <a:srcRect t="21700" r="39289" b="21881"/>
            <a:stretch>
              <a:fillRect/>
            </a:stretch>
          </p:blipFill>
          <p:spPr>
            <a:xfrm>
              <a:off x="228600" y="4038600"/>
              <a:ext cx="1600200" cy="1981200"/>
            </a:xfrm>
            <a:prstGeom prst="rect">
              <a:avLst/>
            </a:prstGeom>
          </p:spPr>
        </p:pic>
        <p:pic>
          <p:nvPicPr>
            <p:cNvPr id="48" name="Picture 47" descr="JoAppleby.jpg"/>
            <p:cNvPicPr>
              <a:picLocks noChangeAspect="1"/>
            </p:cNvPicPr>
            <p:nvPr/>
          </p:nvPicPr>
          <p:blipFill>
            <a:blip r:embed="rId4"/>
            <a:srcRect t="14829" b="7406"/>
            <a:stretch>
              <a:fillRect/>
            </a:stretch>
          </p:blipFill>
          <p:spPr>
            <a:xfrm>
              <a:off x="3412980" y="1905000"/>
              <a:ext cx="1584470" cy="1600200"/>
            </a:xfrm>
            <a:prstGeom prst="rect">
              <a:avLst/>
            </a:prstGeom>
          </p:spPr>
        </p:pic>
        <p:pic>
          <p:nvPicPr>
            <p:cNvPr id="49" name="Picture 48" descr="MeinLabthatPattook.jpg"/>
            <p:cNvPicPr>
              <a:picLocks noChangeAspect="1"/>
            </p:cNvPicPr>
            <p:nvPr/>
          </p:nvPicPr>
          <p:blipFill>
            <a:blip r:embed="rId5"/>
            <a:srcRect l="6333"/>
            <a:stretch>
              <a:fillRect/>
            </a:stretch>
          </p:blipFill>
          <p:spPr>
            <a:xfrm>
              <a:off x="3276600" y="4038600"/>
              <a:ext cx="1784350" cy="1905000"/>
            </a:xfrm>
            <a:prstGeom prst="rect">
              <a:avLst/>
            </a:prstGeom>
          </p:spPr>
        </p:pic>
      </p:grpSp>
      <p:pic>
        <p:nvPicPr>
          <p:cNvPr id="17" name="Picture 16" descr="Philippa-Langley-300x297.jpg"/>
          <p:cNvPicPr>
            <a:picLocks noChangeAspect="1"/>
          </p:cNvPicPr>
          <p:nvPr/>
        </p:nvPicPr>
        <p:blipFill>
          <a:blip r:embed="rId6"/>
          <a:stretch>
            <a:fillRect/>
          </a:stretch>
        </p:blipFill>
        <p:spPr>
          <a:xfrm>
            <a:off x="6566315" y="1772816"/>
            <a:ext cx="1572517" cy="1556792"/>
          </a:xfrm>
          <a:prstGeom prst="rect">
            <a:avLst/>
          </a:prstGeom>
        </p:spPr>
      </p:pic>
      <p:grpSp>
        <p:nvGrpSpPr>
          <p:cNvPr id="26" name="Group 25"/>
          <p:cNvGrpSpPr/>
          <p:nvPr/>
        </p:nvGrpSpPr>
        <p:grpSpPr>
          <a:xfrm>
            <a:off x="138082" y="1700808"/>
            <a:ext cx="1777090" cy="2158424"/>
            <a:chOff x="138082" y="1905000"/>
            <a:chExt cx="1777090" cy="2158424"/>
          </a:xfrm>
        </p:grpSpPr>
        <p:sp>
          <p:nvSpPr>
            <p:cNvPr id="32" name="TextBox 31"/>
            <p:cNvSpPr txBox="1"/>
            <p:nvPr/>
          </p:nvSpPr>
          <p:spPr>
            <a:xfrm>
              <a:off x="138082" y="3478648"/>
              <a:ext cx="1777090" cy="584776"/>
            </a:xfrm>
            <a:prstGeom prst="rect">
              <a:avLst/>
            </a:prstGeom>
            <a:noFill/>
          </p:spPr>
          <p:txBody>
            <a:bodyPr wrap="none" rtlCol="0">
              <a:spAutoFit/>
            </a:bodyPr>
            <a:lstStyle/>
            <a:p>
              <a:pPr algn="ctr"/>
              <a:r>
                <a:rPr lang="en-US" sz="1600" dirty="0" smtClean="0">
                  <a:solidFill>
                    <a:srgbClr val="FFFFFF"/>
                  </a:solidFill>
                  <a:latin typeface="Plantagenet Cherokee"/>
                  <a:cs typeface="Plantagenet Cherokee"/>
                </a:rPr>
                <a:t>Richard Buckley</a:t>
              </a:r>
            </a:p>
            <a:p>
              <a:pPr algn="ctr"/>
              <a:r>
                <a:rPr lang="en-US" sz="1600" dirty="0" smtClean="0">
                  <a:solidFill>
                    <a:srgbClr val="FFFFFF"/>
                  </a:solidFill>
                  <a:latin typeface="Plantagenet Cherokee"/>
                  <a:cs typeface="Plantagenet Cherokee"/>
                </a:rPr>
                <a:t>Co-director ULAS</a:t>
              </a:r>
            </a:p>
          </p:txBody>
        </p:sp>
        <p:pic>
          <p:nvPicPr>
            <p:cNvPr id="43" name="Picture 42" descr="Richard Buckley.jpg"/>
            <p:cNvPicPr>
              <a:picLocks noChangeAspect="1"/>
            </p:cNvPicPr>
            <p:nvPr/>
          </p:nvPicPr>
          <p:blipFill>
            <a:blip r:embed="rId7"/>
            <a:srcRect l="12539" t="2710" r="24763"/>
            <a:stretch>
              <a:fillRect/>
            </a:stretch>
          </p:blipFill>
          <p:spPr>
            <a:xfrm>
              <a:off x="304800" y="1905000"/>
              <a:ext cx="1524000" cy="1600200"/>
            </a:xfrm>
            <a:prstGeom prst="rect">
              <a:avLst/>
            </a:prstGeom>
          </p:spPr>
        </p:pic>
      </p:grpSp>
      <p:pic>
        <p:nvPicPr>
          <p:cNvPr id="19" name="Picture 18" descr="leicester_city_logo.jpg"/>
          <p:cNvPicPr>
            <a:picLocks noChangeAspect="1"/>
          </p:cNvPicPr>
          <p:nvPr/>
        </p:nvPicPr>
        <p:blipFill>
          <a:blip r:embed="rId8"/>
          <a:stretch>
            <a:fillRect/>
          </a:stretch>
        </p:blipFill>
        <p:spPr>
          <a:xfrm>
            <a:off x="8041386" y="0"/>
            <a:ext cx="1102614" cy="1551971"/>
          </a:xfrm>
          <a:prstGeom prst="rect">
            <a:avLst/>
          </a:prstGeom>
        </p:spPr>
      </p:pic>
      <p:grpSp>
        <p:nvGrpSpPr>
          <p:cNvPr id="25" name="Group 24"/>
          <p:cNvGrpSpPr/>
          <p:nvPr/>
        </p:nvGrpSpPr>
        <p:grpSpPr>
          <a:xfrm>
            <a:off x="6508550" y="3834408"/>
            <a:ext cx="1807863" cy="2483624"/>
            <a:chOff x="3689761" y="3657600"/>
            <a:chExt cx="1807863" cy="2483624"/>
          </a:xfrm>
        </p:grpSpPr>
        <p:pic>
          <p:nvPicPr>
            <p:cNvPr id="22" name="Picture 21" descr="Sarah_Hainsworth.jpg"/>
            <p:cNvPicPr>
              <a:picLocks noChangeAspect="1"/>
            </p:cNvPicPr>
            <p:nvPr/>
          </p:nvPicPr>
          <p:blipFill>
            <a:blip r:embed="rId9"/>
            <a:srcRect t="3714"/>
            <a:stretch>
              <a:fillRect/>
            </a:stretch>
          </p:blipFill>
          <p:spPr>
            <a:xfrm>
              <a:off x="3783343" y="3657600"/>
              <a:ext cx="1536700" cy="1975746"/>
            </a:xfrm>
            <a:prstGeom prst="rect">
              <a:avLst/>
            </a:prstGeom>
          </p:spPr>
        </p:pic>
        <p:sp>
          <p:nvSpPr>
            <p:cNvPr id="24" name="TextBox 23"/>
            <p:cNvSpPr txBox="1"/>
            <p:nvPr/>
          </p:nvSpPr>
          <p:spPr>
            <a:xfrm>
              <a:off x="3689761" y="5556448"/>
              <a:ext cx="1807863" cy="584776"/>
            </a:xfrm>
            <a:prstGeom prst="rect">
              <a:avLst/>
            </a:prstGeom>
            <a:noFill/>
          </p:spPr>
          <p:txBody>
            <a:bodyPr wrap="none" rtlCol="0">
              <a:spAutoFit/>
            </a:bodyPr>
            <a:lstStyle/>
            <a:p>
              <a:pPr algn="ctr"/>
              <a:r>
                <a:rPr lang="en-US" sz="1600" dirty="0" smtClean="0">
                  <a:solidFill>
                    <a:srgbClr val="FFFFFF"/>
                  </a:solidFill>
                  <a:latin typeface="Plantagenet Cherokee"/>
                  <a:cs typeface="Plantagenet Cherokee"/>
                </a:rPr>
                <a:t>Sarah </a:t>
              </a:r>
              <a:r>
                <a:rPr lang="en-US" sz="1600" dirty="0" err="1" smtClean="0">
                  <a:solidFill>
                    <a:srgbClr val="FFFFFF"/>
                  </a:solidFill>
                  <a:latin typeface="Plantagenet Cherokee"/>
                  <a:cs typeface="Plantagenet Cherokee"/>
                </a:rPr>
                <a:t>Hainsworth</a:t>
              </a:r>
              <a:endParaRPr lang="en-US" sz="1600" dirty="0" smtClean="0">
                <a:solidFill>
                  <a:srgbClr val="FFFFFF"/>
                </a:solidFill>
                <a:latin typeface="Plantagenet Cherokee"/>
                <a:cs typeface="Plantagenet Cherokee"/>
              </a:endParaRPr>
            </a:p>
            <a:p>
              <a:pPr algn="ctr"/>
              <a:r>
                <a:rPr lang="en-US" sz="1600" dirty="0" smtClean="0">
                  <a:solidFill>
                    <a:srgbClr val="FFFFFF"/>
                  </a:solidFill>
                  <a:latin typeface="Plantagenet Cherokee"/>
                  <a:cs typeface="Plantagenet Cherokee"/>
                </a:rPr>
                <a:t>Engineering</a:t>
              </a:r>
              <a:endParaRPr lang="en-US" sz="1600" dirty="0">
                <a:solidFill>
                  <a:srgbClr val="FFFFFF"/>
                </a:solidFill>
                <a:latin typeface="Plantagenet Cherokee"/>
                <a:cs typeface="Plantagenet Cherokee"/>
              </a:endParaRPr>
            </a:p>
          </p:txBody>
        </p:sp>
      </p:grpSp>
    </p:spTree>
    <p:extLst>
      <p:ext uri="{BB962C8B-B14F-4D97-AF65-F5344CB8AC3E}">
        <p14:creationId xmlns:p14="http://schemas.microsoft.com/office/powerpoint/2010/main" val="3421264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5592" b="10034"/>
          <a:stretch/>
        </p:blipFill>
        <p:spPr>
          <a:xfrm>
            <a:off x="0" y="857250"/>
            <a:ext cx="9144000" cy="5143500"/>
          </a:xfrm>
          <a:prstGeom prst="rect">
            <a:avLst/>
          </a:prstGeom>
        </p:spPr>
      </p:pic>
      <p:pic>
        <p:nvPicPr>
          <p:cNvPr id="6" name="Picture 5" descr="uni-logo.gif"/>
          <p:cNvPicPr>
            <a:picLocks noChangeAspect="1"/>
          </p:cNvPicPr>
          <p:nvPr/>
        </p:nvPicPr>
        <p:blipFill>
          <a:blip r:embed="rId4"/>
          <a:stretch>
            <a:fillRect/>
          </a:stretch>
        </p:blipFill>
        <p:spPr>
          <a:xfrm>
            <a:off x="179512" y="332657"/>
            <a:ext cx="1800000" cy="471531"/>
          </a:xfrm>
          <a:prstGeom prst="rect">
            <a:avLst/>
          </a:prstGeom>
        </p:spPr>
      </p:pic>
    </p:spTree>
    <p:extLst>
      <p:ext uri="{BB962C8B-B14F-4D97-AF65-F5344CB8AC3E}">
        <p14:creationId xmlns:p14="http://schemas.microsoft.com/office/powerpoint/2010/main" val="1602378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spine.wmv">
            <a:hlinkClick r:id="" action="ppaction://media"/>
          </p:cNvPr>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3444728" y="549000"/>
            <a:ext cx="7680000" cy="5760000"/>
          </a:xfrm>
          <a:prstGeom prst="rect">
            <a:avLst/>
          </a:prstGeom>
        </p:spPr>
      </p:pic>
      <p:pic>
        <p:nvPicPr>
          <p:cNvPr id="6" name="Picture 5" descr="uni-logo.gif"/>
          <p:cNvPicPr>
            <a:picLocks noChangeAspect="1"/>
          </p:cNvPicPr>
          <p:nvPr/>
        </p:nvPicPr>
        <p:blipFill>
          <a:blip r:embed="rId5" cstate="print"/>
          <a:stretch>
            <a:fillRect/>
          </a:stretch>
        </p:blipFill>
        <p:spPr>
          <a:xfrm>
            <a:off x="179512" y="332657"/>
            <a:ext cx="1800000" cy="471531"/>
          </a:xfrm>
          <a:prstGeom prst="rect">
            <a:avLst/>
          </a:prstGeom>
        </p:spPr>
      </p:pic>
      <p:pic>
        <p:nvPicPr>
          <p:cNvPr id="7"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8551" t="5179" r="22796"/>
          <a:stretch/>
        </p:blipFill>
        <p:spPr bwMode="auto">
          <a:xfrm>
            <a:off x="288813" y="1487191"/>
            <a:ext cx="5363307" cy="3883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7777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2055" b="4306"/>
          <a:stretch/>
        </p:blipFill>
        <p:spPr>
          <a:xfrm>
            <a:off x="-851653" y="106829"/>
            <a:ext cx="6840000" cy="4269952"/>
          </a:xfrm>
          <a:prstGeom prst="rect">
            <a:avLst/>
          </a:prstGeom>
        </p:spPr>
      </p:pic>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9865" r="100000"/>
                    </a14:imgEffect>
                  </a14:imgLayer>
                </a14:imgProps>
              </a:ext>
              <a:ext uri="{28A0092B-C50C-407E-A947-70E740481C1C}">
                <a14:useLocalDpi xmlns:a14="http://schemas.microsoft.com/office/drawing/2010/main" val="0"/>
              </a:ext>
            </a:extLst>
          </a:blip>
          <a:stretch>
            <a:fillRect/>
          </a:stretch>
        </p:blipFill>
        <p:spPr>
          <a:xfrm>
            <a:off x="3923928" y="3068960"/>
            <a:ext cx="5400000" cy="3600000"/>
          </a:xfrm>
          <a:prstGeom prst="rect">
            <a:avLst/>
          </a:prstGeom>
        </p:spPr>
      </p:pic>
    </p:spTree>
    <p:extLst>
      <p:ext uri="{BB962C8B-B14F-4D97-AF65-F5344CB8AC3E}">
        <p14:creationId xmlns:p14="http://schemas.microsoft.com/office/powerpoint/2010/main" val="3677458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2055" b="4306"/>
          <a:stretch/>
        </p:blipFill>
        <p:spPr>
          <a:xfrm>
            <a:off x="-851653" y="106829"/>
            <a:ext cx="6840000" cy="4269952"/>
          </a:xfrm>
          <a:prstGeom prst="rect">
            <a:avLst/>
          </a:prstGeom>
        </p:spPr>
      </p:pic>
      <p:sp>
        <p:nvSpPr>
          <p:cNvPr id="7" name="Oval 6"/>
          <p:cNvSpPr/>
          <p:nvPr/>
        </p:nvSpPr>
        <p:spPr>
          <a:xfrm>
            <a:off x="1907704" y="3096942"/>
            <a:ext cx="360000" cy="360000"/>
          </a:xfrm>
          <a:prstGeom prst="ellipse">
            <a:avLst/>
          </a:prstGeom>
          <a:noFill/>
          <a:ln w="3175">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9865" r="100000"/>
                    </a14:imgEffect>
                  </a14:imgLayer>
                </a14:imgProps>
              </a:ext>
              <a:ext uri="{28A0092B-C50C-407E-A947-70E740481C1C}">
                <a14:useLocalDpi xmlns:a14="http://schemas.microsoft.com/office/drawing/2010/main" val="0"/>
              </a:ext>
            </a:extLst>
          </a:blip>
          <a:stretch>
            <a:fillRect/>
          </a:stretch>
        </p:blipFill>
        <p:spPr>
          <a:xfrm>
            <a:off x="3923928" y="3068960"/>
            <a:ext cx="5400000" cy="3600000"/>
          </a:xfrm>
          <a:prstGeom prst="rect">
            <a:avLst/>
          </a:prstGeom>
        </p:spPr>
      </p:pic>
      <p:sp>
        <p:nvSpPr>
          <p:cNvPr id="9" name="Oval 8"/>
          <p:cNvSpPr/>
          <p:nvPr/>
        </p:nvSpPr>
        <p:spPr>
          <a:xfrm>
            <a:off x="2915816" y="3933096"/>
            <a:ext cx="360000" cy="360000"/>
          </a:xfrm>
          <a:prstGeom prst="ellipse">
            <a:avLst/>
          </a:prstGeom>
          <a:noFill/>
          <a:ln w="3175">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Oval 9"/>
          <p:cNvSpPr/>
          <p:nvPr/>
        </p:nvSpPr>
        <p:spPr>
          <a:xfrm>
            <a:off x="2627784" y="2492896"/>
            <a:ext cx="360000" cy="360000"/>
          </a:xfrm>
          <a:prstGeom prst="ellipse">
            <a:avLst/>
          </a:prstGeom>
          <a:noFill/>
          <a:ln w="3175">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8" name="Oval 17"/>
          <p:cNvSpPr/>
          <p:nvPr/>
        </p:nvSpPr>
        <p:spPr>
          <a:xfrm>
            <a:off x="5438565" y="3875585"/>
            <a:ext cx="864000" cy="1008000"/>
          </a:xfrm>
          <a:prstGeom prst="ellipse">
            <a:avLst/>
          </a:prstGeom>
          <a:noFill/>
          <a:ln w="3175">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9" name="Oval 18"/>
          <p:cNvSpPr/>
          <p:nvPr/>
        </p:nvSpPr>
        <p:spPr>
          <a:xfrm>
            <a:off x="7542400" y="3407189"/>
            <a:ext cx="630000" cy="450000"/>
          </a:xfrm>
          <a:prstGeom prst="ellipse">
            <a:avLst/>
          </a:prstGeom>
          <a:noFill/>
          <a:ln w="3175">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0" name="Oval 19"/>
          <p:cNvSpPr/>
          <p:nvPr/>
        </p:nvSpPr>
        <p:spPr>
          <a:xfrm>
            <a:off x="5580112" y="3501008"/>
            <a:ext cx="540000" cy="450000"/>
          </a:xfrm>
          <a:prstGeom prst="ellipse">
            <a:avLst/>
          </a:prstGeom>
          <a:noFill/>
          <a:ln w="3175">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3705654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2055" b="4306"/>
          <a:stretch/>
        </p:blipFill>
        <p:spPr>
          <a:xfrm>
            <a:off x="-851653" y="106829"/>
            <a:ext cx="6840000" cy="4269952"/>
          </a:xfrm>
          <a:prstGeom prst="rect">
            <a:avLst/>
          </a:prstGeom>
        </p:spPr>
      </p:pic>
      <p:pic>
        <p:nvPicPr>
          <p:cNvPr id="1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4048" y="450924"/>
            <a:ext cx="3600000" cy="2651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9865" r="100000"/>
                    </a14:imgEffect>
                  </a14:imgLayer>
                </a14:imgProps>
              </a:ext>
              <a:ext uri="{28A0092B-C50C-407E-A947-70E740481C1C}">
                <a14:useLocalDpi xmlns:a14="http://schemas.microsoft.com/office/drawing/2010/main" val="0"/>
              </a:ext>
            </a:extLst>
          </a:blip>
          <a:stretch>
            <a:fillRect/>
          </a:stretch>
        </p:blipFill>
        <p:spPr>
          <a:xfrm>
            <a:off x="3923928" y="3068960"/>
            <a:ext cx="5400000" cy="3600000"/>
          </a:xfrm>
          <a:prstGeom prst="rect">
            <a:avLst/>
          </a:prstGeom>
        </p:spPr>
      </p:pic>
      <p:cxnSp>
        <p:nvCxnSpPr>
          <p:cNvPr id="11" name="Straight Arrow Connector 10"/>
          <p:cNvCxnSpPr/>
          <p:nvPr/>
        </p:nvCxnSpPr>
        <p:spPr>
          <a:xfrm>
            <a:off x="6120112" y="2276872"/>
            <a:ext cx="36065" cy="1764176"/>
          </a:xfrm>
          <a:prstGeom prst="straightConnector1">
            <a:avLst/>
          </a:prstGeom>
          <a:ln w="127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7812360" y="3068960"/>
            <a:ext cx="144016" cy="504056"/>
          </a:xfrm>
          <a:prstGeom prst="straightConnector1">
            <a:avLst/>
          </a:prstGeom>
          <a:ln w="127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7" name="Picture 4" descr="undefined"/>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32474" b="67010" l="0" r="100000"/>
                    </a14:imgEffect>
                    <a14:imgEffect>
                      <a14:brightnessContrast bright="20000"/>
                    </a14:imgEffect>
                  </a14:imgLayer>
                </a14:imgProps>
              </a:ext>
              <a:ext uri="{28A0092B-C50C-407E-A947-70E740481C1C}">
                <a14:useLocalDpi xmlns:a14="http://schemas.microsoft.com/office/drawing/2010/main" val="0"/>
              </a:ext>
            </a:extLst>
          </a:blip>
          <a:srcRect t="28498" b="28514"/>
          <a:stretch/>
        </p:blipFill>
        <p:spPr bwMode="auto">
          <a:xfrm>
            <a:off x="-108440" y="5281796"/>
            <a:ext cx="5040000" cy="157620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29038" b="66151" l="0" r="100000"/>
                    </a14:imgEffect>
                    <a14:imgEffect>
                      <a14:brightnessContrast bright="20000"/>
                    </a14:imgEffect>
                  </a14:imgLayer>
                </a14:imgProps>
              </a:ext>
              <a:ext uri="{28A0092B-C50C-407E-A947-70E740481C1C}">
                <a14:useLocalDpi xmlns:a14="http://schemas.microsoft.com/office/drawing/2010/main" val="0"/>
              </a:ext>
            </a:extLst>
          </a:blip>
          <a:srcRect t="24508" b="28949"/>
          <a:stretch/>
        </p:blipFill>
        <p:spPr bwMode="auto">
          <a:xfrm>
            <a:off x="1187784" y="5013176"/>
            <a:ext cx="2880000" cy="975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http://www.royalarmouries.org/assets-uploaded/images/source/DI-2011-0571.jpg"/>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38660" b="60997" l="4000" r="98875"/>
                    </a14:imgEffect>
                  </a14:imgLayer>
                </a14:imgProps>
              </a:ext>
              <a:ext uri="{28A0092B-C50C-407E-A947-70E740481C1C}">
                <a14:useLocalDpi xmlns:a14="http://schemas.microsoft.com/office/drawing/2010/main" val="0"/>
              </a:ext>
            </a:extLst>
          </a:blip>
          <a:srcRect t="35900" b="35879"/>
          <a:stretch/>
        </p:blipFill>
        <p:spPr bwMode="auto">
          <a:xfrm>
            <a:off x="1171266" y="4587951"/>
            <a:ext cx="2880000" cy="591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5654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par>
                                <p:cTn id="17" presetID="10"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nodeType="with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3848" y="2847477"/>
            <a:ext cx="6120000" cy="4080000"/>
          </a:xfrm>
          <a:prstGeom prst="rect">
            <a:avLst/>
          </a:prstGeom>
        </p:spPr>
      </p:pic>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2670" r="100000"/>
                    </a14:imgEffect>
                  </a14:imgLayer>
                </a14:imgProps>
              </a:ext>
              <a:ext uri="{28A0092B-C50C-407E-A947-70E740481C1C}">
                <a14:useLocalDpi xmlns:a14="http://schemas.microsoft.com/office/drawing/2010/main" val="0"/>
              </a:ext>
            </a:extLst>
          </a:blip>
          <a:stretch>
            <a:fillRect/>
          </a:stretch>
        </p:blipFill>
        <p:spPr>
          <a:xfrm>
            <a:off x="-108520" y="116632"/>
            <a:ext cx="5040000" cy="3397752"/>
          </a:xfrm>
          <a:prstGeom prst="rect">
            <a:avLst/>
          </a:prstGeom>
        </p:spPr>
      </p:pic>
    </p:spTree>
    <p:extLst>
      <p:ext uri="{BB962C8B-B14F-4D97-AF65-F5344CB8AC3E}">
        <p14:creationId xmlns:p14="http://schemas.microsoft.com/office/powerpoint/2010/main" val="3350768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3848" y="2847477"/>
            <a:ext cx="6120000" cy="4080000"/>
          </a:xfrm>
          <a:prstGeom prst="rect">
            <a:avLst/>
          </a:prstGeom>
        </p:spPr>
      </p:pic>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2670" r="100000"/>
                    </a14:imgEffect>
                  </a14:imgLayer>
                </a14:imgProps>
              </a:ext>
              <a:ext uri="{28A0092B-C50C-407E-A947-70E740481C1C}">
                <a14:useLocalDpi xmlns:a14="http://schemas.microsoft.com/office/drawing/2010/main" val="0"/>
              </a:ext>
            </a:extLst>
          </a:blip>
          <a:stretch>
            <a:fillRect/>
          </a:stretch>
        </p:blipFill>
        <p:spPr>
          <a:xfrm>
            <a:off x="-108520" y="116632"/>
            <a:ext cx="5040000" cy="3397752"/>
          </a:xfrm>
          <a:prstGeom prst="rect">
            <a:avLst/>
          </a:prstGeom>
        </p:spPr>
      </p:pic>
      <p:pic>
        <p:nvPicPr>
          <p:cNvPr id="6" name="Picture 5" descr="http://www.duhaime.org/Portals/duhaime/images/Wat_Tyle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20072" y="476672"/>
            <a:ext cx="3071088" cy="216000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p:cNvCxnSpPr>
            <a:stCxn id="6" idx="1"/>
          </p:cNvCxnSpPr>
          <p:nvPr/>
        </p:nvCxnSpPr>
        <p:spPr>
          <a:xfrm flipH="1">
            <a:off x="3203848" y="1556672"/>
            <a:ext cx="2016224" cy="144136"/>
          </a:xfrm>
          <a:prstGeom prst="straightConnector1">
            <a:avLst/>
          </a:prstGeom>
          <a:ln w="127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0" name="Picture 4" descr="Looking through the hole left by the largest skull injury, two flaps of bone can clearly be seen on the interior of the skull. These are associated with the penetrating injury to the top of the head."/>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321" t="36085" r="21715" b="5364"/>
          <a:stretch/>
        </p:blipFill>
        <p:spPr bwMode="auto">
          <a:xfrm>
            <a:off x="251520" y="2662320"/>
            <a:ext cx="3240000" cy="199470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520" y="4870160"/>
            <a:ext cx="3240000" cy="1267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 name="Straight Arrow Connector 11"/>
          <p:cNvCxnSpPr>
            <a:stCxn id="10" idx="0"/>
          </p:cNvCxnSpPr>
          <p:nvPr/>
        </p:nvCxnSpPr>
        <p:spPr>
          <a:xfrm flipV="1">
            <a:off x="1871520" y="1853208"/>
            <a:ext cx="972288" cy="809112"/>
          </a:xfrm>
          <a:prstGeom prst="straightConnector1">
            <a:avLst/>
          </a:prstGeom>
          <a:ln w="127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6857944" y="2348880"/>
            <a:ext cx="72368" cy="1512168"/>
          </a:xfrm>
          <a:prstGeom prst="straightConnector1">
            <a:avLst/>
          </a:prstGeom>
          <a:ln w="127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669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 name="Picture 4" descr="undefined"/>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32474" b="67010" l="0" r="100000"/>
                    </a14:imgEffect>
                    <a14:imgEffect>
                      <a14:brightnessContrast bright="20000"/>
                    </a14:imgEffect>
                  </a14:imgLayer>
                </a14:imgProps>
              </a:ext>
              <a:ext uri="{28A0092B-C50C-407E-A947-70E740481C1C}">
                <a14:useLocalDpi xmlns:a14="http://schemas.microsoft.com/office/drawing/2010/main" val="0"/>
              </a:ext>
            </a:extLst>
          </a:blip>
          <a:srcRect t="28498" b="28514"/>
          <a:stretch/>
        </p:blipFill>
        <p:spPr bwMode="auto">
          <a:xfrm>
            <a:off x="4262240" y="909000"/>
            <a:ext cx="8057840" cy="2520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3848" y="2847477"/>
            <a:ext cx="6120000" cy="4080000"/>
          </a:xfrm>
          <a:prstGeom prst="rect">
            <a:avLst/>
          </a:prstGeom>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2670" r="100000"/>
                    </a14:imgEffect>
                  </a14:imgLayer>
                </a14:imgProps>
              </a:ext>
              <a:ext uri="{28A0092B-C50C-407E-A947-70E740481C1C}">
                <a14:useLocalDpi xmlns:a14="http://schemas.microsoft.com/office/drawing/2010/main" val="0"/>
              </a:ext>
            </a:extLst>
          </a:blip>
          <a:stretch>
            <a:fillRect/>
          </a:stretch>
        </p:blipFill>
        <p:spPr>
          <a:xfrm>
            <a:off x="-108520" y="116632"/>
            <a:ext cx="5040000" cy="3397752"/>
          </a:xfrm>
          <a:prstGeom prst="rect">
            <a:avLst/>
          </a:prstGeom>
        </p:spPr>
      </p:pic>
      <p:pic>
        <p:nvPicPr>
          <p:cNvPr id="1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520" y="4870160"/>
            <a:ext cx="3240000" cy="1267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29038" b="66151" l="0" r="100000"/>
                    </a14:imgEffect>
                    <a14:imgEffect>
                      <a14:brightnessContrast bright="20000"/>
                    </a14:imgEffect>
                  </a14:imgLayer>
                </a14:imgProps>
              </a:ext>
              <a:ext uri="{28A0092B-C50C-407E-A947-70E740481C1C}">
                <a14:useLocalDpi xmlns:a14="http://schemas.microsoft.com/office/drawing/2010/main" val="0"/>
              </a:ext>
            </a:extLst>
          </a:blip>
          <a:srcRect t="24508" b="28949"/>
          <a:stretch/>
        </p:blipFill>
        <p:spPr bwMode="auto">
          <a:xfrm>
            <a:off x="5166164" y="279000"/>
            <a:ext cx="3720472" cy="12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2" name="Straight Arrow Connector 21"/>
          <p:cNvCxnSpPr>
            <a:stCxn id="19" idx="1"/>
          </p:cNvCxnSpPr>
          <p:nvPr/>
        </p:nvCxnSpPr>
        <p:spPr>
          <a:xfrm flipH="1">
            <a:off x="3131840" y="909000"/>
            <a:ext cx="2034324" cy="719740"/>
          </a:xfrm>
          <a:prstGeom prst="straightConnector1">
            <a:avLst/>
          </a:prstGeom>
          <a:ln w="127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6857944" y="2348880"/>
            <a:ext cx="72368" cy="1512168"/>
          </a:xfrm>
          <a:prstGeom prst="straightConnector1">
            <a:avLst/>
          </a:prstGeom>
          <a:ln w="127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2483768" y="5409120"/>
            <a:ext cx="4542632" cy="94623"/>
          </a:xfrm>
          <a:prstGeom prst="straightConnector1">
            <a:avLst/>
          </a:prstGeom>
          <a:ln w="127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3491520" y="4077072"/>
            <a:ext cx="3366424" cy="579954"/>
          </a:xfrm>
          <a:prstGeom prst="straightConnector1">
            <a:avLst/>
          </a:prstGeom>
          <a:ln w="127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669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 presetClass="exit" presetSubtype="0" fill="hold" nodeType="withEffect">
                                  <p:stCondLst>
                                    <p:cond delay="0"/>
                                  </p:stCondLst>
                                  <p:childTnLst>
                                    <p:set>
                                      <p:cBhvr>
                                        <p:cTn id="9" dur="1" fill="hold">
                                          <p:stCondLst>
                                            <p:cond delay="0"/>
                                          </p:stCondLst>
                                        </p:cTn>
                                        <p:tgtEl>
                                          <p:spTgt spid="11"/>
                                        </p:tgtEl>
                                        <p:attrNameLst>
                                          <p:attrName>style.visibility</p:attrName>
                                        </p:attrNameLst>
                                      </p:cBhvr>
                                      <p:to>
                                        <p:strVal val="hidden"/>
                                      </p:to>
                                    </p:se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par>
                                <p:cTn id="23" presetID="10"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par>
                                <p:cTn id="26" presetID="10"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uni-logo.gif"/>
          <p:cNvPicPr>
            <a:picLocks noChangeAspect="1"/>
          </p:cNvPicPr>
          <p:nvPr/>
        </p:nvPicPr>
        <p:blipFill>
          <a:blip r:embed="rId3" cstate="print"/>
          <a:stretch>
            <a:fillRect/>
          </a:stretch>
        </p:blipFill>
        <p:spPr>
          <a:xfrm>
            <a:off x="179512" y="332657"/>
            <a:ext cx="1800000" cy="471531"/>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7619" y="9000"/>
            <a:ext cx="4788762" cy="6840000"/>
          </a:xfrm>
          <a:prstGeom prst="rect">
            <a:avLst/>
          </a:prstGeom>
        </p:spPr>
      </p:pic>
    </p:spTree>
    <p:extLst>
      <p:ext uri="{BB962C8B-B14F-4D97-AF65-F5344CB8AC3E}">
        <p14:creationId xmlns:p14="http://schemas.microsoft.com/office/powerpoint/2010/main" val="2934232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uni-logo.gif"/>
          <p:cNvPicPr>
            <a:picLocks noChangeAspect="1"/>
          </p:cNvPicPr>
          <p:nvPr/>
        </p:nvPicPr>
        <p:blipFill>
          <a:blip r:embed="rId3" cstate="print"/>
          <a:stretch>
            <a:fillRect/>
          </a:stretch>
        </p:blipFill>
        <p:spPr>
          <a:xfrm>
            <a:off x="179512" y="332657"/>
            <a:ext cx="1800000" cy="471531"/>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7619" y="9000"/>
            <a:ext cx="4788762" cy="6840000"/>
          </a:xfrm>
          <a:prstGeom prst="rect">
            <a:avLst/>
          </a:prstGeom>
        </p:spPr>
      </p:pic>
      <p:sp>
        <p:nvSpPr>
          <p:cNvPr id="5" name="Oval 4"/>
          <p:cNvSpPr/>
          <p:nvPr/>
        </p:nvSpPr>
        <p:spPr>
          <a:xfrm>
            <a:off x="2162474" y="2420888"/>
            <a:ext cx="2697558" cy="1656184"/>
          </a:xfrm>
          <a:prstGeom prst="ellipse">
            <a:avLst/>
          </a:prstGeom>
          <a:noFill/>
          <a:ln w="3175">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3826010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xit" presetSubtype="0" fill="hold" grpId="1" nodeType="withEffect">
                                  <p:stCondLst>
                                    <p:cond delay="500"/>
                                  </p:stCondLst>
                                  <p:childTnLst>
                                    <p:animEffect transition="out" filter="fade">
                                      <p:cBhvr>
                                        <p:cTn id="9" dur="2000"/>
                                        <p:tgtEl>
                                          <p:spTgt spid="5"/>
                                        </p:tgtEl>
                                      </p:cBhvr>
                                    </p:animEffect>
                                    <p:set>
                                      <p:cBhvr>
                                        <p:cTn id="10"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55" descr="medieval-leicester.jpg"/>
          <p:cNvPicPr>
            <a:picLocks noChangeAspect="1"/>
          </p:cNvPicPr>
          <p:nvPr/>
        </p:nvPicPr>
        <p:blipFill>
          <a:blip r:embed="rId3" cstate="print"/>
          <a:stretch>
            <a:fillRect/>
          </a:stretch>
        </p:blipFill>
        <p:spPr>
          <a:xfrm>
            <a:off x="0" y="690723"/>
            <a:ext cx="9144000" cy="5476559"/>
          </a:xfrm>
          <a:prstGeom prst="rect">
            <a:avLst/>
          </a:prstGeom>
        </p:spPr>
      </p:pic>
      <p:sp>
        <p:nvSpPr>
          <p:cNvPr id="37" name="TextBox 36"/>
          <p:cNvSpPr txBox="1"/>
          <p:nvPr/>
        </p:nvSpPr>
        <p:spPr>
          <a:xfrm>
            <a:off x="2637400" y="6165306"/>
            <a:ext cx="3869200" cy="307777"/>
          </a:xfrm>
          <a:prstGeom prst="rect">
            <a:avLst/>
          </a:prstGeom>
          <a:noFill/>
        </p:spPr>
        <p:txBody>
          <a:bodyPr wrap="none" rtlCol="0">
            <a:spAutoFit/>
          </a:bodyPr>
          <a:lstStyle/>
          <a:p>
            <a:pPr algn="ctr"/>
            <a:r>
              <a:rPr lang="en-GB" sz="1400" dirty="0" smtClean="0">
                <a:solidFill>
                  <a:schemeClr val="bg1"/>
                </a:solidFill>
                <a:cs typeface="Arial" pitchFamily="34" charset="0"/>
              </a:rPr>
              <a:t>Medieval Leicester, </a:t>
            </a:r>
            <a:r>
              <a:rPr lang="en-GB" sz="1400" i="1" dirty="0" smtClean="0">
                <a:solidFill>
                  <a:schemeClr val="bg1"/>
                </a:solidFill>
                <a:cs typeface="Arial" pitchFamily="34" charset="0"/>
              </a:rPr>
              <a:t>c.</a:t>
            </a:r>
            <a:r>
              <a:rPr lang="en-GB" sz="1400" dirty="0" smtClean="0">
                <a:solidFill>
                  <a:schemeClr val="bg1"/>
                </a:solidFill>
                <a:cs typeface="Arial" pitchFamily="34" charset="0"/>
              </a:rPr>
              <a:t>1450 (artwork by Mike Codd)</a:t>
            </a:r>
          </a:p>
        </p:txBody>
      </p:sp>
    </p:spTree>
    <p:extLst>
      <p:ext uri="{BB962C8B-B14F-4D97-AF65-F5344CB8AC3E}">
        <p14:creationId xmlns:p14="http://schemas.microsoft.com/office/powerpoint/2010/main" val="1465261362"/>
      </p:ext>
    </p:extLst>
  </p:cSld>
  <p:clrMapOvr>
    <a:masterClrMapping/>
  </p:clrMapOvr>
  <p:transition spd="med">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uni-logo.gif"/>
          <p:cNvPicPr>
            <a:picLocks noChangeAspect="1"/>
          </p:cNvPicPr>
          <p:nvPr/>
        </p:nvPicPr>
        <p:blipFill>
          <a:blip r:embed="rId3" cstate="print"/>
          <a:stretch>
            <a:fillRect/>
          </a:stretch>
        </p:blipFill>
        <p:spPr>
          <a:xfrm>
            <a:off x="179512" y="332657"/>
            <a:ext cx="1800000" cy="471531"/>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7619" y="9000"/>
            <a:ext cx="4788762" cy="6840000"/>
          </a:xfrm>
          <a:prstGeom prst="rect">
            <a:avLst/>
          </a:prstGeom>
        </p:spPr>
      </p:pic>
      <p:pic>
        <p:nvPicPr>
          <p:cNvPr id="3075" name="Picture 3" descr="F:\Richard III Talks\Image3.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522" t="6143" r="3931" b="3320"/>
          <a:stretch/>
        </p:blipFill>
        <p:spPr bwMode="auto">
          <a:xfrm>
            <a:off x="88131" y="3501008"/>
            <a:ext cx="3331741" cy="3259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6010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uni-logo.gif"/>
          <p:cNvPicPr>
            <a:picLocks noChangeAspect="1"/>
          </p:cNvPicPr>
          <p:nvPr/>
        </p:nvPicPr>
        <p:blipFill>
          <a:blip r:embed="rId3" cstate="print"/>
          <a:stretch>
            <a:fillRect/>
          </a:stretch>
        </p:blipFill>
        <p:spPr>
          <a:xfrm>
            <a:off x="179512" y="332657"/>
            <a:ext cx="1800000" cy="471531"/>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7619" y="9000"/>
            <a:ext cx="4788762" cy="6840000"/>
          </a:xfrm>
          <a:prstGeom prst="rect">
            <a:avLst/>
          </a:prstGeom>
        </p:spPr>
      </p:pic>
      <p:pic>
        <p:nvPicPr>
          <p:cNvPr id="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984" t="46272" r="24833" b="14648"/>
          <a:stretch/>
        </p:blipFill>
        <p:spPr bwMode="auto">
          <a:xfrm>
            <a:off x="5309673" y="3501008"/>
            <a:ext cx="3600000" cy="3187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descr="X:\ULAS\Staff_Folders\M Morris\A11.2012 Greyfriars Project\ambrus-richards-body.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0000" t="19982" r="7938" b="5637"/>
          <a:stretch/>
        </p:blipFill>
        <p:spPr bwMode="auto">
          <a:xfrm>
            <a:off x="5760776" y="116632"/>
            <a:ext cx="2697795" cy="32400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F:\Richard III Talks\Image3.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522" t="6143" r="3931" b="3320"/>
          <a:stretch/>
        </p:blipFill>
        <p:spPr bwMode="auto">
          <a:xfrm>
            <a:off x="88131" y="3501008"/>
            <a:ext cx="3331741" cy="3259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6010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500"/>
                                        <p:tgtEl>
                                          <p:spTgt spid="307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1+#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1+#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41982"/>
            <a:ext cx="8763000" cy="584776"/>
          </a:xfrm>
          <a:prstGeom prst="rect">
            <a:avLst/>
          </a:prstGeom>
        </p:spPr>
        <p:txBody>
          <a:bodyPr wrap="square">
            <a:spAutoFit/>
          </a:bodyPr>
          <a:lstStyle/>
          <a:p>
            <a:r>
              <a:rPr lang="en-US" sz="3200" b="1" dirty="0" smtClean="0">
                <a:solidFill>
                  <a:srgbClr val="FFFFFF"/>
                </a:solidFill>
                <a:latin typeface="Plantagenet Cherokee"/>
                <a:cs typeface="Plantagenet Cherokee"/>
              </a:rPr>
              <a:t>Richard III: The DNA analysis </a:t>
            </a: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5592" b="10034"/>
          <a:stretch/>
        </p:blipFill>
        <p:spPr>
          <a:xfrm rot="16200000">
            <a:off x="6465093" y="750093"/>
            <a:ext cx="3429000" cy="1928813"/>
          </a:xfrm>
          <a:prstGeom prst="rect">
            <a:avLst/>
          </a:prstGeom>
        </p:spPr>
      </p:pic>
    </p:spTree>
    <p:extLst>
      <p:ext uri="{BB962C8B-B14F-4D97-AF65-F5344CB8AC3E}">
        <p14:creationId xmlns:p14="http://schemas.microsoft.com/office/powerpoint/2010/main" val="956731028"/>
      </p:ext>
    </p:extLst>
  </p:cSld>
  <p:clrMapOvr>
    <a:masterClrMapping/>
  </p:clrMapOvr>
  <p:transition spd="med">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41982"/>
            <a:ext cx="8763000" cy="584776"/>
          </a:xfrm>
          <a:prstGeom prst="rect">
            <a:avLst/>
          </a:prstGeom>
        </p:spPr>
        <p:txBody>
          <a:bodyPr wrap="square">
            <a:spAutoFit/>
          </a:bodyPr>
          <a:lstStyle/>
          <a:p>
            <a:r>
              <a:rPr lang="en-US" sz="3200" b="1" dirty="0" smtClean="0">
                <a:solidFill>
                  <a:srgbClr val="FFFFFF"/>
                </a:solidFill>
                <a:latin typeface="Plantagenet Cherokee"/>
                <a:cs typeface="Plantagenet Cherokee"/>
              </a:rPr>
              <a:t>Richard III: The DNA analysis </a:t>
            </a: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5592" b="10034"/>
          <a:stretch/>
        </p:blipFill>
        <p:spPr>
          <a:xfrm rot="16200000">
            <a:off x="6465093" y="750093"/>
            <a:ext cx="3429000" cy="1928813"/>
          </a:xfrm>
          <a:prstGeom prst="rect">
            <a:avLst/>
          </a:prstGeom>
        </p:spPr>
      </p:pic>
      <p:sp>
        <p:nvSpPr>
          <p:cNvPr id="8" name="TextBox 7"/>
          <p:cNvSpPr txBox="1"/>
          <p:nvPr/>
        </p:nvSpPr>
        <p:spPr>
          <a:xfrm>
            <a:off x="76200" y="793154"/>
            <a:ext cx="7160096" cy="3508653"/>
          </a:xfrm>
          <a:prstGeom prst="rect">
            <a:avLst/>
          </a:prstGeom>
          <a:noFill/>
        </p:spPr>
        <p:txBody>
          <a:bodyPr wrap="square" rtlCol="0">
            <a:spAutoFit/>
          </a:bodyPr>
          <a:lstStyle/>
          <a:p>
            <a:pPr>
              <a:spcAft>
                <a:spcPts val="600"/>
              </a:spcAft>
              <a:buFont typeface="Wingdings" charset="2"/>
              <a:buChar char="u"/>
            </a:pPr>
            <a:r>
              <a:rPr lang="en-US" sz="2400" dirty="0" smtClean="0">
                <a:solidFill>
                  <a:schemeClr val="bg1"/>
                </a:solidFill>
                <a:latin typeface="Plantagenet Cherokee"/>
                <a:cs typeface="Plantagenet Cherokee"/>
              </a:rPr>
              <a:t>All the previous evidence strongly pointed to these being the remains of Richard III</a:t>
            </a:r>
          </a:p>
          <a:p>
            <a:pPr lvl="1">
              <a:spcAft>
                <a:spcPts val="600"/>
              </a:spcAft>
              <a:buFont typeface="Wingdings" charset="2"/>
              <a:buChar char="u"/>
            </a:pPr>
            <a:r>
              <a:rPr lang="en-US" sz="2400" dirty="0" smtClean="0">
                <a:solidFill>
                  <a:schemeClr val="bg1"/>
                </a:solidFill>
                <a:latin typeface="Plantagenet Cherokee"/>
                <a:cs typeface="Plantagenet Cherokee"/>
              </a:rPr>
              <a:t>Buried in the choir of the </a:t>
            </a:r>
            <a:r>
              <a:rPr lang="en-US" sz="2400" dirty="0" err="1" smtClean="0">
                <a:solidFill>
                  <a:schemeClr val="bg1"/>
                </a:solidFill>
                <a:latin typeface="Plantagenet Cherokee"/>
                <a:cs typeface="Plantagenet Cherokee"/>
              </a:rPr>
              <a:t>Greyfriars</a:t>
            </a:r>
            <a:r>
              <a:rPr lang="en-US" sz="2400" dirty="0" smtClean="0">
                <a:solidFill>
                  <a:schemeClr val="bg1"/>
                </a:solidFill>
                <a:latin typeface="Plantagenet Cherokee"/>
                <a:cs typeface="Plantagenet Cherokee"/>
              </a:rPr>
              <a:t> </a:t>
            </a:r>
            <a:endParaRPr lang="en-US" sz="2400" dirty="0">
              <a:solidFill>
                <a:schemeClr val="bg1"/>
              </a:solidFill>
              <a:latin typeface="Plantagenet Cherokee"/>
              <a:cs typeface="Plantagenet Cherokee"/>
            </a:endParaRPr>
          </a:p>
          <a:p>
            <a:pPr lvl="1">
              <a:spcAft>
                <a:spcPts val="600"/>
              </a:spcAft>
              <a:buFont typeface="Wingdings" charset="2"/>
              <a:buChar char="u"/>
            </a:pPr>
            <a:r>
              <a:rPr lang="en-US" sz="2400" dirty="0" smtClean="0">
                <a:solidFill>
                  <a:schemeClr val="bg1"/>
                </a:solidFill>
                <a:latin typeface="Plantagenet Cherokee"/>
                <a:cs typeface="Plantagenet Cherokee"/>
              </a:rPr>
              <a:t>Skeletal evidence</a:t>
            </a:r>
          </a:p>
          <a:p>
            <a:pPr lvl="2">
              <a:spcAft>
                <a:spcPts val="600"/>
              </a:spcAft>
              <a:buFont typeface="Wingdings" charset="2"/>
              <a:buChar char="u"/>
            </a:pPr>
            <a:r>
              <a:rPr lang="en-US" sz="2400" dirty="0" smtClean="0">
                <a:solidFill>
                  <a:schemeClr val="bg1"/>
                </a:solidFill>
                <a:latin typeface="Plantagenet Cherokee"/>
                <a:cs typeface="Plantagenet Cherokee"/>
              </a:rPr>
              <a:t> young male with battle injuries,</a:t>
            </a:r>
          </a:p>
          <a:p>
            <a:pPr lvl="2">
              <a:spcAft>
                <a:spcPts val="600"/>
              </a:spcAft>
              <a:buFont typeface="Wingdings" charset="2"/>
              <a:buChar char="u"/>
            </a:pPr>
            <a:r>
              <a:rPr lang="en-US" sz="2400" dirty="0" smtClean="0">
                <a:solidFill>
                  <a:schemeClr val="bg1"/>
                </a:solidFill>
                <a:latin typeface="Plantagenet Cherokee"/>
                <a:cs typeface="Plantagenet Cherokee"/>
              </a:rPr>
              <a:t> severe scoliosis </a:t>
            </a:r>
          </a:p>
          <a:p>
            <a:pPr lvl="1">
              <a:spcAft>
                <a:spcPts val="600"/>
              </a:spcAft>
              <a:buFont typeface="Wingdings" charset="2"/>
              <a:buChar char="u"/>
            </a:pPr>
            <a:r>
              <a:rPr lang="en-US" sz="2400" dirty="0" smtClean="0">
                <a:solidFill>
                  <a:schemeClr val="bg1"/>
                </a:solidFill>
                <a:latin typeface="Plantagenet Cherokee"/>
                <a:cs typeface="Plantagenet Cherokee"/>
              </a:rPr>
              <a:t>Radiocarbon data </a:t>
            </a:r>
          </a:p>
          <a:p>
            <a:pPr lvl="1">
              <a:spcAft>
                <a:spcPts val="600"/>
              </a:spcAft>
              <a:buFont typeface="Wingdings" charset="2"/>
              <a:buChar char="u"/>
            </a:pPr>
            <a:r>
              <a:rPr lang="en-US" sz="2400" dirty="0" smtClean="0">
                <a:solidFill>
                  <a:schemeClr val="bg1"/>
                </a:solidFill>
                <a:latin typeface="Plantagenet Cherokee"/>
                <a:cs typeface="Plantagenet Cherokee"/>
              </a:rPr>
              <a:t>Stable isotope data</a:t>
            </a:r>
          </a:p>
        </p:txBody>
      </p:sp>
    </p:spTree>
    <p:extLst>
      <p:ext uri="{BB962C8B-B14F-4D97-AF65-F5344CB8AC3E}">
        <p14:creationId xmlns:p14="http://schemas.microsoft.com/office/powerpoint/2010/main" val="2248032656"/>
      </p:ext>
    </p:extLst>
  </p:cSld>
  <p:clrMapOvr>
    <a:masterClrMapping/>
  </p:clrMapOvr>
  <p:transition spd="med">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41982"/>
            <a:ext cx="8763000" cy="584776"/>
          </a:xfrm>
          <a:prstGeom prst="rect">
            <a:avLst/>
          </a:prstGeom>
        </p:spPr>
        <p:txBody>
          <a:bodyPr wrap="square">
            <a:spAutoFit/>
          </a:bodyPr>
          <a:lstStyle/>
          <a:p>
            <a:r>
              <a:rPr lang="en-US" sz="3200" b="1" dirty="0" smtClean="0">
                <a:solidFill>
                  <a:srgbClr val="FFFFFF"/>
                </a:solidFill>
                <a:latin typeface="Plantagenet Cherokee"/>
                <a:cs typeface="Plantagenet Cherokee"/>
              </a:rPr>
              <a:t>Richard III: The DNA analysis </a:t>
            </a:r>
          </a:p>
        </p:txBody>
      </p:sp>
      <p:sp>
        <p:nvSpPr>
          <p:cNvPr id="25" name="TextBox 24"/>
          <p:cNvSpPr txBox="1"/>
          <p:nvPr/>
        </p:nvSpPr>
        <p:spPr>
          <a:xfrm>
            <a:off x="0" y="5343599"/>
            <a:ext cx="9036496" cy="461665"/>
          </a:xfrm>
          <a:prstGeom prst="rect">
            <a:avLst/>
          </a:prstGeom>
          <a:noFill/>
        </p:spPr>
        <p:txBody>
          <a:bodyPr wrap="square" rtlCol="0">
            <a:spAutoFit/>
          </a:bodyPr>
          <a:lstStyle/>
          <a:p>
            <a:pPr>
              <a:buFont typeface="Wingdings" charset="2"/>
              <a:buChar char="u"/>
            </a:pPr>
            <a:r>
              <a:rPr lang="en-US" sz="2400" dirty="0" smtClean="0">
                <a:solidFill>
                  <a:schemeClr val="bg1"/>
                </a:solidFill>
                <a:latin typeface="Plantagenet Cherokee"/>
                <a:cs typeface="Plantagenet Cherokee"/>
              </a:rPr>
              <a:t>The genetic analysis relies on the genealogical research</a:t>
            </a:r>
          </a:p>
        </p:txBody>
      </p:sp>
      <p:sp>
        <p:nvSpPr>
          <p:cNvPr id="19" name="TextBox 18"/>
          <p:cNvSpPr txBox="1"/>
          <p:nvPr/>
        </p:nvSpPr>
        <p:spPr>
          <a:xfrm>
            <a:off x="0" y="6054387"/>
            <a:ext cx="9144000" cy="830997"/>
          </a:xfrm>
          <a:prstGeom prst="rect">
            <a:avLst/>
          </a:prstGeom>
          <a:noFill/>
        </p:spPr>
        <p:txBody>
          <a:bodyPr wrap="square" rtlCol="0">
            <a:spAutoFit/>
          </a:bodyPr>
          <a:lstStyle/>
          <a:p>
            <a:pPr>
              <a:spcAft>
                <a:spcPts val="600"/>
              </a:spcAft>
              <a:buFont typeface="Wingdings" charset="2"/>
              <a:buChar char="u"/>
            </a:pPr>
            <a:r>
              <a:rPr lang="en-US" sz="2400" dirty="0" smtClean="0">
                <a:solidFill>
                  <a:schemeClr val="bg1"/>
                </a:solidFill>
                <a:latin typeface="Plantagenet Cherokee"/>
                <a:cs typeface="Plantagenet Cherokee"/>
              </a:rPr>
              <a:t>Richard left no descendants and not just any relative would do	</a:t>
            </a: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5592" b="10034"/>
          <a:stretch/>
        </p:blipFill>
        <p:spPr>
          <a:xfrm rot="16200000">
            <a:off x="6465093" y="750093"/>
            <a:ext cx="3429000" cy="1928813"/>
          </a:xfrm>
          <a:prstGeom prst="rect">
            <a:avLst/>
          </a:prstGeom>
        </p:spPr>
      </p:pic>
      <p:sp>
        <p:nvSpPr>
          <p:cNvPr id="8" name="TextBox 7"/>
          <p:cNvSpPr txBox="1"/>
          <p:nvPr/>
        </p:nvSpPr>
        <p:spPr>
          <a:xfrm>
            <a:off x="76200" y="793154"/>
            <a:ext cx="7160096" cy="3508653"/>
          </a:xfrm>
          <a:prstGeom prst="rect">
            <a:avLst/>
          </a:prstGeom>
          <a:noFill/>
        </p:spPr>
        <p:txBody>
          <a:bodyPr wrap="square" rtlCol="0">
            <a:spAutoFit/>
          </a:bodyPr>
          <a:lstStyle/>
          <a:p>
            <a:pPr>
              <a:spcAft>
                <a:spcPts val="600"/>
              </a:spcAft>
              <a:buFont typeface="Wingdings" charset="2"/>
              <a:buChar char="u"/>
            </a:pPr>
            <a:r>
              <a:rPr lang="en-US" sz="2400" dirty="0" smtClean="0">
                <a:solidFill>
                  <a:schemeClr val="bg1"/>
                </a:solidFill>
                <a:latin typeface="Plantagenet Cherokee"/>
                <a:cs typeface="Plantagenet Cherokee"/>
              </a:rPr>
              <a:t>All the previous evidence strongly pointed to these being the remains of Richard III</a:t>
            </a:r>
          </a:p>
          <a:p>
            <a:pPr lvl="1">
              <a:spcAft>
                <a:spcPts val="600"/>
              </a:spcAft>
              <a:buFont typeface="Wingdings" charset="2"/>
              <a:buChar char="u"/>
            </a:pPr>
            <a:r>
              <a:rPr lang="en-US" sz="2400" dirty="0" smtClean="0">
                <a:solidFill>
                  <a:schemeClr val="bg1"/>
                </a:solidFill>
                <a:latin typeface="Plantagenet Cherokee"/>
                <a:cs typeface="Plantagenet Cherokee"/>
              </a:rPr>
              <a:t>Buried in the choir of the </a:t>
            </a:r>
            <a:r>
              <a:rPr lang="en-US" sz="2400" dirty="0" err="1" smtClean="0">
                <a:solidFill>
                  <a:schemeClr val="bg1"/>
                </a:solidFill>
                <a:latin typeface="Plantagenet Cherokee"/>
                <a:cs typeface="Plantagenet Cherokee"/>
              </a:rPr>
              <a:t>Greyfriars</a:t>
            </a:r>
            <a:r>
              <a:rPr lang="en-US" sz="2400" dirty="0" smtClean="0">
                <a:solidFill>
                  <a:schemeClr val="bg1"/>
                </a:solidFill>
                <a:latin typeface="Plantagenet Cherokee"/>
                <a:cs typeface="Plantagenet Cherokee"/>
              </a:rPr>
              <a:t> </a:t>
            </a:r>
            <a:endParaRPr lang="en-US" sz="2400" dirty="0">
              <a:solidFill>
                <a:schemeClr val="bg1"/>
              </a:solidFill>
              <a:latin typeface="Plantagenet Cherokee"/>
              <a:cs typeface="Plantagenet Cherokee"/>
            </a:endParaRPr>
          </a:p>
          <a:p>
            <a:pPr lvl="1">
              <a:spcAft>
                <a:spcPts val="600"/>
              </a:spcAft>
              <a:buFont typeface="Wingdings" charset="2"/>
              <a:buChar char="u"/>
            </a:pPr>
            <a:r>
              <a:rPr lang="en-US" sz="2400" dirty="0" smtClean="0">
                <a:solidFill>
                  <a:schemeClr val="bg1"/>
                </a:solidFill>
                <a:latin typeface="Plantagenet Cherokee"/>
                <a:cs typeface="Plantagenet Cherokee"/>
              </a:rPr>
              <a:t>Skeletal evidence</a:t>
            </a:r>
          </a:p>
          <a:p>
            <a:pPr lvl="2">
              <a:spcAft>
                <a:spcPts val="600"/>
              </a:spcAft>
              <a:buFont typeface="Wingdings" charset="2"/>
              <a:buChar char="u"/>
            </a:pPr>
            <a:r>
              <a:rPr lang="en-US" sz="2400" dirty="0" smtClean="0">
                <a:solidFill>
                  <a:schemeClr val="bg1"/>
                </a:solidFill>
                <a:latin typeface="Plantagenet Cherokee"/>
                <a:cs typeface="Plantagenet Cherokee"/>
              </a:rPr>
              <a:t> young male with battle injuries,</a:t>
            </a:r>
          </a:p>
          <a:p>
            <a:pPr lvl="2">
              <a:spcAft>
                <a:spcPts val="600"/>
              </a:spcAft>
              <a:buFont typeface="Wingdings" charset="2"/>
              <a:buChar char="u"/>
            </a:pPr>
            <a:r>
              <a:rPr lang="en-US" sz="2400" dirty="0" smtClean="0">
                <a:solidFill>
                  <a:schemeClr val="bg1"/>
                </a:solidFill>
                <a:latin typeface="Plantagenet Cherokee"/>
                <a:cs typeface="Plantagenet Cherokee"/>
              </a:rPr>
              <a:t> severe scoliosis </a:t>
            </a:r>
          </a:p>
          <a:p>
            <a:pPr lvl="1">
              <a:spcAft>
                <a:spcPts val="600"/>
              </a:spcAft>
              <a:buFont typeface="Wingdings" charset="2"/>
              <a:buChar char="u"/>
            </a:pPr>
            <a:r>
              <a:rPr lang="en-US" sz="2400" dirty="0" smtClean="0">
                <a:solidFill>
                  <a:schemeClr val="bg1"/>
                </a:solidFill>
                <a:latin typeface="Plantagenet Cherokee"/>
                <a:cs typeface="Plantagenet Cherokee"/>
              </a:rPr>
              <a:t>Radiocarbon data </a:t>
            </a:r>
          </a:p>
          <a:p>
            <a:pPr lvl="1">
              <a:spcAft>
                <a:spcPts val="600"/>
              </a:spcAft>
              <a:buFont typeface="Wingdings" charset="2"/>
              <a:buChar char="u"/>
            </a:pPr>
            <a:r>
              <a:rPr lang="en-US" sz="2400" dirty="0" smtClean="0">
                <a:solidFill>
                  <a:schemeClr val="bg1"/>
                </a:solidFill>
                <a:latin typeface="Plantagenet Cherokee"/>
                <a:cs typeface="Plantagenet Cherokee"/>
              </a:rPr>
              <a:t>Stable isotope data</a:t>
            </a:r>
          </a:p>
        </p:txBody>
      </p:sp>
      <p:sp>
        <p:nvSpPr>
          <p:cNvPr id="10" name="TextBox 9"/>
          <p:cNvSpPr txBox="1"/>
          <p:nvPr/>
        </p:nvSpPr>
        <p:spPr>
          <a:xfrm>
            <a:off x="14064" y="4653136"/>
            <a:ext cx="6934200" cy="461665"/>
          </a:xfrm>
          <a:prstGeom prst="rect">
            <a:avLst/>
          </a:prstGeom>
          <a:noFill/>
        </p:spPr>
        <p:txBody>
          <a:bodyPr wrap="square" rtlCol="0">
            <a:spAutoFit/>
          </a:bodyPr>
          <a:lstStyle/>
          <a:p>
            <a:pPr>
              <a:buFont typeface="Wingdings" charset="2"/>
              <a:buChar char="u"/>
            </a:pPr>
            <a:r>
              <a:rPr lang="en-US" sz="2400" dirty="0" smtClean="0">
                <a:solidFill>
                  <a:schemeClr val="bg1"/>
                </a:solidFill>
                <a:latin typeface="Plantagenet Cherokee"/>
                <a:cs typeface="Plantagenet Cherokee"/>
              </a:rPr>
              <a:t>Add the DNA evidence to the pot</a:t>
            </a:r>
          </a:p>
        </p:txBody>
      </p:sp>
    </p:spTree>
    <p:extLst>
      <p:ext uri="{BB962C8B-B14F-4D97-AF65-F5344CB8AC3E}">
        <p14:creationId xmlns:p14="http://schemas.microsoft.com/office/powerpoint/2010/main" val="2248032656"/>
      </p:ext>
    </p:extLst>
  </p:cSld>
  <p:clrMapOvr>
    <a:masterClrMapping/>
  </p:clrMapOvr>
  <p:transition spd="med">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75"/>
          <p:cNvGrpSpPr>
            <a:grpSpLocks/>
          </p:cNvGrpSpPr>
          <p:nvPr/>
        </p:nvGrpSpPr>
        <p:grpSpPr bwMode="auto">
          <a:xfrm>
            <a:off x="3962400" y="1458811"/>
            <a:ext cx="785988" cy="939800"/>
            <a:chOff x="4462112" y="1333500"/>
            <a:chExt cx="884587" cy="939800"/>
          </a:xfrm>
        </p:grpSpPr>
        <p:pic>
          <p:nvPicPr>
            <p:cNvPr id="17488" name="Picture 19"/>
            <p:cNvPicPr>
              <a:picLocks noChangeAspect="1"/>
            </p:cNvPicPr>
            <p:nvPr/>
          </p:nvPicPr>
          <p:blipFill>
            <a:blip r:embed="rId3"/>
            <a:srcRect/>
            <a:stretch>
              <a:fillRect/>
            </a:stretch>
          </p:blipFill>
          <p:spPr bwMode="auto">
            <a:xfrm>
              <a:off x="4462112" y="1358900"/>
              <a:ext cx="490888" cy="914400"/>
            </a:xfrm>
            <a:prstGeom prst="rect">
              <a:avLst/>
            </a:prstGeom>
            <a:noFill/>
            <a:ln w="9525">
              <a:noFill/>
              <a:miter lim="800000"/>
              <a:headEnd/>
              <a:tailEnd/>
            </a:ln>
          </p:spPr>
        </p:pic>
        <p:pic>
          <p:nvPicPr>
            <p:cNvPr id="17489" name="Picture 20"/>
            <p:cNvPicPr>
              <a:picLocks noChangeAspect="1"/>
            </p:cNvPicPr>
            <p:nvPr/>
          </p:nvPicPr>
          <p:blipFill>
            <a:blip r:embed="rId4"/>
            <a:srcRect/>
            <a:stretch>
              <a:fillRect/>
            </a:stretch>
          </p:blipFill>
          <p:spPr bwMode="auto">
            <a:xfrm>
              <a:off x="4951854" y="1333500"/>
              <a:ext cx="394845" cy="937757"/>
            </a:xfrm>
            <a:prstGeom prst="rect">
              <a:avLst/>
            </a:prstGeom>
            <a:noFill/>
            <a:ln w="9525">
              <a:noFill/>
              <a:miter lim="800000"/>
              <a:headEnd/>
              <a:tailEnd/>
            </a:ln>
          </p:spPr>
        </p:pic>
      </p:grpSp>
      <p:pic>
        <p:nvPicPr>
          <p:cNvPr id="45" name="Picture 44"/>
          <p:cNvPicPr>
            <a:picLocks noChangeAspect="1"/>
          </p:cNvPicPr>
          <p:nvPr/>
        </p:nvPicPr>
        <p:blipFill>
          <a:blip r:embed="rId5"/>
          <a:srcRect/>
          <a:stretch>
            <a:fillRect/>
          </a:stretch>
        </p:blipFill>
        <p:spPr bwMode="auto">
          <a:xfrm>
            <a:off x="5257800" y="4711598"/>
            <a:ext cx="351366" cy="938213"/>
          </a:xfrm>
          <a:prstGeom prst="rect">
            <a:avLst/>
          </a:prstGeom>
          <a:noFill/>
          <a:ln w="9525">
            <a:noFill/>
            <a:miter lim="800000"/>
            <a:headEnd/>
            <a:tailEnd/>
          </a:ln>
        </p:spPr>
      </p:pic>
      <p:pic>
        <p:nvPicPr>
          <p:cNvPr id="55" name="Picture 54"/>
          <p:cNvPicPr>
            <a:picLocks noChangeAspect="1"/>
          </p:cNvPicPr>
          <p:nvPr/>
        </p:nvPicPr>
        <p:blipFill>
          <a:blip r:embed="rId4"/>
          <a:srcRect/>
          <a:stretch>
            <a:fillRect/>
          </a:stretch>
        </p:blipFill>
        <p:spPr bwMode="auto">
          <a:xfrm>
            <a:off x="1226754" y="4711598"/>
            <a:ext cx="351366" cy="938213"/>
          </a:xfrm>
          <a:prstGeom prst="rect">
            <a:avLst/>
          </a:prstGeom>
          <a:noFill/>
          <a:ln w="9525">
            <a:noFill/>
            <a:miter lim="800000"/>
            <a:headEnd/>
            <a:tailEnd/>
          </a:ln>
        </p:spPr>
      </p:pic>
      <p:pic>
        <p:nvPicPr>
          <p:cNvPr id="17486" name="Picture 51"/>
          <p:cNvPicPr>
            <a:picLocks noChangeAspect="1"/>
          </p:cNvPicPr>
          <p:nvPr/>
        </p:nvPicPr>
        <p:blipFill>
          <a:blip r:embed="rId3"/>
          <a:srcRect/>
          <a:stretch>
            <a:fillRect/>
          </a:stretch>
        </p:blipFill>
        <p:spPr bwMode="auto">
          <a:xfrm>
            <a:off x="3133977" y="4735411"/>
            <a:ext cx="436326" cy="914400"/>
          </a:xfrm>
          <a:prstGeom prst="rect">
            <a:avLst/>
          </a:prstGeom>
          <a:noFill/>
          <a:ln w="9525">
            <a:noFill/>
            <a:miter lim="800000"/>
            <a:headEnd/>
            <a:tailEnd/>
          </a:ln>
        </p:spPr>
      </p:pic>
      <p:pic>
        <p:nvPicPr>
          <p:cNvPr id="17483" name="Picture 49"/>
          <p:cNvPicPr>
            <a:picLocks noChangeAspect="1"/>
          </p:cNvPicPr>
          <p:nvPr/>
        </p:nvPicPr>
        <p:blipFill>
          <a:blip r:embed="rId3"/>
          <a:srcRect/>
          <a:stretch>
            <a:fillRect/>
          </a:stretch>
        </p:blipFill>
        <p:spPr bwMode="auto">
          <a:xfrm>
            <a:off x="7067964" y="4735411"/>
            <a:ext cx="436326" cy="914400"/>
          </a:xfrm>
          <a:prstGeom prst="rect">
            <a:avLst/>
          </a:prstGeom>
          <a:noFill/>
          <a:ln w="9525">
            <a:noFill/>
            <a:miter lim="800000"/>
            <a:headEnd/>
            <a:tailEnd/>
          </a:ln>
        </p:spPr>
      </p:pic>
      <p:grpSp>
        <p:nvGrpSpPr>
          <p:cNvPr id="3" name="Group 176"/>
          <p:cNvGrpSpPr>
            <a:grpSpLocks/>
          </p:cNvGrpSpPr>
          <p:nvPr/>
        </p:nvGrpSpPr>
        <p:grpSpPr bwMode="auto">
          <a:xfrm>
            <a:off x="1447800" y="3933724"/>
            <a:ext cx="5868812" cy="688975"/>
            <a:chOff x="1629359" y="3161050"/>
            <a:chExt cx="6601214" cy="687844"/>
          </a:xfrm>
        </p:grpSpPr>
        <p:grpSp>
          <p:nvGrpSpPr>
            <p:cNvPr id="4" name="Group 171"/>
            <p:cNvGrpSpPr>
              <a:grpSpLocks/>
            </p:cNvGrpSpPr>
            <p:nvPr/>
          </p:nvGrpSpPr>
          <p:grpSpPr bwMode="auto">
            <a:xfrm>
              <a:off x="1629359" y="3161050"/>
              <a:ext cx="6599624" cy="687844"/>
              <a:chOff x="1629359" y="3161050"/>
              <a:chExt cx="6599624" cy="687844"/>
            </a:xfrm>
          </p:grpSpPr>
          <p:cxnSp>
            <p:nvCxnSpPr>
              <p:cNvPr id="17476" name="Straight Connector 115"/>
              <p:cNvCxnSpPr>
                <a:cxnSpLocks noChangeShapeType="1"/>
              </p:cNvCxnSpPr>
              <p:nvPr/>
            </p:nvCxnSpPr>
            <p:spPr bwMode="auto">
              <a:xfrm rot="16200000" flipH="1">
                <a:off x="3428174" y="3504971"/>
                <a:ext cx="687843" cy="1"/>
              </a:xfrm>
              <a:prstGeom prst="line">
                <a:avLst/>
              </a:prstGeom>
              <a:noFill/>
              <a:ln w="12700">
                <a:solidFill>
                  <a:schemeClr val="tx1"/>
                </a:solidFill>
                <a:round/>
                <a:headEnd/>
                <a:tailEnd/>
              </a:ln>
            </p:spPr>
          </p:cxnSp>
          <p:cxnSp>
            <p:nvCxnSpPr>
              <p:cNvPr id="17477" name="Straight Connector 117"/>
              <p:cNvCxnSpPr>
                <a:cxnSpLocks noChangeShapeType="1"/>
              </p:cNvCxnSpPr>
              <p:nvPr/>
            </p:nvCxnSpPr>
            <p:spPr bwMode="auto">
              <a:xfrm rot="10800000" flipV="1">
                <a:off x="1629359" y="3506046"/>
                <a:ext cx="2142735" cy="13442"/>
              </a:xfrm>
              <a:prstGeom prst="line">
                <a:avLst/>
              </a:prstGeom>
              <a:noFill/>
              <a:ln w="12700">
                <a:solidFill>
                  <a:schemeClr val="tx1"/>
                </a:solidFill>
                <a:round/>
                <a:headEnd/>
                <a:tailEnd/>
              </a:ln>
            </p:spPr>
          </p:cxnSp>
          <p:cxnSp>
            <p:nvCxnSpPr>
              <p:cNvPr id="17479" name="Straight Connector 124"/>
              <p:cNvCxnSpPr>
                <a:cxnSpLocks noChangeShapeType="1"/>
              </p:cNvCxnSpPr>
              <p:nvPr/>
            </p:nvCxnSpPr>
            <p:spPr bwMode="auto">
              <a:xfrm rot="5400000">
                <a:off x="1471403" y="3689350"/>
                <a:ext cx="317500" cy="1588"/>
              </a:xfrm>
              <a:prstGeom prst="line">
                <a:avLst/>
              </a:prstGeom>
              <a:noFill/>
              <a:ln w="12700">
                <a:solidFill>
                  <a:schemeClr val="tx1"/>
                </a:solidFill>
                <a:round/>
                <a:headEnd/>
                <a:tailEnd/>
              </a:ln>
            </p:spPr>
          </p:cxnSp>
          <p:cxnSp>
            <p:nvCxnSpPr>
              <p:cNvPr id="201" name="Straight Connector 117"/>
              <p:cNvCxnSpPr>
                <a:cxnSpLocks noChangeShapeType="1"/>
              </p:cNvCxnSpPr>
              <p:nvPr/>
            </p:nvCxnSpPr>
            <p:spPr bwMode="auto">
              <a:xfrm rot="10800000" flipV="1">
                <a:off x="6086248" y="3504972"/>
                <a:ext cx="2142735" cy="13442"/>
              </a:xfrm>
              <a:prstGeom prst="line">
                <a:avLst/>
              </a:prstGeom>
              <a:noFill/>
              <a:ln w="12700">
                <a:solidFill>
                  <a:schemeClr val="tx1"/>
                </a:solidFill>
                <a:round/>
                <a:headEnd/>
                <a:tailEnd/>
              </a:ln>
            </p:spPr>
          </p:cxnSp>
        </p:grpSp>
        <p:grpSp>
          <p:nvGrpSpPr>
            <p:cNvPr id="5" name="Group 170"/>
            <p:cNvGrpSpPr>
              <a:grpSpLocks/>
            </p:cNvGrpSpPr>
            <p:nvPr/>
          </p:nvGrpSpPr>
          <p:grpSpPr bwMode="auto">
            <a:xfrm>
              <a:off x="6086246" y="3161051"/>
              <a:ext cx="2144327" cy="687843"/>
              <a:chOff x="6086246" y="3161051"/>
              <a:chExt cx="2144327" cy="687843"/>
            </a:xfrm>
          </p:grpSpPr>
          <p:cxnSp>
            <p:nvCxnSpPr>
              <p:cNvPr id="17472" name="Straight Connector 126"/>
              <p:cNvCxnSpPr>
                <a:cxnSpLocks noChangeShapeType="1"/>
              </p:cNvCxnSpPr>
              <p:nvPr/>
            </p:nvCxnSpPr>
            <p:spPr bwMode="auto">
              <a:xfrm rot="16200000" flipH="1">
                <a:off x="5742325" y="3504972"/>
                <a:ext cx="687843" cy="1"/>
              </a:xfrm>
              <a:prstGeom prst="line">
                <a:avLst/>
              </a:prstGeom>
              <a:noFill/>
              <a:ln w="12700">
                <a:solidFill>
                  <a:schemeClr val="tx1"/>
                </a:solidFill>
                <a:round/>
                <a:headEnd/>
                <a:tailEnd/>
              </a:ln>
            </p:spPr>
          </p:cxnSp>
          <p:cxnSp>
            <p:nvCxnSpPr>
              <p:cNvPr id="17474" name="Straight Connector 128"/>
              <p:cNvCxnSpPr>
                <a:cxnSpLocks noChangeShapeType="1"/>
              </p:cNvCxnSpPr>
              <p:nvPr/>
            </p:nvCxnSpPr>
            <p:spPr bwMode="auto">
              <a:xfrm rot="5400000">
                <a:off x="8071029" y="3689350"/>
                <a:ext cx="317500" cy="1588"/>
              </a:xfrm>
              <a:prstGeom prst="line">
                <a:avLst/>
              </a:prstGeom>
              <a:noFill/>
              <a:ln w="12700">
                <a:solidFill>
                  <a:schemeClr val="tx1"/>
                </a:solidFill>
                <a:round/>
                <a:headEnd/>
                <a:tailEnd/>
              </a:ln>
            </p:spPr>
          </p:cxnSp>
        </p:grpSp>
      </p:grpSp>
      <p:grpSp>
        <p:nvGrpSpPr>
          <p:cNvPr id="6" name="Group 224"/>
          <p:cNvGrpSpPr/>
          <p:nvPr/>
        </p:nvGrpSpPr>
        <p:grpSpPr>
          <a:xfrm>
            <a:off x="3260314" y="2958998"/>
            <a:ext cx="2275516" cy="938213"/>
            <a:chOff x="3113770" y="2185987"/>
            <a:chExt cx="2275516" cy="938213"/>
          </a:xfrm>
        </p:grpSpPr>
        <p:pic>
          <p:nvPicPr>
            <p:cNvPr id="47" name="Picture 46"/>
            <p:cNvPicPr>
              <a:picLocks noChangeAspect="1"/>
            </p:cNvPicPr>
            <p:nvPr/>
          </p:nvPicPr>
          <p:blipFill>
            <a:blip r:embed="rId4"/>
            <a:srcRect/>
            <a:stretch>
              <a:fillRect/>
            </a:stretch>
          </p:blipFill>
          <p:spPr bwMode="auto">
            <a:xfrm>
              <a:off x="3113770" y="2185987"/>
              <a:ext cx="351366" cy="938213"/>
            </a:xfrm>
            <a:prstGeom prst="rect">
              <a:avLst/>
            </a:prstGeom>
            <a:noFill/>
            <a:ln w="9525">
              <a:noFill/>
              <a:miter lim="800000"/>
              <a:headEnd/>
              <a:tailEnd/>
            </a:ln>
          </p:spPr>
        </p:pic>
        <p:pic>
          <p:nvPicPr>
            <p:cNvPr id="17455" name="Picture 141"/>
            <p:cNvPicPr>
              <a:picLocks noChangeAspect="1"/>
            </p:cNvPicPr>
            <p:nvPr/>
          </p:nvPicPr>
          <p:blipFill>
            <a:blip r:embed="rId3"/>
            <a:srcRect/>
            <a:stretch>
              <a:fillRect/>
            </a:stretch>
          </p:blipFill>
          <p:spPr bwMode="auto">
            <a:xfrm>
              <a:off x="4953000" y="2209800"/>
              <a:ext cx="436286" cy="914400"/>
            </a:xfrm>
            <a:prstGeom prst="rect">
              <a:avLst/>
            </a:prstGeom>
            <a:noFill/>
            <a:ln w="9525">
              <a:noFill/>
              <a:miter lim="800000"/>
              <a:headEnd/>
              <a:tailEnd/>
            </a:ln>
          </p:spPr>
        </p:pic>
      </p:grpSp>
      <p:grpSp>
        <p:nvGrpSpPr>
          <p:cNvPr id="7" name="Group 94"/>
          <p:cNvGrpSpPr/>
          <p:nvPr/>
        </p:nvGrpSpPr>
        <p:grpSpPr>
          <a:xfrm>
            <a:off x="4724400" y="1763611"/>
            <a:ext cx="152400" cy="609600"/>
            <a:chOff x="4876800" y="990600"/>
            <a:chExt cx="152400" cy="609600"/>
          </a:xfrm>
          <a:solidFill>
            <a:srgbClr val="0000FF"/>
          </a:solidFill>
        </p:grpSpPr>
        <p:sp>
          <p:nvSpPr>
            <p:cNvPr id="91" name="Rectangle 90"/>
            <p:cNvSpPr/>
            <p:nvPr/>
          </p:nvSpPr>
          <p:spPr>
            <a:xfrm>
              <a:off x="4876800" y="990600"/>
              <a:ext cx="152400" cy="152400"/>
            </a:xfrm>
            <a:prstGeom prst="rect">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Rectangle 91"/>
            <p:cNvSpPr/>
            <p:nvPr/>
          </p:nvSpPr>
          <p:spPr>
            <a:xfrm>
              <a:off x="4876800" y="1219200"/>
              <a:ext cx="152400" cy="381000"/>
            </a:xfrm>
            <a:prstGeom prst="rect">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Oval 92"/>
            <p:cNvSpPr/>
            <p:nvPr/>
          </p:nvSpPr>
          <p:spPr>
            <a:xfrm>
              <a:off x="4914900" y="1143000"/>
              <a:ext cx="76200" cy="76200"/>
            </a:xfrm>
            <a:prstGeom prst="ellipse">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 name="Group 98"/>
          <p:cNvGrpSpPr/>
          <p:nvPr/>
        </p:nvGrpSpPr>
        <p:grpSpPr>
          <a:xfrm>
            <a:off x="3559904" y="3287611"/>
            <a:ext cx="152400" cy="609600"/>
            <a:chOff x="4876800" y="990600"/>
            <a:chExt cx="152400" cy="609600"/>
          </a:xfrm>
          <a:solidFill>
            <a:srgbClr val="0000FF"/>
          </a:solidFill>
        </p:grpSpPr>
        <p:sp>
          <p:nvSpPr>
            <p:cNvPr id="100" name="Rectangle 99"/>
            <p:cNvSpPr/>
            <p:nvPr/>
          </p:nvSpPr>
          <p:spPr>
            <a:xfrm>
              <a:off x="4876800" y="990600"/>
              <a:ext cx="152400" cy="152400"/>
            </a:xfrm>
            <a:prstGeom prst="rect">
              <a:avLst/>
            </a:prstGeom>
            <a:grp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Rectangle 100"/>
            <p:cNvSpPr/>
            <p:nvPr/>
          </p:nvSpPr>
          <p:spPr>
            <a:xfrm>
              <a:off x="4876800" y="1219200"/>
              <a:ext cx="152400" cy="381000"/>
            </a:xfrm>
            <a:prstGeom prst="rect">
              <a:avLst/>
            </a:prstGeom>
            <a:grp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Oval 101"/>
            <p:cNvSpPr/>
            <p:nvPr/>
          </p:nvSpPr>
          <p:spPr>
            <a:xfrm>
              <a:off x="4914900" y="1143000"/>
              <a:ext cx="76200" cy="76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4" name="Donut 143"/>
          <p:cNvSpPr/>
          <p:nvPr/>
        </p:nvSpPr>
        <p:spPr>
          <a:xfrm>
            <a:off x="7361404" y="5192611"/>
            <a:ext cx="457200" cy="457200"/>
          </a:xfrm>
          <a:prstGeom prst="donut">
            <a:avLst>
              <a:gd name="adj" fmla="val 22006"/>
            </a:avLst>
          </a:prstGeom>
          <a:solidFill>
            <a:srgbClr val="FF03F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5" name="Donut 144"/>
          <p:cNvSpPr/>
          <p:nvPr/>
        </p:nvSpPr>
        <p:spPr>
          <a:xfrm>
            <a:off x="5432696" y="3440011"/>
            <a:ext cx="457200" cy="457200"/>
          </a:xfrm>
          <a:prstGeom prst="donut">
            <a:avLst>
              <a:gd name="adj" fmla="val 22006"/>
            </a:avLst>
          </a:prstGeom>
          <a:solidFill>
            <a:srgbClr val="FF03F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6" name="Donut 145"/>
          <p:cNvSpPr/>
          <p:nvPr/>
        </p:nvSpPr>
        <p:spPr>
          <a:xfrm>
            <a:off x="3700092" y="3440011"/>
            <a:ext cx="457200" cy="457200"/>
          </a:xfrm>
          <a:prstGeom prst="donut">
            <a:avLst>
              <a:gd name="adj" fmla="val 22006"/>
            </a:avLst>
          </a:prstGeom>
          <a:solidFill>
            <a:srgbClr val="FF03F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7" name="Donut 146"/>
          <p:cNvSpPr/>
          <p:nvPr/>
        </p:nvSpPr>
        <p:spPr>
          <a:xfrm>
            <a:off x="5519608" y="5192611"/>
            <a:ext cx="457200" cy="457200"/>
          </a:xfrm>
          <a:prstGeom prst="donut">
            <a:avLst>
              <a:gd name="adj" fmla="val 22006"/>
            </a:avLst>
          </a:prstGeom>
          <a:solidFill>
            <a:srgbClr val="FF03F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nvGrpSpPr>
          <p:cNvPr id="9" name="Group 127"/>
          <p:cNvGrpSpPr/>
          <p:nvPr/>
        </p:nvGrpSpPr>
        <p:grpSpPr>
          <a:xfrm>
            <a:off x="1524000" y="5040211"/>
            <a:ext cx="152400" cy="609600"/>
            <a:chOff x="4876800" y="990600"/>
            <a:chExt cx="152400" cy="609600"/>
          </a:xfrm>
          <a:solidFill>
            <a:srgbClr val="0000FF"/>
          </a:solidFill>
        </p:grpSpPr>
        <p:sp>
          <p:nvSpPr>
            <p:cNvPr id="129" name="Rectangle 128"/>
            <p:cNvSpPr/>
            <p:nvPr/>
          </p:nvSpPr>
          <p:spPr>
            <a:xfrm>
              <a:off x="4876800" y="990600"/>
              <a:ext cx="152400" cy="152400"/>
            </a:xfrm>
            <a:prstGeom prst="rect">
              <a:avLst/>
            </a:prstGeom>
            <a:grp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 name="Rectangle 129"/>
            <p:cNvSpPr/>
            <p:nvPr/>
          </p:nvSpPr>
          <p:spPr>
            <a:xfrm>
              <a:off x="4876800" y="1219200"/>
              <a:ext cx="152400" cy="381000"/>
            </a:xfrm>
            <a:prstGeom prst="rect">
              <a:avLst/>
            </a:prstGeom>
            <a:grp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 name="Oval 130"/>
            <p:cNvSpPr/>
            <p:nvPr/>
          </p:nvSpPr>
          <p:spPr>
            <a:xfrm>
              <a:off x="4914900" y="1143000"/>
              <a:ext cx="76200" cy="76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 name="Group 234"/>
          <p:cNvGrpSpPr/>
          <p:nvPr/>
        </p:nvGrpSpPr>
        <p:grpSpPr>
          <a:xfrm>
            <a:off x="3657600" y="1916011"/>
            <a:ext cx="1676400" cy="457200"/>
            <a:chOff x="3657600" y="1143000"/>
            <a:chExt cx="1676400" cy="457200"/>
          </a:xfrm>
        </p:grpSpPr>
        <p:sp>
          <p:nvSpPr>
            <p:cNvPr id="96" name="Donut 95"/>
            <p:cNvSpPr/>
            <p:nvPr/>
          </p:nvSpPr>
          <p:spPr>
            <a:xfrm>
              <a:off x="3657600" y="1143000"/>
              <a:ext cx="457200" cy="457200"/>
            </a:xfrm>
            <a:prstGeom prst="donut">
              <a:avLst>
                <a:gd name="adj" fmla="val 22006"/>
              </a:avLst>
            </a:prstGeom>
            <a:solidFill>
              <a:srgbClr val="FF03F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74" name="Donut 173"/>
            <p:cNvSpPr/>
            <p:nvPr/>
          </p:nvSpPr>
          <p:spPr>
            <a:xfrm>
              <a:off x="4876800" y="1143000"/>
              <a:ext cx="457200" cy="457200"/>
            </a:xfrm>
            <a:prstGeom prst="donut">
              <a:avLst>
                <a:gd name="adj" fmla="val 22006"/>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11" name="Group 221"/>
          <p:cNvGrpSpPr/>
          <p:nvPr/>
        </p:nvGrpSpPr>
        <p:grpSpPr>
          <a:xfrm>
            <a:off x="3429000" y="2374005"/>
            <a:ext cx="1905000" cy="535783"/>
            <a:chOff x="3429000" y="1600994"/>
            <a:chExt cx="1905000" cy="535783"/>
          </a:xfrm>
        </p:grpSpPr>
        <p:grpSp>
          <p:nvGrpSpPr>
            <p:cNvPr id="12" name="Group 171"/>
            <p:cNvGrpSpPr>
              <a:grpSpLocks/>
            </p:cNvGrpSpPr>
            <p:nvPr/>
          </p:nvGrpSpPr>
          <p:grpSpPr bwMode="auto">
            <a:xfrm>
              <a:off x="3429000" y="1818755"/>
              <a:ext cx="1905000" cy="318022"/>
              <a:chOff x="1265892" y="3531397"/>
              <a:chExt cx="2142731" cy="317500"/>
            </a:xfrm>
          </p:grpSpPr>
          <p:cxnSp>
            <p:nvCxnSpPr>
              <p:cNvPr id="112" name="Straight Connector 117"/>
              <p:cNvCxnSpPr>
                <a:cxnSpLocks noChangeShapeType="1"/>
              </p:cNvCxnSpPr>
              <p:nvPr/>
            </p:nvCxnSpPr>
            <p:spPr bwMode="auto">
              <a:xfrm rot="10800000">
                <a:off x="1265892" y="3541426"/>
                <a:ext cx="2142731" cy="1585"/>
              </a:xfrm>
              <a:prstGeom prst="line">
                <a:avLst/>
              </a:prstGeom>
              <a:noFill/>
              <a:ln w="12700">
                <a:solidFill>
                  <a:schemeClr val="tx1"/>
                </a:solidFill>
                <a:round/>
                <a:headEnd/>
                <a:tailEnd/>
              </a:ln>
            </p:spPr>
          </p:cxnSp>
          <p:cxnSp>
            <p:nvCxnSpPr>
              <p:cNvPr id="113" name="Straight Connector 122"/>
              <p:cNvCxnSpPr>
                <a:cxnSpLocks noChangeShapeType="1"/>
              </p:cNvCxnSpPr>
              <p:nvPr/>
            </p:nvCxnSpPr>
            <p:spPr bwMode="auto">
              <a:xfrm rot="5400000">
                <a:off x="3249079" y="3689353"/>
                <a:ext cx="317500" cy="1588"/>
              </a:xfrm>
              <a:prstGeom prst="line">
                <a:avLst/>
              </a:prstGeom>
              <a:noFill/>
              <a:ln w="12700">
                <a:solidFill>
                  <a:schemeClr val="tx1"/>
                </a:solidFill>
                <a:round/>
                <a:headEnd/>
                <a:tailEnd/>
              </a:ln>
            </p:spPr>
          </p:cxnSp>
          <p:cxnSp>
            <p:nvCxnSpPr>
              <p:cNvPr id="114" name="Straight Connector 124"/>
              <p:cNvCxnSpPr>
                <a:cxnSpLocks noChangeShapeType="1"/>
              </p:cNvCxnSpPr>
              <p:nvPr/>
            </p:nvCxnSpPr>
            <p:spPr bwMode="auto">
              <a:xfrm rot="5400000">
                <a:off x="1107936" y="3689353"/>
                <a:ext cx="317500" cy="1588"/>
              </a:xfrm>
              <a:prstGeom prst="line">
                <a:avLst/>
              </a:prstGeom>
              <a:noFill/>
              <a:ln w="12700">
                <a:solidFill>
                  <a:schemeClr val="tx1"/>
                </a:solidFill>
                <a:round/>
                <a:headEnd/>
                <a:tailEnd/>
              </a:ln>
            </p:spPr>
          </p:cxnSp>
        </p:grpSp>
        <p:cxnSp>
          <p:nvCxnSpPr>
            <p:cNvPr id="221" name="Straight Connector 220"/>
            <p:cNvCxnSpPr/>
            <p:nvPr/>
          </p:nvCxnSpPr>
          <p:spPr>
            <a:xfrm rot="5400000">
              <a:off x="4229894" y="1714500"/>
              <a:ext cx="228600" cy="1588"/>
            </a:xfrm>
            <a:prstGeom prst="line">
              <a:avLst/>
            </a:prstGeom>
            <a:ln w="12700" cap="flat" cmpd="sng" algn="ctr">
              <a:solidFill>
                <a:schemeClr val="accent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13" name="Group 56"/>
          <p:cNvGrpSpPr/>
          <p:nvPr/>
        </p:nvGrpSpPr>
        <p:grpSpPr>
          <a:xfrm>
            <a:off x="228600" y="5486400"/>
            <a:ext cx="8706555" cy="1524000"/>
            <a:chOff x="228600" y="5486400"/>
            <a:chExt cx="8706555" cy="1524000"/>
          </a:xfrm>
        </p:grpSpPr>
        <p:sp>
          <p:nvSpPr>
            <p:cNvPr id="224" name="Rectangle 2"/>
            <p:cNvSpPr txBox="1">
              <a:spLocks noChangeArrowheads="1"/>
            </p:cNvSpPr>
            <p:nvPr/>
          </p:nvSpPr>
          <p:spPr>
            <a:xfrm>
              <a:off x="1687260" y="5965911"/>
              <a:ext cx="6235699" cy="1044489"/>
            </a:xfrm>
            <a:prstGeom prst="rect">
              <a:avLst/>
            </a:prstGeom>
            <a:noFill/>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600" b="0" i="0" u="none" strike="noStrike" kern="1200" cap="none" spc="0" normalizeH="0" baseline="0" noProof="0" dirty="0" smtClean="0">
                  <a:ln>
                    <a:noFill/>
                  </a:ln>
                  <a:solidFill>
                    <a:schemeClr val="accent1"/>
                  </a:solidFill>
                  <a:effectLst/>
                  <a:uLnTx/>
                  <a:uFillTx/>
                  <a:latin typeface="+mj-lt"/>
                  <a:ea typeface="+mj-ea"/>
                  <a:cs typeface="+mj-cs"/>
                </a:rPr>
                <a:t>Simple patterns</a:t>
              </a:r>
              <a:r>
                <a:rPr kumimoji="0" lang="en-GB" sz="3600" b="0" i="0" u="none" strike="noStrike" kern="1200" cap="none" spc="0" normalizeH="0" noProof="0" dirty="0" smtClean="0">
                  <a:ln>
                    <a:noFill/>
                  </a:ln>
                  <a:solidFill>
                    <a:schemeClr val="accent1"/>
                  </a:solidFill>
                  <a:effectLst/>
                  <a:uLnTx/>
                  <a:uFillTx/>
                  <a:latin typeface="+mj-lt"/>
                  <a:ea typeface="+mj-ea"/>
                  <a:cs typeface="+mj-cs"/>
                </a:rPr>
                <a:t> of inheritance</a:t>
              </a:r>
              <a:endParaRPr kumimoji="0" lang="en-GB" sz="3600" b="0" i="0" u="none" strike="noStrike" kern="1200" cap="none" spc="0" normalizeH="0" baseline="0" noProof="0" dirty="0" smtClean="0">
                <a:ln>
                  <a:noFill/>
                </a:ln>
                <a:solidFill>
                  <a:schemeClr val="accent1"/>
                </a:solidFill>
                <a:effectLst/>
                <a:uLnTx/>
                <a:uFillTx/>
                <a:latin typeface="+mj-lt"/>
                <a:ea typeface="+mj-ea"/>
                <a:cs typeface="+mj-cs"/>
              </a:endParaRPr>
            </a:p>
          </p:txBody>
        </p:sp>
        <p:sp>
          <p:nvSpPr>
            <p:cNvPr id="48" name="Rectangle 2"/>
            <p:cNvSpPr txBox="1">
              <a:spLocks noChangeArrowheads="1"/>
            </p:cNvSpPr>
            <p:nvPr/>
          </p:nvSpPr>
          <p:spPr>
            <a:xfrm>
              <a:off x="228600" y="5486400"/>
              <a:ext cx="8706555" cy="1035050"/>
            </a:xfrm>
            <a:prstGeom prst="rect">
              <a:avLst/>
            </a:prstGeom>
            <a:noFill/>
          </p:spPr>
          <p:txBody>
            <a:bodyPr vert="horz" lIns="91440" tIns="45720" rIns="91440" bIns="45720" rtlCol="0" anchor="ctr">
              <a:normAutofit fontScale="82500" lnSpcReduction="1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GB" sz="4400" b="0" i="0" u="none" strike="noStrike" kern="1200" cap="none" spc="0" normalizeH="0" baseline="0" noProof="0" dirty="0" smtClean="0">
                  <a:ln>
                    <a:noFill/>
                  </a:ln>
                  <a:solidFill>
                    <a:schemeClr val="tx1"/>
                  </a:solidFill>
                  <a:effectLst/>
                  <a:uLnTx/>
                  <a:uFillTx/>
                  <a:latin typeface="+mj-lt"/>
                  <a:ea typeface="+mj-ea"/>
                  <a:cs typeface="+mj-cs"/>
                </a:rPr>
                <a:t>Mitochondrial DNA and the Y chromosome</a:t>
              </a:r>
            </a:p>
          </p:txBody>
        </p:sp>
      </p:grpSp>
      <p:cxnSp>
        <p:nvCxnSpPr>
          <p:cNvPr id="50" name="Straight Arrow Connector 49"/>
          <p:cNvCxnSpPr>
            <a:stCxn id="130" idx="0"/>
            <a:endCxn id="92" idx="2"/>
          </p:cNvCxnSpPr>
          <p:nvPr/>
        </p:nvCxnSpPr>
        <p:spPr>
          <a:xfrm rot="5400000" flipH="1" flipV="1">
            <a:off x="1752600" y="2220811"/>
            <a:ext cx="2895600" cy="3200400"/>
          </a:xfrm>
          <a:prstGeom prst="straightConnector1">
            <a:avLst/>
          </a:prstGeom>
          <a:ln w="76200" cap="flat" cmpd="sng" algn="ctr">
            <a:solidFill>
              <a:srgbClr val="0000FF"/>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a:endCxn id="146" idx="0"/>
          </p:cNvCxnSpPr>
          <p:nvPr/>
        </p:nvCxnSpPr>
        <p:spPr>
          <a:xfrm rot="5400000">
            <a:off x="3444742" y="2846152"/>
            <a:ext cx="1077809" cy="109908"/>
          </a:xfrm>
          <a:prstGeom prst="straightConnector1">
            <a:avLst/>
          </a:prstGeom>
          <a:ln w="76200" cap="flat" cmpd="sng" algn="ctr">
            <a:solidFill>
              <a:srgbClr val="FF3DF6"/>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nvGrpSpPr>
          <p:cNvPr id="14" name="Group 64"/>
          <p:cNvGrpSpPr/>
          <p:nvPr/>
        </p:nvGrpSpPr>
        <p:grpSpPr>
          <a:xfrm>
            <a:off x="4047845" y="2306256"/>
            <a:ext cx="3380514" cy="2953310"/>
            <a:chOff x="4047845" y="2306256"/>
            <a:chExt cx="3380514" cy="2953310"/>
          </a:xfrm>
        </p:grpSpPr>
        <p:cxnSp>
          <p:nvCxnSpPr>
            <p:cNvPr id="54" name="Straight Arrow Connector 53"/>
            <p:cNvCxnSpPr>
              <a:stCxn id="144" idx="1"/>
              <a:endCxn id="96" idx="5"/>
            </p:cNvCxnSpPr>
            <p:nvPr/>
          </p:nvCxnSpPr>
          <p:spPr>
            <a:xfrm rot="16200000" flipV="1">
              <a:off x="4261447" y="2092654"/>
              <a:ext cx="2953310" cy="3380514"/>
            </a:xfrm>
            <a:prstGeom prst="straightConnector1">
              <a:avLst/>
            </a:prstGeom>
            <a:ln w="76200" cap="flat" cmpd="sng" algn="ctr">
              <a:solidFill>
                <a:srgbClr val="FF3DF6"/>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a:stCxn id="147" idx="0"/>
            </p:cNvCxnSpPr>
            <p:nvPr/>
          </p:nvCxnSpPr>
          <p:spPr>
            <a:xfrm rot="16200000" flipV="1">
              <a:off x="5002200" y="4446603"/>
              <a:ext cx="1458811" cy="33206"/>
            </a:xfrm>
            <a:prstGeom prst="line">
              <a:avLst/>
            </a:prstGeom>
            <a:ln w="76200" cap="flat" cmpd="sng" algn="ctr">
              <a:solidFill>
                <a:srgbClr val="FF3DF6"/>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sp>
        <p:nvSpPr>
          <p:cNvPr id="53" name="Rectangle 2"/>
          <p:cNvSpPr txBox="1">
            <a:spLocks noChangeArrowheads="1"/>
          </p:cNvSpPr>
          <p:nvPr/>
        </p:nvSpPr>
        <p:spPr>
          <a:xfrm>
            <a:off x="-152400" y="-228600"/>
            <a:ext cx="9296400" cy="1828800"/>
          </a:xfrm>
          <a:prstGeom prst="rect">
            <a:avLst/>
          </a:prstGeom>
          <a:noFill/>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GB" sz="3800" b="1" i="0" u="none" strike="noStrike" kern="1200" cap="none" spc="0" normalizeH="0" baseline="0" noProof="0" dirty="0" smtClean="0">
                <a:ln>
                  <a:noFill/>
                </a:ln>
                <a:solidFill>
                  <a:srgbClr val="FF0000"/>
                </a:solidFill>
                <a:effectLst/>
                <a:uLnTx/>
                <a:uFillTx/>
                <a:latin typeface="+mj-lt"/>
                <a:ea typeface="+mj-ea"/>
                <a:cs typeface="+mj-cs"/>
              </a:rPr>
              <a:t>Cannot</a:t>
            </a:r>
            <a:r>
              <a:rPr kumimoji="0" lang="en-GB" sz="3800" b="1" i="0" u="none" strike="noStrike" kern="1200" cap="none" spc="0" normalizeH="0" baseline="0" noProof="0" dirty="0" smtClean="0">
                <a:ln>
                  <a:noFill/>
                </a:ln>
                <a:solidFill>
                  <a:schemeClr val="tx1"/>
                </a:solidFill>
                <a:effectLst/>
                <a:uLnTx/>
                <a:uFillTx/>
                <a:latin typeface="+mj-lt"/>
                <a:ea typeface="+mj-ea"/>
                <a:cs typeface="+mj-cs"/>
              </a:rPr>
              <a:t> use just any old bit o</a:t>
            </a:r>
            <a:r>
              <a:rPr lang="en-GB" sz="3800" b="1" dirty="0" smtClean="0">
                <a:latin typeface="+mj-lt"/>
                <a:ea typeface="+mj-ea"/>
                <a:cs typeface="+mj-cs"/>
              </a:rPr>
              <a:t>f DNA or </a:t>
            </a:r>
          </a:p>
          <a:p>
            <a:pPr marL="0" marR="0" lvl="0" indent="0" algn="ctr" defTabSz="457200" rtl="0" eaLnBrk="1" fontAlgn="auto" latinLnBrk="0" hangingPunct="1">
              <a:lnSpc>
                <a:spcPct val="100000"/>
              </a:lnSpc>
              <a:spcBef>
                <a:spcPct val="0"/>
              </a:spcBef>
              <a:spcAft>
                <a:spcPts val="0"/>
              </a:spcAft>
              <a:buClrTx/>
              <a:buSzTx/>
              <a:buFontTx/>
              <a:buNone/>
              <a:tabLst/>
              <a:defRPr/>
            </a:pPr>
            <a:r>
              <a:rPr lang="en-GB" sz="3800" b="1" dirty="0" smtClean="0">
                <a:latin typeface="+mj-lt"/>
                <a:ea typeface="+mj-ea"/>
                <a:cs typeface="+mj-cs"/>
              </a:rPr>
              <a:t>just any old relative to do the DNA analysis</a:t>
            </a:r>
            <a:endParaRPr kumimoji="0" lang="en-GB" sz="3800" b="1" i="0" u="none" strike="noStrike" kern="1200" cap="none" spc="0" normalizeH="0" baseline="0" noProof="0" dirty="0" smtClean="0">
              <a:ln>
                <a:noFill/>
              </a:ln>
              <a:solidFill>
                <a:schemeClr val="tx1"/>
              </a:solidFill>
              <a:effectLst/>
              <a:uLnTx/>
              <a:uFillTx/>
              <a:latin typeface="+mj-lt"/>
              <a:ea typeface="+mj-ea"/>
              <a:cs typeface="+mj-cs"/>
            </a:endParaRPr>
          </a:p>
        </p:txBody>
      </p:sp>
    </p:spTree>
  </p:cSld>
  <p:clrMapOvr>
    <a:masterClrMapping/>
  </p:clrMapOvr>
  <p:transition spd="med">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301"/>
          <p:cNvGrpSpPr/>
          <p:nvPr/>
        </p:nvGrpSpPr>
        <p:grpSpPr>
          <a:xfrm>
            <a:off x="4038600" y="3124200"/>
            <a:ext cx="4267200" cy="177800"/>
            <a:chOff x="4038600" y="3124200"/>
            <a:chExt cx="4267200" cy="177800"/>
          </a:xfrm>
        </p:grpSpPr>
        <p:sp>
          <p:nvSpPr>
            <p:cNvPr id="262" name="Line 493"/>
            <p:cNvSpPr>
              <a:spLocks noChangeShapeType="1"/>
            </p:cNvSpPr>
            <p:nvPr/>
          </p:nvSpPr>
          <p:spPr bwMode="auto">
            <a:xfrm>
              <a:off x="5486400" y="3124200"/>
              <a:ext cx="0" cy="177800"/>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263" name="Line 494"/>
            <p:cNvSpPr>
              <a:spLocks noChangeShapeType="1"/>
            </p:cNvSpPr>
            <p:nvPr/>
          </p:nvSpPr>
          <p:spPr bwMode="auto">
            <a:xfrm>
              <a:off x="7032625" y="3124200"/>
              <a:ext cx="0" cy="114300"/>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264" name="Line 495"/>
            <p:cNvSpPr>
              <a:spLocks noChangeShapeType="1"/>
            </p:cNvSpPr>
            <p:nvPr/>
          </p:nvSpPr>
          <p:spPr bwMode="auto">
            <a:xfrm>
              <a:off x="4038600" y="3124200"/>
              <a:ext cx="4267200" cy="0"/>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321" name="Line 142"/>
            <p:cNvSpPr>
              <a:spLocks noChangeShapeType="1"/>
            </p:cNvSpPr>
            <p:nvPr/>
          </p:nvSpPr>
          <p:spPr bwMode="auto">
            <a:xfrm>
              <a:off x="8305800" y="3124200"/>
              <a:ext cx="0" cy="114300"/>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sp>
          <p:nvSpPr>
            <p:cNvPr id="288" name="Line 142"/>
            <p:cNvSpPr>
              <a:spLocks noChangeShapeType="1"/>
            </p:cNvSpPr>
            <p:nvPr/>
          </p:nvSpPr>
          <p:spPr bwMode="auto">
            <a:xfrm>
              <a:off x="4038600" y="3124200"/>
              <a:ext cx="0" cy="114300"/>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grpSp>
      <p:sp>
        <p:nvSpPr>
          <p:cNvPr id="430" name="Line 59"/>
          <p:cNvSpPr>
            <a:spLocks noChangeShapeType="1"/>
          </p:cNvSpPr>
          <p:nvPr/>
        </p:nvSpPr>
        <p:spPr bwMode="auto">
          <a:xfrm>
            <a:off x="7315200" y="5791200"/>
            <a:ext cx="0" cy="114300"/>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sp>
        <p:nvSpPr>
          <p:cNvPr id="429" name="Line 486"/>
          <p:cNvSpPr>
            <a:spLocks noChangeShapeType="1"/>
          </p:cNvSpPr>
          <p:nvPr/>
        </p:nvSpPr>
        <p:spPr bwMode="auto">
          <a:xfrm flipV="1">
            <a:off x="7772400" y="5715000"/>
            <a:ext cx="0" cy="228600"/>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230" name="Line 62"/>
          <p:cNvSpPr>
            <a:spLocks noChangeShapeType="1"/>
          </p:cNvSpPr>
          <p:nvPr/>
        </p:nvSpPr>
        <p:spPr bwMode="auto">
          <a:xfrm>
            <a:off x="3733800" y="3505200"/>
            <a:ext cx="0" cy="152400"/>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sp>
        <p:nvSpPr>
          <p:cNvPr id="231" name="Line 59"/>
          <p:cNvSpPr>
            <a:spLocks noChangeShapeType="1"/>
          </p:cNvSpPr>
          <p:nvPr/>
        </p:nvSpPr>
        <p:spPr bwMode="auto">
          <a:xfrm>
            <a:off x="3902075" y="3646487"/>
            <a:ext cx="0" cy="114300"/>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sp>
        <p:nvSpPr>
          <p:cNvPr id="232" name="Line 60"/>
          <p:cNvSpPr>
            <a:spLocks noChangeShapeType="1"/>
          </p:cNvSpPr>
          <p:nvPr/>
        </p:nvSpPr>
        <p:spPr bwMode="auto">
          <a:xfrm>
            <a:off x="3429000" y="3640137"/>
            <a:ext cx="2362200" cy="0"/>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sp>
        <p:nvSpPr>
          <p:cNvPr id="235" name="Line 59"/>
          <p:cNvSpPr>
            <a:spLocks noChangeShapeType="1"/>
          </p:cNvSpPr>
          <p:nvPr/>
        </p:nvSpPr>
        <p:spPr bwMode="auto">
          <a:xfrm>
            <a:off x="3429000" y="3619500"/>
            <a:ext cx="0" cy="190500"/>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sp>
        <p:nvSpPr>
          <p:cNvPr id="238" name="Line 59"/>
          <p:cNvSpPr>
            <a:spLocks noChangeShapeType="1"/>
          </p:cNvSpPr>
          <p:nvPr/>
        </p:nvSpPr>
        <p:spPr bwMode="auto">
          <a:xfrm>
            <a:off x="4419600" y="3657600"/>
            <a:ext cx="0" cy="114300"/>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sp>
        <p:nvSpPr>
          <p:cNvPr id="239" name="Line 59"/>
          <p:cNvSpPr>
            <a:spLocks noChangeShapeType="1"/>
          </p:cNvSpPr>
          <p:nvPr/>
        </p:nvSpPr>
        <p:spPr bwMode="auto">
          <a:xfrm>
            <a:off x="4800600" y="3657600"/>
            <a:ext cx="0" cy="114300"/>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sp>
        <p:nvSpPr>
          <p:cNvPr id="53" name="Rectangle 2"/>
          <p:cNvSpPr txBox="1">
            <a:spLocks noChangeArrowheads="1"/>
          </p:cNvSpPr>
          <p:nvPr/>
        </p:nvSpPr>
        <p:spPr>
          <a:xfrm>
            <a:off x="0" y="0"/>
            <a:ext cx="9296400" cy="1066800"/>
          </a:xfrm>
          <a:prstGeom prst="rect">
            <a:avLst/>
          </a:prstGeom>
          <a:noFill/>
        </p:spPr>
        <p:txBody>
          <a:bodyPr vert="horz" lIns="91440" tIns="45720" rIns="91440" bIns="45720" rtlCol="0" anchor="ctr">
            <a:noAutofit/>
          </a:bodyPr>
          <a:lstStyle/>
          <a:p>
            <a:pPr marL="0" marR="0" lvl="0" indent="0" defTabSz="457200" rtl="0" eaLnBrk="1" fontAlgn="auto" latinLnBrk="0" hangingPunct="1">
              <a:lnSpc>
                <a:spcPct val="100000"/>
              </a:lnSpc>
              <a:spcBef>
                <a:spcPct val="0"/>
              </a:spcBef>
              <a:spcAft>
                <a:spcPts val="0"/>
              </a:spcAft>
              <a:buClrTx/>
              <a:buSzTx/>
              <a:buFontTx/>
              <a:buNone/>
              <a:tabLst/>
              <a:defRPr/>
            </a:pPr>
            <a:r>
              <a:rPr lang="en-GB" sz="2800" b="1" baseline="0" dirty="0" smtClean="0">
                <a:solidFill>
                  <a:srgbClr val="000000"/>
                </a:solidFill>
                <a:latin typeface="+mj-lt"/>
                <a:ea typeface="+mj-ea"/>
                <a:cs typeface="+mj-cs"/>
              </a:rPr>
              <a:t>Richard will have</a:t>
            </a:r>
            <a:r>
              <a:rPr lang="en-GB" sz="2800" b="1" dirty="0" smtClean="0">
                <a:solidFill>
                  <a:srgbClr val="000000"/>
                </a:solidFill>
                <a:latin typeface="+mj-lt"/>
                <a:ea typeface="+mj-ea"/>
                <a:cs typeface="+mj-cs"/>
              </a:rPr>
              <a:t> ~1-17 million relatives alive today who are descendants of his family </a:t>
            </a:r>
            <a:r>
              <a:rPr lang="en-GB" sz="2800" b="1" dirty="0" smtClean="0">
                <a:solidFill>
                  <a:srgbClr val="FF0000"/>
                </a:solidFill>
                <a:latin typeface="+mj-lt"/>
                <a:ea typeface="+mj-ea"/>
                <a:cs typeface="+mj-cs"/>
              </a:rPr>
              <a:t>(Richard left no descendants)</a:t>
            </a:r>
            <a:endParaRPr kumimoji="0" lang="en-GB" sz="2800" b="1" i="0" u="none" strike="noStrike" kern="1200" cap="none" spc="0" normalizeH="0" baseline="0" noProof="0" dirty="0" smtClean="0">
              <a:ln>
                <a:noFill/>
              </a:ln>
              <a:solidFill>
                <a:srgbClr val="FF0000"/>
              </a:solidFill>
              <a:effectLst/>
              <a:uLnTx/>
              <a:uFillTx/>
              <a:latin typeface="+mj-lt"/>
              <a:ea typeface="+mj-ea"/>
              <a:cs typeface="+mj-cs"/>
            </a:endParaRPr>
          </a:p>
        </p:txBody>
      </p:sp>
      <p:sp>
        <p:nvSpPr>
          <p:cNvPr id="58" name="Line 61"/>
          <p:cNvSpPr>
            <a:spLocks noChangeShapeType="1"/>
          </p:cNvSpPr>
          <p:nvPr/>
        </p:nvSpPr>
        <p:spPr bwMode="auto">
          <a:xfrm>
            <a:off x="2654304" y="3484563"/>
            <a:ext cx="0" cy="376237"/>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sp>
        <p:nvSpPr>
          <p:cNvPr id="59" name="Line 62"/>
          <p:cNvSpPr>
            <a:spLocks noChangeShapeType="1"/>
          </p:cNvSpPr>
          <p:nvPr/>
        </p:nvSpPr>
        <p:spPr bwMode="auto">
          <a:xfrm>
            <a:off x="2189166" y="3443288"/>
            <a:ext cx="0" cy="414337"/>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sp>
        <p:nvSpPr>
          <p:cNvPr id="60" name="Line 59"/>
          <p:cNvSpPr>
            <a:spLocks noChangeShapeType="1"/>
          </p:cNvSpPr>
          <p:nvPr/>
        </p:nvSpPr>
        <p:spPr bwMode="auto">
          <a:xfrm>
            <a:off x="1717678" y="3736975"/>
            <a:ext cx="0" cy="114300"/>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sp>
        <p:nvSpPr>
          <p:cNvPr id="61" name="Line 60"/>
          <p:cNvSpPr>
            <a:spLocks noChangeShapeType="1"/>
          </p:cNvSpPr>
          <p:nvPr/>
        </p:nvSpPr>
        <p:spPr bwMode="auto">
          <a:xfrm>
            <a:off x="1716091" y="3730625"/>
            <a:ext cx="473075" cy="0"/>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sp>
        <p:nvSpPr>
          <p:cNvPr id="67" name="Line 464"/>
          <p:cNvSpPr>
            <a:spLocks noChangeShapeType="1"/>
          </p:cNvSpPr>
          <p:nvPr/>
        </p:nvSpPr>
        <p:spPr bwMode="auto">
          <a:xfrm>
            <a:off x="3425825" y="2897188"/>
            <a:ext cx="0" cy="342900"/>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sp>
        <p:nvSpPr>
          <p:cNvPr id="68" name="Line 15"/>
          <p:cNvSpPr>
            <a:spLocks noChangeShapeType="1"/>
          </p:cNvSpPr>
          <p:nvPr/>
        </p:nvSpPr>
        <p:spPr bwMode="auto">
          <a:xfrm>
            <a:off x="2425700" y="2987675"/>
            <a:ext cx="0" cy="114300"/>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sp>
        <p:nvSpPr>
          <p:cNvPr id="69" name="Line 16"/>
          <p:cNvSpPr>
            <a:spLocks noChangeShapeType="1"/>
          </p:cNvSpPr>
          <p:nvPr/>
        </p:nvSpPr>
        <p:spPr bwMode="auto">
          <a:xfrm>
            <a:off x="2184400" y="3108325"/>
            <a:ext cx="473075" cy="0"/>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sp>
        <p:nvSpPr>
          <p:cNvPr id="70" name="Line 17"/>
          <p:cNvSpPr>
            <a:spLocks noChangeShapeType="1"/>
          </p:cNvSpPr>
          <p:nvPr/>
        </p:nvSpPr>
        <p:spPr bwMode="auto">
          <a:xfrm>
            <a:off x="2189163" y="3109913"/>
            <a:ext cx="0" cy="114300"/>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sp>
        <p:nvSpPr>
          <p:cNvPr id="71" name="Line 18"/>
          <p:cNvSpPr>
            <a:spLocks noChangeShapeType="1"/>
          </p:cNvSpPr>
          <p:nvPr/>
        </p:nvSpPr>
        <p:spPr bwMode="auto">
          <a:xfrm>
            <a:off x="2651125" y="3113088"/>
            <a:ext cx="0" cy="114300"/>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sp>
        <p:nvSpPr>
          <p:cNvPr id="78" name="Line 469"/>
          <p:cNvSpPr>
            <a:spLocks noChangeShapeType="1"/>
          </p:cNvSpPr>
          <p:nvPr/>
        </p:nvSpPr>
        <p:spPr bwMode="auto">
          <a:xfrm>
            <a:off x="5146675" y="6151563"/>
            <a:ext cx="0" cy="158750"/>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79" name="Line 522"/>
          <p:cNvSpPr>
            <a:spLocks noChangeShapeType="1"/>
          </p:cNvSpPr>
          <p:nvPr/>
        </p:nvSpPr>
        <p:spPr bwMode="auto">
          <a:xfrm>
            <a:off x="2357438" y="6096000"/>
            <a:ext cx="0" cy="354013"/>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80" name="Line 518"/>
          <p:cNvSpPr>
            <a:spLocks noChangeShapeType="1"/>
          </p:cNvSpPr>
          <p:nvPr/>
        </p:nvSpPr>
        <p:spPr bwMode="auto">
          <a:xfrm>
            <a:off x="4529138" y="6149975"/>
            <a:ext cx="0" cy="287338"/>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81" name="Line 492"/>
          <p:cNvSpPr>
            <a:spLocks noChangeShapeType="1"/>
          </p:cNvSpPr>
          <p:nvPr/>
        </p:nvSpPr>
        <p:spPr bwMode="auto">
          <a:xfrm>
            <a:off x="4084638" y="6188075"/>
            <a:ext cx="0" cy="287338"/>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82" name="Line 470"/>
          <p:cNvSpPr>
            <a:spLocks noChangeShapeType="1"/>
          </p:cNvSpPr>
          <p:nvPr/>
        </p:nvSpPr>
        <p:spPr bwMode="auto">
          <a:xfrm>
            <a:off x="228600" y="6327775"/>
            <a:ext cx="280988" cy="0"/>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90" name="Line 486"/>
          <p:cNvSpPr>
            <a:spLocks noChangeShapeType="1"/>
          </p:cNvSpPr>
          <p:nvPr/>
        </p:nvSpPr>
        <p:spPr bwMode="auto">
          <a:xfrm>
            <a:off x="4951413" y="6300788"/>
            <a:ext cx="0" cy="203200"/>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94" name="Line 487"/>
          <p:cNvSpPr>
            <a:spLocks noChangeShapeType="1"/>
          </p:cNvSpPr>
          <p:nvPr/>
        </p:nvSpPr>
        <p:spPr bwMode="auto">
          <a:xfrm>
            <a:off x="5330825" y="6297613"/>
            <a:ext cx="0" cy="222250"/>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95" name="Line 488"/>
          <p:cNvSpPr>
            <a:spLocks noChangeShapeType="1"/>
          </p:cNvSpPr>
          <p:nvPr/>
        </p:nvSpPr>
        <p:spPr bwMode="auto">
          <a:xfrm>
            <a:off x="4949825" y="6302375"/>
            <a:ext cx="387350" cy="0"/>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99" name="Line 493"/>
          <p:cNvSpPr>
            <a:spLocks noChangeShapeType="1"/>
          </p:cNvSpPr>
          <p:nvPr/>
        </p:nvSpPr>
        <p:spPr bwMode="auto">
          <a:xfrm>
            <a:off x="798513" y="6313488"/>
            <a:ext cx="0" cy="177800"/>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103" name="Line 494"/>
          <p:cNvSpPr>
            <a:spLocks noChangeShapeType="1"/>
          </p:cNvSpPr>
          <p:nvPr/>
        </p:nvSpPr>
        <p:spPr bwMode="auto">
          <a:xfrm>
            <a:off x="1177925" y="6310313"/>
            <a:ext cx="0" cy="114300"/>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104" name="Line 495"/>
          <p:cNvSpPr>
            <a:spLocks noChangeShapeType="1"/>
          </p:cNvSpPr>
          <p:nvPr/>
        </p:nvSpPr>
        <p:spPr bwMode="auto">
          <a:xfrm>
            <a:off x="796925" y="6315075"/>
            <a:ext cx="387350" cy="0"/>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107" name="Line 498"/>
          <p:cNvSpPr>
            <a:spLocks noChangeShapeType="1"/>
          </p:cNvSpPr>
          <p:nvPr/>
        </p:nvSpPr>
        <p:spPr bwMode="auto">
          <a:xfrm>
            <a:off x="512763" y="6326188"/>
            <a:ext cx="0" cy="114300"/>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108" name="Line 499"/>
          <p:cNvSpPr>
            <a:spLocks noChangeShapeType="1"/>
          </p:cNvSpPr>
          <p:nvPr/>
        </p:nvSpPr>
        <p:spPr bwMode="auto">
          <a:xfrm>
            <a:off x="3609975" y="6096000"/>
            <a:ext cx="0" cy="214313"/>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109" name="Line 500"/>
          <p:cNvSpPr>
            <a:spLocks noChangeShapeType="1"/>
          </p:cNvSpPr>
          <p:nvPr/>
        </p:nvSpPr>
        <p:spPr bwMode="auto">
          <a:xfrm>
            <a:off x="3414713" y="6300788"/>
            <a:ext cx="0" cy="184150"/>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110" name="Line 501"/>
          <p:cNvSpPr>
            <a:spLocks noChangeShapeType="1"/>
          </p:cNvSpPr>
          <p:nvPr/>
        </p:nvSpPr>
        <p:spPr bwMode="auto">
          <a:xfrm>
            <a:off x="3794125" y="6297613"/>
            <a:ext cx="0" cy="215900"/>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111" name="Line 502"/>
          <p:cNvSpPr>
            <a:spLocks noChangeShapeType="1"/>
          </p:cNvSpPr>
          <p:nvPr/>
        </p:nvSpPr>
        <p:spPr bwMode="auto">
          <a:xfrm>
            <a:off x="3413125" y="6302375"/>
            <a:ext cx="387350" cy="0"/>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117" name="Line 506"/>
          <p:cNvSpPr>
            <a:spLocks noChangeShapeType="1"/>
          </p:cNvSpPr>
          <p:nvPr/>
        </p:nvSpPr>
        <p:spPr bwMode="auto">
          <a:xfrm>
            <a:off x="1509713" y="6313488"/>
            <a:ext cx="0" cy="203200"/>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118" name="Line 507"/>
          <p:cNvSpPr>
            <a:spLocks noChangeShapeType="1"/>
          </p:cNvSpPr>
          <p:nvPr/>
        </p:nvSpPr>
        <p:spPr bwMode="auto">
          <a:xfrm>
            <a:off x="1889125" y="6310313"/>
            <a:ext cx="0" cy="215900"/>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119" name="Line 508"/>
          <p:cNvSpPr>
            <a:spLocks noChangeShapeType="1"/>
          </p:cNvSpPr>
          <p:nvPr/>
        </p:nvSpPr>
        <p:spPr bwMode="auto">
          <a:xfrm>
            <a:off x="1508125" y="6315075"/>
            <a:ext cx="387350" cy="0"/>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122" name="Line 511"/>
          <p:cNvSpPr>
            <a:spLocks noChangeShapeType="1"/>
          </p:cNvSpPr>
          <p:nvPr/>
        </p:nvSpPr>
        <p:spPr bwMode="auto">
          <a:xfrm>
            <a:off x="220663" y="6332538"/>
            <a:ext cx="0" cy="114300"/>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123" name="Line 512"/>
          <p:cNvSpPr>
            <a:spLocks noChangeShapeType="1"/>
          </p:cNvSpPr>
          <p:nvPr/>
        </p:nvSpPr>
        <p:spPr bwMode="auto">
          <a:xfrm>
            <a:off x="2708275" y="6157913"/>
            <a:ext cx="0" cy="165100"/>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124" name="Line 513"/>
          <p:cNvSpPr>
            <a:spLocks noChangeShapeType="1"/>
          </p:cNvSpPr>
          <p:nvPr/>
        </p:nvSpPr>
        <p:spPr bwMode="auto">
          <a:xfrm>
            <a:off x="2627313" y="6313488"/>
            <a:ext cx="0" cy="190500"/>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125" name="Line 514"/>
          <p:cNvSpPr>
            <a:spLocks noChangeShapeType="1"/>
          </p:cNvSpPr>
          <p:nvPr/>
        </p:nvSpPr>
        <p:spPr bwMode="auto">
          <a:xfrm>
            <a:off x="3006725" y="6310313"/>
            <a:ext cx="0" cy="203200"/>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126" name="Line 515"/>
          <p:cNvSpPr>
            <a:spLocks noChangeShapeType="1"/>
          </p:cNvSpPr>
          <p:nvPr/>
        </p:nvSpPr>
        <p:spPr bwMode="auto">
          <a:xfrm>
            <a:off x="2625725" y="6315075"/>
            <a:ext cx="387350" cy="0"/>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132" name="Line 520"/>
          <p:cNvSpPr>
            <a:spLocks noChangeShapeType="1"/>
          </p:cNvSpPr>
          <p:nvPr/>
        </p:nvSpPr>
        <p:spPr bwMode="auto">
          <a:xfrm>
            <a:off x="955675" y="6096000"/>
            <a:ext cx="0" cy="227013"/>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133" name="Line 521"/>
          <p:cNvSpPr>
            <a:spLocks noChangeShapeType="1"/>
          </p:cNvSpPr>
          <p:nvPr/>
        </p:nvSpPr>
        <p:spPr bwMode="auto">
          <a:xfrm>
            <a:off x="460375" y="6096000"/>
            <a:ext cx="0" cy="239713"/>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77" name="Line 505"/>
          <p:cNvSpPr>
            <a:spLocks noChangeShapeType="1"/>
          </p:cNvSpPr>
          <p:nvPr/>
        </p:nvSpPr>
        <p:spPr bwMode="auto">
          <a:xfrm>
            <a:off x="1704975" y="6062663"/>
            <a:ext cx="0" cy="260350"/>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135" name="Line 76"/>
          <p:cNvSpPr>
            <a:spLocks noChangeShapeType="1"/>
          </p:cNvSpPr>
          <p:nvPr/>
        </p:nvSpPr>
        <p:spPr bwMode="auto">
          <a:xfrm>
            <a:off x="3151188" y="4495800"/>
            <a:ext cx="0" cy="381000"/>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sp>
        <p:nvSpPr>
          <p:cNvPr id="136" name="Line 77"/>
          <p:cNvSpPr>
            <a:spLocks noChangeShapeType="1"/>
          </p:cNvSpPr>
          <p:nvPr/>
        </p:nvSpPr>
        <p:spPr bwMode="auto">
          <a:xfrm>
            <a:off x="2655888" y="4584700"/>
            <a:ext cx="0" cy="287338"/>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sp>
        <p:nvSpPr>
          <p:cNvPr id="137" name="Line 78"/>
          <p:cNvSpPr>
            <a:spLocks noChangeShapeType="1"/>
          </p:cNvSpPr>
          <p:nvPr/>
        </p:nvSpPr>
        <p:spPr bwMode="auto">
          <a:xfrm>
            <a:off x="1935163" y="4716463"/>
            <a:ext cx="0" cy="114300"/>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sp>
        <p:nvSpPr>
          <p:cNvPr id="138" name="Line 79"/>
          <p:cNvSpPr>
            <a:spLocks noChangeShapeType="1"/>
          </p:cNvSpPr>
          <p:nvPr/>
        </p:nvSpPr>
        <p:spPr bwMode="auto">
          <a:xfrm>
            <a:off x="1479550" y="4716463"/>
            <a:ext cx="0" cy="114300"/>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sp>
        <p:nvSpPr>
          <p:cNvPr id="139" name="Line 80"/>
          <p:cNvSpPr>
            <a:spLocks noChangeShapeType="1"/>
          </p:cNvSpPr>
          <p:nvPr/>
        </p:nvSpPr>
        <p:spPr bwMode="auto">
          <a:xfrm>
            <a:off x="1714500" y="4575175"/>
            <a:ext cx="0" cy="133350"/>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sp>
        <p:nvSpPr>
          <p:cNvPr id="140" name="Line 81"/>
          <p:cNvSpPr>
            <a:spLocks noChangeShapeType="1"/>
          </p:cNvSpPr>
          <p:nvPr/>
        </p:nvSpPr>
        <p:spPr bwMode="auto">
          <a:xfrm>
            <a:off x="1473200" y="4710113"/>
            <a:ext cx="473075" cy="0"/>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sp>
        <p:nvSpPr>
          <p:cNvPr id="141" name="Line 82"/>
          <p:cNvSpPr>
            <a:spLocks noChangeShapeType="1"/>
          </p:cNvSpPr>
          <p:nvPr/>
        </p:nvSpPr>
        <p:spPr bwMode="auto">
          <a:xfrm>
            <a:off x="4035425" y="4495800"/>
            <a:ext cx="0" cy="376238"/>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sp>
        <p:nvSpPr>
          <p:cNvPr id="142" name="Line 83"/>
          <p:cNvSpPr>
            <a:spLocks noChangeShapeType="1"/>
          </p:cNvSpPr>
          <p:nvPr/>
        </p:nvSpPr>
        <p:spPr bwMode="auto">
          <a:xfrm>
            <a:off x="4051300" y="4730750"/>
            <a:ext cx="473075" cy="0"/>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sp>
        <p:nvSpPr>
          <p:cNvPr id="143" name="Line 84"/>
          <p:cNvSpPr>
            <a:spLocks noChangeShapeType="1"/>
          </p:cNvSpPr>
          <p:nvPr/>
        </p:nvSpPr>
        <p:spPr bwMode="auto">
          <a:xfrm>
            <a:off x="4518025" y="4729163"/>
            <a:ext cx="0" cy="114300"/>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sp>
        <p:nvSpPr>
          <p:cNvPr id="155" name="Line 25"/>
          <p:cNvSpPr>
            <a:spLocks noChangeShapeType="1"/>
          </p:cNvSpPr>
          <p:nvPr/>
        </p:nvSpPr>
        <p:spPr bwMode="auto">
          <a:xfrm>
            <a:off x="3932238" y="4208463"/>
            <a:ext cx="0" cy="114300"/>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sp>
        <p:nvSpPr>
          <p:cNvPr id="156" name="Line 26"/>
          <p:cNvSpPr>
            <a:spLocks noChangeShapeType="1"/>
          </p:cNvSpPr>
          <p:nvPr/>
        </p:nvSpPr>
        <p:spPr bwMode="auto">
          <a:xfrm>
            <a:off x="2655888" y="4208463"/>
            <a:ext cx="1281113" cy="0"/>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sp>
        <p:nvSpPr>
          <p:cNvPr id="157" name="Line 27"/>
          <p:cNvSpPr>
            <a:spLocks noChangeShapeType="1"/>
          </p:cNvSpPr>
          <p:nvPr/>
        </p:nvSpPr>
        <p:spPr bwMode="auto">
          <a:xfrm>
            <a:off x="1720850" y="4033838"/>
            <a:ext cx="0" cy="287337"/>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sp>
        <p:nvSpPr>
          <p:cNvPr id="158" name="Line 28"/>
          <p:cNvSpPr>
            <a:spLocks noChangeShapeType="1"/>
          </p:cNvSpPr>
          <p:nvPr/>
        </p:nvSpPr>
        <p:spPr bwMode="auto">
          <a:xfrm>
            <a:off x="3152775" y="4210050"/>
            <a:ext cx="0" cy="114300"/>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sp>
        <p:nvSpPr>
          <p:cNvPr id="159" name="Line 29"/>
          <p:cNvSpPr>
            <a:spLocks noChangeShapeType="1"/>
          </p:cNvSpPr>
          <p:nvPr/>
        </p:nvSpPr>
        <p:spPr bwMode="auto">
          <a:xfrm>
            <a:off x="2660650" y="4033838"/>
            <a:ext cx="0" cy="287337"/>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sp>
        <p:nvSpPr>
          <p:cNvPr id="165" name="Line 134"/>
          <p:cNvSpPr>
            <a:spLocks noChangeShapeType="1"/>
          </p:cNvSpPr>
          <p:nvPr/>
        </p:nvSpPr>
        <p:spPr bwMode="auto">
          <a:xfrm>
            <a:off x="3152775" y="5105400"/>
            <a:ext cx="0" cy="287338"/>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sp>
        <p:nvSpPr>
          <p:cNvPr id="166" name="Line 135"/>
          <p:cNvSpPr>
            <a:spLocks noChangeShapeType="1"/>
          </p:cNvSpPr>
          <p:nvPr/>
        </p:nvSpPr>
        <p:spPr bwMode="auto">
          <a:xfrm>
            <a:off x="2663825" y="5097463"/>
            <a:ext cx="0" cy="287338"/>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sp>
        <p:nvSpPr>
          <p:cNvPr id="167" name="Line 136"/>
          <p:cNvSpPr>
            <a:spLocks noChangeShapeType="1"/>
          </p:cNvSpPr>
          <p:nvPr/>
        </p:nvSpPr>
        <p:spPr bwMode="auto">
          <a:xfrm>
            <a:off x="1935162" y="5051425"/>
            <a:ext cx="0" cy="338138"/>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sp>
        <p:nvSpPr>
          <p:cNvPr id="168" name="Line 137"/>
          <p:cNvSpPr>
            <a:spLocks noChangeShapeType="1"/>
          </p:cNvSpPr>
          <p:nvPr/>
        </p:nvSpPr>
        <p:spPr bwMode="auto">
          <a:xfrm>
            <a:off x="3149600" y="5276850"/>
            <a:ext cx="473075" cy="0"/>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sp>
        <p:nvSpPr>
          <p:cNvPr id="169" name="Line 138"/>
          <p:cNvSpPr>
            <a:spLocks noChangeShapeType="1"/>
          </p:cNvSpPr>
          <p:nvPr/>
        </p:nvSpPr>
        <p:spPr bwMode="auto">
          <a:xfrm>
            <a:off x="1930400" y="5270500"/>
            <a:ext cx="473075" cy="0"/>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sp>
        <p:nvSpPr>
          <p:cNvPr id="170" name="Line 139"/>
          <p:cNvSpPr>
            <a:spLocks noChangeShapeType="1"/>
          </p:cNvSpPr>
          <p:nvPr/>
        </p:nvSpPr>
        <p:spPr bwMode="auto">
          <a:xfrm>
            <a:off x="1014412" y="5280025"/>
            <a:ext cx="473075" cy="0"/>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sp>
        <p:nvSpPr>
          <p:cNvPr id="171" name="Line 140"/>
          <p:cNvSpPr>
            <a:spLocks noChangeShapeType="1"/>
          </p:cNvSpPr>
          <p:nvPr/>
        </p:nvSpPr>
        <p:spPr bwMode="auto">
          <a:xfrm>
            <a:off x="3616325" y="5275263"/>
            <a:ext cx="0" cy="114300"/>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sp>
        <p:nvSpPr>
          <p:cNvPr id="172" name="Line 141"/>
          <p:cNvSpPr>
            <a:spLocks noChangeShapeType="1"/>
          </p:cNvSpPr>
          <p:nvPr/>
        </p:nvSpPr>
        <p:spPr bwMode="auto">
          <a:xfrm>
            <a:off x="1020762" y="5278438"/>
            <a:ext cx="0" cy="114300"/>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sp>
        <p:nvSpPr>
          <p:cNvPr id="173" name="Line 142"/>
          <p:cNvSpPr>
            <a:spLocks noChangeShapeType="1"/>
          </p:cNvSpPr>
          <p:nvPr/>
        </p:nvSpPr>
        <p:spPr bwMode="auto">
          <a:xfrm>
            <a:off x="2397125" y="5275263"/>
            <a:ext cx="0" cy="114300"/>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sp>
        <p:nvSpPr>
          <p:cNvPr id="175" name="Line 143"/>
          <p:cNvSpPr>
            <a:spLocks noChangeShapeType="1"/>
          </p:cNvSpPr>
          <p:nvPr/>
        </p:nvSpPr>
        <p:spPr bwMode="auto">
          <a:xfrm>
            <a:off x="4046537" y="5038725"/>
            <a:ext cx="0" cy="344488"/>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sp>
        <p:nvSpPr>
          <p:cNvPr id="176" name="Line 144"/>
          <p:cNvSpPr>
            <a:spLocks noChangeShapeType="1"/>
          </p:cNvSpPr>
          <p:nvPr/>
        </p:nvSpPr>
        <p:spPr bwMode="auto">
          <a:xfrm>
            <a:off x="1495425" y="5087938"/>
            <a:ext cx="0" cy="293688"/>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sp>
        <p:nvSpPr>
          <p:cNvPr id="177" name="Line 145"/>
          <p:cNvSpPr>
            <a:spLocks noChangeShapeType="1"/>
          </p:cNvSpPr>
          <p:nvPr/>
        </p:nvSpPr>
        <p:spPr bwMode="auto">
          <a:xfrm>
            <a:off x="4516437" y="5089525"/>
            <a:ext cx="0" cy="287338"/>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sp>
        <p:nvSpPr>
          <p:cNvPr id="188" name="Line 246"/>
          <p:cNvSpPr>
            <a:spLocks noChangeShapeType="1"/>
          </p:cNvSpPr>
          <p:nvPr/>
        </p:nvSpPr>
        <p:spPr bwMode="auto">
          <a:xfrm>
            <a:off x="1492250" y="5600700"/>
            <a:ext cx="0" cy="203200"/>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sp>
        <p:nvSpPr>
          <p:cNvPr id="189" name="Line 248"/>
          <p:cNvSpPr>
            <a:spLocks noChangeShapeType="1"/>
          </p:cNvSpPr>
          <p:nvPr/>
        </p:nvSpPr>
        <p:spPr bwMode="auto">
          <a:xfrm>
            <a:off x="1281113" y="5805488"/>
            <a:ext cx="0" cy="114300"/>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sp>
        <p:nvSpPr>
          <p:cNvPr id="190" name="Line 249"/>
          <p:cNvSpPr>
            <a:spLocks noChangeShapeType="1"/>
          </p:cNvSpPr>
          <p:nvPr/>
        </p:nvSpPr>
        <p:spPr bwMode="auto">
          <a:xfrm>
            <a:off x="1660525" y="5808663"/>
            <a:ext cx="0" cy="114300"/>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sp>
        <p:nvSpPr>
          <p:cNvPr id="191" name="Line 250"/>
          <p:cNvSpPr>
            <a:spLocks noChangeShapeType="1"/>
          </p:cNvSpPr>
          <p:nvPr/>
        </p:nvSpPr>
        <p:spPr bwMode="auto">
          <a:xfrm>
            <a:off x="1279525" y="5813425"/>
            <a:ext cx="387350" cy="0"/>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sp>
        <p:nvSpPr>
          <p:cNvPr id="192" name="Line 251"/>
          <p:cNvSpPr>
            <a:spLocks noChangeShapeType="1"/>
          </p:cNvSpPr>
          <p:nvPr/>
        </p:nvSpPr>
        <p:spPr bwMode="auto">
          <a:xfrm>
            <a:off x="1965325" y="5645150"/>
            <a:ext cx="0" cy="287338"/>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sp>
        <p:nvSpPr>
          <p:cNvPr id="193" name="Line 252"/>
          <p:cNvSpPr>
            <a:spLocks noChangeShapeType="1"/>
          </p:cNvSpPr>
          <p:nvPr/>
        </p:nvSpPr>
        <p:spPr bwMode="auto">
          <a:xfrm>
            <a:off x="2695575" y="5580062"/>
            <a:ext cx="0" cy="287338"/>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sp>
        <p:nvSpPr>
          <p:cNvPr id="194" name="Line 253"/>
          <p:cNvSpPr>
            <a:spLocks noChangeShapeType="1"/>
          </p:cNvSpPr>
          <p:nvPr/>
        </p:nvSpPr>
        <p:spPr bwMode="auto">
          <a:xfrm>
            <a:off x="4532313" y="5641975"/>
            <a:ext cx="0" cy="287338"/>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sp>
        <p:nvSpPr>
          <p:cNvPr id="195" name="Line 254"/>
          <p:cNvSpPr>
            <a:spLocks noChangeShapeType="1"/>
          </p:cNvSpPr>
          <p:nvPr/>
        </p:nvSpPr>
        <p:spPr bwMode="auto">
          <a:xfrm>
            <a:off x="4540250" y="5810250"/>
            <a:ext cx="600075" cy="0"/>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sp>
        <p:nvSpPr>
          <p:cNvPr id="196" name="Line 255"/>
          <p:cNvSpPr>
            <a:spLocks noChangeShapeType="1"/>
          </p:cNvSpPr>
          <p:nvPr/>
        </p:nvSpPr>
        <p:spPr bwMode="auto">
          <a:xfrm>
            <a:off x="5133975" y="5815013"/>
            <a:ext cx="0" cy="114300"/>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sp>
        <p:nvSpPr>
          <p:cNvPr id="197" name="Line 256"/>
          <p:cNvSpPr>
            <a:spLocks noChangeShapeType="1"/>
          </p:cNvSpPr>
          <p:nvPr/>
        </p:nvSpPr>
        <p:spPr bwMode="auto">
          <a:xfrm>
            <a:off x="442913" y="5819775"/>
            <a:ext cx="473075" cy="0"/>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sp>
        <p:nvSpPr>
          <p:cNvPr id="198" name="Line 257"/>
          <p:cNvSpPr>
            <a:spLocks noChangeShapeType="1"/>
          </p:cNvSpPr>
          <p:nvPr/>
        </p:nvSpPr>
        <p:spPr bwMode="auto">
          <a:xfrm>
            <a:off x="449263" y="5818188"/>
            <a:ext cx="0" cy="114300"/>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sp>
        <p:nvSpPr>
          <p:cNvPr id="199" name="Line 258"/>
          <p:cNvSpPr>
            <a:spLocks noChangeShapeType="1"/>
          </p:cNvSpPr>
          <p:nvPr/>
        </p:nvSpPr>
        <p:spPr bwMode="auto">
          <a:xfrm>
            <a:off x="923925" y="5634038"/>
            <a:ext cx="0" cy="287338"/>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sp>
        <p:nvSpPr>
          <p:cNvPr id="200" name="Line 259"/>
          <p:cNvSpPr>
            <a:spLocks noChangeShapeType="1"/>
          </p:cNvSpPr>
          <p:nvPr/>
        </p:nvSpPr>
        <p:spPr bwMode="auto">
          <a:xfrm>
            <a:off x="2382838" y="5562600"/>
            <a:ext cx="0" cy="360363"/>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sp>
        <p:nvSpPr>
          <p:cNvPr id="202" name="Line 260"/>
          <p:cNvSpPr>
            <a:spLocks noChangeShapeType="1"/>
          </p:cNvSpPr>
          <p:nvPr/>
        </p:nvSpPr>
        <p:spPr bwMode="auto">
          <a:xfrm>
            <a:off x="4065588" y="5635625"/>
            <a:ext cx="0" cy="287338"/>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sp>
        <p:nvSpPr>
          <p:cNvPr id="203" name="Line 261"/>
          <p:cNvSpPr>
            <a:spLocks noChangeShapeType="1"/>
          </p:cNvSpPr>
          <p:nvPr/>
        </p:nvSpPr>
        <p:spPr bwMode="auto">
          <a:xfrm>
            <a:off x="3154363" y="5641975"/>
            <a:ext cx="0" cy="287338"/>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sp>
        <p:nvSpPr>
          <p:cNvPr id="204" name="Line 262"/>
          <p:cNvSpPr>
            <a:spLocks noChangeShapeType="1"/>
          </p:cNvSpPr>
          <p:nvPr/>
        </p:nvSpPr>
        <p:spPr bwMode="auto">
          <a:xfrm>
            <a:off x="3149600" y="5810250"/>
            <a:ext cx="473075" cy="0"/>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sp>
        <p:nvSpPr>
          <p:cNvPr id="205" name="Line 263"/>
          <p:cNvSpPr>
            <a:spLocks noChangeShapeType="1"/>
          </p:cNvSpPr>
          <p:nvPr/>
        </p:nvSpPr>
        <p:spPr bwMode="auto">
          <a:xfrm>
            <a:off x="3616325" y="5815013"/>
            <a:ext cx="0" cy="114300"/>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sp>
        <p:nvSpPr>
          <p:cNvPr id="218" name="Rectangle 455"/>
          <p:cNvSpPr>
            <a:spLocks noChangeArrowheads="1"/>
          </p:cNvSpPr>
          <p:nvPr/>
        </p:nvSpPr>
        <p:spPr bwMode="auto">
          <a:xfrm>
            <a:off x="2781300" y="2254250"/>
            <a:ext cx="241300" cy="254000"/>
          </a:xfrm>
          <a:prstGeom prst="rect">
            <a:avLst/>
          </a:prstGeom>
          <a:solidFill>
            <a:srgbClr val="3366FF"/>
          </a:solidFill>
          <a:ln w="12700">
            <a:solidFill>
              <a:schemeClr val="tx1"/>
            </a:solidFill>
            <a:miter lim="800000"/>
            <a:headEnd/>
            <a:tailEnd/>
          </a:ln>
        </p:spPr>
        <p:txBody>
          <a:bodyPr wrap="none" anchor="ctr">
            <a:prstTxWarp prst="textNoShape">
              <a:avLst/>
            </a:prstTxWarp>
          </a:bodyPr>
          <a:lstStyle/>
          <a:p>
            <a:endParaRPr lang="en-US">
              <a:solidFill>
                <a:schemeClr val="tx2"/>
              </a:solidFill>
            </a:endParaRPr>
          </a:p>
        </p:txBody>
      </p:sp>
      <p:grpSp>
        <p:nvGrpSpPr>
          <p:cNvPr id="3" name="Group 530"/>
          <p:cNvGrpSpPr>
            <a:grpSpLocks/>
          </p:cNvGrpSpPr>
          <p:nvPr/>
        </p:nvGrpSpPr>
        <p:grpSpPr bwMode="auto">
          <a:xfrm>
            <a:off x="2298700" y="2517775"/>
            <a:ext cx="1238250" cy="473075"/>
            <a:chOff x="1944" y="1562"/>
            <a:chExt cx="780" cy="298"/>
          </a:xfrm>
          <a:solidFill>
            <a:srgbClr val="3366FF"/>
          </a:solidFill>
        </p:grpSpPr>
        <p:sp>
          <p:nvSpPr>
            <p:cNvPr id="220" name="Line 456"/>
            <p:cNvSpPr>
              <a:spLocks noChangeShapeType="1"/>
            </p:cNvSpPr>
            <p:nvPr/>
          </p:nvSpPr>
          <p:spPr bwMode="auto">
            <a:xfrm>
              <a:off x="2328" y="1562"/>
              <a:ext cx="0" cy="72"/>
            </a:xfrm>
            <a:prstGeom prst="line">
              <a:avLst/>
            </a:prstGeom>
            <a:grpFill/>
            <a:ln w="12700">
              <a:solidFill>
                <a:schemeClr val="tx1"/>
              </a:solidFill>
              <a:round/>
              <a:headEnd/>
              <a:tailEnd/>
            </a:ln>
          </p:spPr>
          <p:txBody>
            <a:bodyPr wrap="none" anchor="ctr">
              <a:prstTxWarp prst="textNoShape">
                <a:avLst/>
              </a:prstTxWarp>
            </a:bodyPr>
            <a:lstStyle/>
            <a:p>
              <a:endParaRPr lang="en-US"/>
            </a:p>
          </p:txBody>
        </p:sp>
        <p:sp>
          <p:nvSpPr>
            <p:cNvPr id="222" name="Line 457"/>
            <p:cNvSpPr>
              <a:spLocks noChangeShapeType="1"/>
            </p:cNvSpPr>
            <p:nvPr/>
          </p:nvSpPr>
          <p:spPr bwMode="auto">
            <a:xfrm>
              <a:off x="2024" y="1638"/>
              <a:ext cx="618" cy="0"/>
            </a:xfrm>
            <a:prstGeom prst="line">
              <a:avLst/>
            </a:prstGeom>
            <a:grpFill/>
            <a:ln w="12700">
              <a:solidFill>
                <a:schemeClr val="tx1"/>
              </a:solidFill>
              <a:round/>
              <a:headEnd/>
              <a:tailEnd/>
            </a:ln>
          </p:spPr>
          <p:txBody>
            <a:bodyPr wrap="none" anchor="ctr">
              <a:prstTxWarp prst="textNoShape">
                <a:avLst/>
              </a:prstTxWarp>
            </a:bodyPr>
            <a:lstStyle/>
            <a:p>
              <a:endParaRPr lang="en-US"/>
            </a:p>
          </p:txBody>
        </p:sp>
        <p:sp>
          <p:nvSpPr>
            <p:cNvPr id="223" name="Line 458"/>
            <p:cNvSpPr>
              <a:spLocks noChangeShapeType="1"/>
            </p:cNvSpPr>
            <p:nvPr/>
          </p:nvSpPr>
          <p:spPr bwMode="auto">
            <a:xfrm>
              <a:off x="2019" y="1639"/>
              <a:ext cx="0" cy="72"/>
            </a:xfrm>
            <a:prstGeom prst="line">
              <a:avLst/>
            </a:prstGeom>
            <a:grpFill/>
            <a:ln w="12700">
              <a:solidFill>
                <a:schemeClr val="tx1"/>
              </a:solidFill>
              <a:round/>
              <a:headEnd/>
              <a:tailEnd/>
            </a:ln>
          </p:spPr>
          <p:txBody>
            <a:bodyPr wrap="none" anchor="ctr">
              <a:prstTxWarp prst="textNoShape">
                <a:avLst/>
              </a:prstTxWarp>
            </a:bodyPr>
            <a:lstStyle/>
            <a:p>
              <a:endParaRPr lang="en-US"/>
            </a:p>
          </p:txBody>
        </p:sp>
        <p:sp>
          <p:nvSpPr>
            <p:cNvPr id="225" name="Line 459"/>
            <p:cNvSpPr>
              <a:spLocks noChangeShapeType="1"/>
            </p:cNvSpPr>
            <p:nvPr/>
          </p:nvSpPr>
          <p:spPr bwMode="auto">
            <a:xfrm>
              <a:off x="2646" y="1641"/>
              <a:ext cx="0" cy="72"/>
            </a:xfrm>
            <a:prstGeom prst="line">
              <a:avLst/>
            </a:prstGeom>
            <a:grpFill/>
            <a:ln w="12700">
              <a:solidFill>
                <a:schemeClr val="tx1"/>
              </a:solidFill>
              <a:round/>
              <a:headEnd/>
              <a:tailEnd/>
            </a:ln>
          </p:spPr>
          <p:txBody>
            <a:bodyPr wrap="none" anchor="ctr">
              <a:prstTxWarp prst="textNoShape">
                <a:avLst/>
              </a:prstTxWarp>
            </a:bodyPr>
            <a:lstStyle/>
            <a:p>
              <a:endParaRPr lang="en-US"/>
            </a:p>
          </p:txBody>
        </p:sp>
        <p:sp>
          <p:nvSpPr>
            <p:cNvPr id="226" name="Rectangle 8"/>
            <p:cNvSpPr>
              <a:spLocks noChangeArrowheads="1"/>
            </p:cNvSpPr>
            <p:nvPr/>
          </p:nvSpPr>
          <p:spPr bwMode="auto">
            <a:xfrm>
              <a:off x="1944" y="1700"/>
              <a:ext cx="152" cy="160"/>
            </a:xfrm>
            <a:prstGeom prst="rect">
              <a:avLst/>
            </a:prstGeom>
            <a:grpFill/>
            <a:ln w="12700">
              <a:solidFill>
                <a:schemeClr val="tx1"/>
              </a:solidFill>
              <a:miter lim="800000"/>
              <a:headEnd/>
              <a:tailEnd/>
            </a:ln>
          </p:spPr>
          <p:txBody>
            <a:bodyPr wrap="none" anchor="ctr">
              <a:prstTxWarp prst="textNoShape">
                <a:avLst/>
              </a:prstTxWarp>
            </a:bodyPr>
            <a:lstStyle/>
            <a:p>
              <a:endParaRPr lang="en-US">
                <a:solidFill>
                  <a:schemeClr val="tx2"/>
                </a:solidFill>
              </a:endParaRPr>
            </a:p>
          </p:txBody>
        </p:sp>
        <p:sp>
          <p:nvSpPr>
            <p:cNvPr id="227" name="Rectangle 461"/>
            <p:cNvSpPr>
              <a:spLocks noChangeArrowheads="1"/>
            </p:cNvSpPr>
            <p:nvPr/>
          </p:nvSpPr>
          <p:spPr bwMode="auto">
            <a:xfrm>
              <a:off x="2572" y="1700"/>
              <a:ext cx="152" cy="160"/>
            </a:xfrm>
            <a:prstGeom prst="rect">
              <a:avLst/>
            </a:prstGeom>
            <a:grpFill/>
            <a:ln w="12700">
              <a:solidFill>
                <a:schemeClr val="tx1"/>
              </a:solidFill>
              <a:miter lim="800000"/>
              <a:headEnd/>
              <a:tailEnd/>
            </a:ln>
          </p:spPr>
          <p:txBody>
            <a:bodyPr wrap="none" anchor="ctr">
              <a:prstTxWarp prst="textNoShape">
                <a:avLst/>
              </a:prstTxWarp>
            </a:bodyPr>
            <a:lstStyle/>
            <a:p>
              <a:endParaRPr lang="en-US">
                <a:solidFill>
                  <a:schemeClr val="tx2"/>
                </a:solidFill>
              </a:endParaRPr>
            </a:p>
          </p:txBody>
        </p:sp>
      </p:grpSp>
      <p:sp>
        <p:nvSpPr>
          <p:cNvPr id="229" name="Equal 228"/>
          <p:cNvSpPr/>
          <p:nvPr/>
        </p:nvSpPr>
        <p:spPr>
          <a:xfrm>
            <a:off x="3581400" y="3200400"/>
            <a:ext cx="304800" cy="304800"/>
          </a:xfrm>
          <a:prstGeom prst="mathEqual">
            <a:avLst/>
          </a:prstGeom>
          <a:solidFill>
            <a:srgbClr val="FF0000"/>
          </a:solidFill>
          <a:ln w="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45" name="Line 469"/>
          <p:cNvSpPr>
            <a:spLocks noChangeShapeType="1"/>
          </p:cNvSpPr>
          <p:nvPr/>
        </p:nvSpPr>
        <p:spPr bwMode="auto">
          <a:xfrm>
            <a:off x="7359650" y="5999163"/>
            <a:ext cx="0" cy="158750"/>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247" name="Line 518"/>
          <p:cNvSpPr>
            <a:spLocks noChangeShapeType="1"/>
          </p:cNvSpPr>
          <p:nvPr/>
        </p:nvSpPr>
        <p:spPr bwMode="auto">
          <a:xfrm>
            <a:off x="6713538" y="6149975"/>
            <a:ext cx="0" cy="287338"/>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248" name="Line 492"/>
          <p:cNvSpPr>
            <a:spLocks noChangeShapeType="1"/>
          </p:cNvSpPr>
          <p:nvPr/>
        </p:nvSpPr>
        <p:spPr bwMode="auto">
          <a:xfrm>
            <a:off x="6269038" y="6096000"/>
            <a:ext cx="0" cy="379413"/>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249" name="Line 470"/>
          <p:cNvSpPr>
            <a:spLocks noChangeShapeType="1"/>
          </p:cNvSpPr>
          <p:nvPr/>
        </p:nvSpPr>
        <p:spPr bwMode="auto">
          <a:xfrm>
            <a:off x="6424613" y="3586162"/>
            <a:ext cx="638175" cy="0"/>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250" name="Line 471"/>
          <p:cNvSpPr>
            <a:spLocks noChangeShapeType="1"/>
          </p:cNvSpPr>
          <p:nvPr/>
        </p:nvSpPr>
        <p:spPr bwMode="auto">
          <a:xfrm>
            <a:off x="6418263" y="3578224"/>
            <a:ext cx="0" cy="231775"/>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257" name="Line 486"/>
          <p:cNvSpPr>
            <a:spLocks noChangeShapeType="1"/>
          </p:cNvSpPr>
          <p:nvPr/>
        </p:nvSpPr>
        <p:spPr bwMode="auto">
          <a:xfrm>
            <a:off x="7162800" y="6324600"/>
            <a:ext cx="0" cy="203200"/>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259" name="Line 488"/>
          <p:cNvSpPr>
            <a:spLocks noChangeShapeType="1"/>
          </p:cNvSpPr>
          <p:nvPr/>
        </p:nvSpPr>
        <p:spPr bwMode="auto">
          <a:xfrm>
            <a:off x="7162800" y="6324600"/>
            <a:ext cx="387350" cy="0"/>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267" name="Line 498"/>
          <p:cNvSpPr>
            <a:spLocks noChangeShapeType="1"/>
          </p:cNvSpPr>
          <p:nvPr/>
        </p:nvSpPr>
        <p:spPr bwMode="auto">
          <a:xfrm>
            <a:off x="7065963" y="3584574"/>
            <a:ext cx="0" cy="225425"/>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268" name="Line 499"/>
          <p:cNvSpPr>
            <a:spLocks noChangeShapeType="1"/>
          </p:cNvSpPr>
          <p:nvPr/>
        </p:nvSpPr>
        <p:spPr bwMode="auto">
          <a:xfrm>
            <a:off x="5794375" y="6096000"/>
            <a:ext cx="0" cy="214313"/>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269" name="Line 500"/>
          <p:cNvSpPr>
            <a:spLocks noChangeShapeType="1"/>
          </p:cNvSpPr>
          <p:nvPr/>
        </p:nvSpPr>
        <p:spPr bwMode="auto">
          <a:xfrm>
            <a:off x="5599113" y="6300788"/>
            <a:ext cx="0" cy="184150"/>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270" name="Line 501"/>
          <p:cNvSpPr>
            <a:spLocks noChangeShapeType="1"/>
          </p:cNvSpPr>
          <p:nvPr/>
        </p:nvSpPr>
        <p:spPr bwMode="auto">
          <a:xfrm>
            <a:off x="5978525" y="6297613"/>
            <a:ext cx="0" cy="215900"/>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271" name="Line 502"/>
          <p:cNvSpPr>
            <a:spLocks noChangeShapeType="1"/>
          </p:cNvSpPr>
          <p:nvPr/>
        </p:nvSpPr>
        <p:spPr bwMode="auto">
          <a:xfrm>
            <a:off x="5597525" y="6302375"/>
            <a:ext cx="387350" cy="0"/>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274" name="Line 506"/>
          <p:cNvSpPr>
            <a:spLocks noChangeShapeType="1"/>
          </p:cNvSpPr>
          <p:nvPr/>
        </p:nvSpPr>
        <p:spPr bwMode="auto">
          <a:xfrm>
            <a:off x="5802313" y="4038600"/>
            <a:ext cx="0" cy="357188"/>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275" name="Line 507"/>
          <p:cNvSpPr>
            <a:spLocks noChangeShapeType="1"/>
          </p:cNvSpPr>
          <p:nvPr/>
        </p:nvSpPr>
        <p:spPr bwMode="auto">
          <a:xfrm>
            <a:off x="7924800" y="4191000"/>
            <a:ext cx="0" cy="215900"/>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279" name="Line 511"/>
          <p:cNvSpPr>
            <a:spLocks noChangeShapeType="1"/>
          </p:cNvSpPr>
          <p:nvPr/>
        </p:nvSpPr>
        <p:spPr bwMode="auto">
          <a:xfrm>
            <a:off x="6773863" y="3590924"/>
            <a:ext cx="0" cy="219075"/>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286" name="Line 520"/>
          <p:cNvSpPr>
            <a:spLocks noChangeShapeType="1"/>
          </p:cNvSpPr>
          <p:nvPr/>
        </p:nvSpPr>
        <p:spPr bwMode="auto">
          <a:xfrm>
            <a:off x="7543800" y="5181600"/>
            <a:ext cx="0" cy="228600"/>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287" name="Line 521"/>
          <p:cNvSpPr>
            <a:spLocks noChangeShapeType="1"/>
          </p:cNvSpPr>
          <p:nvPr/>
        </p:nvSpPr>
        <p:spPr bwMode="auto">
          <a:xfrm>
            <a:off x="7013575" y="3429000"/>
            <a:ext cx="0" cy="165100"/>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244" name="Line 505"/>
          <p:cNvSpPr>
            <a:spLocks noChangeShapeType="1"/>
          </p:cNvSpPr>
          <p:nvPr/>
        </p:nvSpPr>
        <p:spPr bwMode="auto">
          <a:xfrm>
            <a:off x="7086600" y="4038600"/>
            <a:ext cx="0" cy="260350"/>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289" name="Line 76"/>
          <p:cNvSpPr>
            <a:spLocks noChangeShapeType="1"/>
          </p:cNvSpPr>
          <p:nvPr/>
        </p:nvSpPr>
        <p:spPr bwMode="auto">
          <a:xfrm>
            <a:off x="5335588" y="4495800"/>
            <a:ext cx="0" cy="376238"/>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sp>
        <p:nvSpPr>
          <p:cNvPr id="290" name="Line 77"/>
          <p:cNvSpPr>
            <a:spLocks noChangeShapeType="1"/>
          </p:cNvSpPr>
          <p:nvPr/>
        </p:nvSpPr>
        <p:spPr bwMode="auto">
          <a:xfrm>
            <a:off x="4840288" y="4584700"/>
            <a:ext cx="0" cy="287338"/>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sp>
        <p:nvSpPr>
          <p:cNvPr id="291" name="Line 78"/>
          <p:cNvSpPr>
            <a:spLocks noChangeShapeType="1"/>
          </p:cNvSpPr>
          <p:nvPr/>
        </p:nvSpPr>
        <p:spPr bwMode="auto">
          <a:xfrm>
            <a:off x="7086600" y="4495800"/>
            <a:ext cx="0" cy="381000"/>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sp>
        <p:nvSpPr>
          <p:cNvPr id="295" name="Line 82"/>
          <p:cNvSpPr>
            <a:spLocks noChangeShapeType="1"/>
          </p:cNvSpPr>
          <p:nvPr/>
        </p:nvSpPr>
        <p:spPr bwMode="auto">
          <a:xfrm>
            <a:off x="6219825" y="4584700"/>
            <a:ext cx="0" cy="287338"/>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sp>
        <p:nvSpPr>
          <p:cNvPr id="296" name="Line 83"/>
          <p:cNvSpPr>
            <a:spLocks noChangeShapeType="1"/>
          </p:cNvSpPr>
          <p:nvPr/>
        </p:nvSpPr>
        <p:spPr bwMode="auto">
          <a:xfrm>
            <a:off x="6235700" y="4730750"/>
            <a:ext cx="473075" cy="0"/>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sp>
        <p:nvSpPr>
          <p:cNvPr id="297" name="Line 84"/>
          <p:cNvSpPr>
            <a:spLocks noChangeShapeType="1"/>
          </p:cNvSpPr>
          <p:nvPr/>
        </p:nvSpPr>
        <p:spPr bwMode="auto">
          <a:xfrm>
            <a:off x="6702425" y="4729163"/>
            <a:ext cx="0" cy="114300"/>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sp>
        <p:nvSpPr>
          <p:cNvPr id="304" name="Line 25"/>
          <p:cNvSpPr>
            <a:spLocks noChangeShapeType="1"/>
          </p:cNvSpPr>
          <p:nvPr/>
        </p:nvSpPr>
        <p:spPr bwMode="auto">
          <a:xfrm>
            <a:off x="6248400" y="4191000"/>
            <a:ext cx="0" cy="114300"/>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sp>
        <p:nvSpPr>
          <p:cNvPr id="305" name="Line 26"/>
          <p:cNvSpPr>
            <a:spLocks noChangeShapeType="1"/>
          </p:cNvSpPr>
          <p:nvPr/>
        </p:nvSpPr>
        <p:spPr bwMode="auto">
          <a:xfrm>
            <a:off x="4876799" y="4208463"/>
            <a:ext cx="457201" cy="0"/>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sp>
        <p:nvSpPr>
          <p:cNvPr id="306" name="Line 27"/>
          <p:cNvSpPr>
            <a:spLocks noChangeShapeType="1"/>
          </p:cNvSpPr>
          <p:nvPr/>
        </p:nvSpPr>
        <p:spPr bwMode="auto">
          <a:xfrm>
            <a:off x="4387850" y="4027488"/>
            <a:ext cx="0" cy="287337"/>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sp>
        <p:nvSpPr>
          <p:cNvPr id="307" name="Line 28"/>
          <p:cNvSpPr>
            <a:spLocks noChangeShapeType="1"/>
          </p:cNvSpPr>
          <p:nvPr/>
        </p:nvSpPr>
        <p:spPr bwMode="auto">
          <a:xfrm>
            <a:off x="5337175" y="4210050"/>
            <a:ext cx="0" cy="114300"/>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sp>
        <p:nvSpPr>
          <p:cNvPr id="308" name="Line 29"/>
          <p:cNvSpPr>
            <a:spLocks noChangeShapeType="1"/>
          </p:cNvSpPr>
          <p:nvPr/>
        </p:nvSpPr>
        <p:spPr bwMode="auto">
          <a:xfrm>
            <a:off x="4876800" y="4038600"/>
            <a:ext cx="0" cy="287337"/>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dirty="0"/>
          </a:p>
        </p:txBody>
      </p:sp>
      <p:sp>
        <p:nvSpPr>
          <p:cNvPr id="313" name="Line 134"/>
          <p:cNvSpPr>
            <a:spLocks noChangeShapeType="1"/>
          </p:cNvSpPr>
          <p:nvPr/>
        </p:nvSpPr>
        <p:spPr bwMode="auto">
          <a:xfrm>
            <a:off x="5337175" y="5029200"/>
            <a:ext cx="0" cy="363538"/>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sp>
        <p:nvSpPr>
          <p:cNvPr id="316" name="Line 137"/>
          <p:cNvSpPr>
            <a:spLocks noChangeShapeType="1"/>
          </p:cNvSpPr>
          <p:nvPr/>
        </p:nvSpPr>
        <p:spPr bwMode="auto">
          <a:xfrm>
            <a:off x="5334000" y="5276850"/>
            <a:ext cx="473075" cy="0"/>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sp>
        <p:nvSpPr>
          <p:cNvPr id="318" name="Line 139"/>
          <p:cNvSpPr>
            <a:spLocks noChangeShapeType="1"/>
          </p:cNvSpPr>
          <p:nvPr/>
        </p:nvSpPr>
        <p:spPr bwMode="auto">
          <a:xfrm>
            <a:off x="7805738" y="3727450"/>
            <a:ext cx="473075" cy="0"/>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sp>
        <p:nvSpPr>
          <p:cNvPr id="319" name="Line 140"/>
          <p:cNvSpPr>
            <a:spLocks noChangeShapeType="1"/>
          </p:cNvSpPr>
          <p:nvPr/>
        </p:nvSpPr>
        <p:spPr bwMode="auto">
          <a:xfrm>
            <a:off x="5800725" y="5275263"/>
            <a:ext cx="0" cy="114300"/>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sp>
        <p:nvSpPr>
          <p:cNvPr id="320" name="Line 141"/>
          <p:cNvSpPr>
            <a:spLocks noChangeShapeType="1"/>
          </p:cNvSpPr>
          <p:nvPr/>
        </p:nvSpPr>
        <p:spPr bwMode="auto">
          <a:xfrm>
            <a:off x="7812088" y="3725863"/>
            <a:ext cx="0" cy="114300"/>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sp>
        <p:nvSpPr>
          <p:cNvPr id="322" name="Line 143"/>
          <p:cNvSpPr>
            <a:spLocks noChangeShapeType="1"/>
          </p:cNvSpPr>
          <p:nvPr/>
        </p:nvSpPr>
        <p:spPr bwMode="auto">
          <a:xfrm>
            <a:off x="6230938" y="5038725"/>
            <a:ext cx="0" cy="344488"/>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sp>
        <p:nvSpPr>
          <p:cNvPr id="323" name="Line 144"/>
          <p:cNvSpPr>
            <a:spLocks noChangeShapeType="1"/>
          </p:cNvSpPr>
          <p:nvPr/>
        </p:nvSpPr>
        <p:spPr bwMode="auto">
          <a:xfrm>
            <a:off x="8286750" y="3429000"/>
            <a:ext cx="0" cy="400051"/>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sp>
        <p:nvSpPr>
          <p:cNvPr id="324" name="Line 145"/>
          <p:cNvSpPr>
            <a:spLocks noChangeShapeType="1"/>
          </p:cNvSpPr>
          <p:nvPr/>
        </p:nvSpPr>
        <p:spPr bwMode="auto">
          <a:xfrm>
            <a:off x="6700838" y="5089525"/>
            <a:ext cx="0" cy="287338"/>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sp>
        <p:nvSpPr>
          <p:cNvPr id="334" name="Line 248"/>
          <p:cNvSpPr>
            <a:spLocks noChangeShapeType="1"/>
          </p:cNvSpPr>
          <p:nvPr/>
        </p:nvSpPr>
        <p:spPr bwMode="auto">
          <a:xfrm>
            <a:off x="6248400" y="2971800"/>
            <a:ext cx="0" cy="152400"/>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sp>
        <p:nvSpPr>
          <p:cNvPr id="336" name="Line 250"/>
          <p:cNvSpPr>
            <a:spLocks noChangeShapeType="1"/>
          </p:cNvSpPr>
          <p:nvPr/>
        </p:nvSpPr>
        <p:spPr bwMode="auto">
          <a:xfrm>
            <a:off x="7924800" y="4191000"/>
            <a:ext cx="387350" cy="0"/>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sp>
        <p:nvSpPr>
          <p:cNvPr id="339" name="Line 253"/>
          <p:cNvSpPr>
            <a:spLocks noChangeShapeType="1"/>
          </p:cNvSpPr>
          <p:nvPr/>
        </p:nvSpPr>
        <p:spPr bwMode="auto">
          <a:xfrm>
            <a:off x="6716713" y="5641975"/>
            <a:ext cx="0" cy="287338"/>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sp>
        <p:nvSpPr>
          <p:cNvPr id="340" name="Line 254"/>
          <p:cNvSpPr>
            <a:spLocks noChangeShapeType="1"/>
          </p:cNvSpPr>
          <p:nvPr/>
        </p:nvSpPr>
        <p:spPr bwMode="auto">
          <a:xfrm>
            <a:off x="6724650" y="5810250"/>
            <a:ext cx="600075" cy="0"/>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sp>
        <p:nvSpPr>
          <p:cNvPr id="341" name="Line 255"/>
          <p:cNvSpPr>
            <a:spLocks noChangeShapeType="1"/>
          </p:cNvSpPr>
          <p:nvPr/>
        </p:nvSpPr>
        <p:spPr bwMode="auto">
          <a:xfrm>
            <a:off x="7543800" y="6324600"/>
            <a:ext cx="0" cy="114300"/>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sp>
        <p:nvSpPr>
          <p:cNvPr id="343" name="Line 257"/>
          <p:cNvSpPr>
            <a:spLocks noChangeShapeType="1"/>
          </p:cNvSpPr>
          <p:nvPr/>
        </p:nvSpPr>
        <p:spPr bwMode="auto">
          <a:xfrm>
            <a:off x="6723063" y="4038600"/>
            <a:ext cx="0" cy="236538"/>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sp>
        <p:nvSpPr>
          <p:cNvPr id="346" name="Line 260"/>
          <p:cNvSpPr>
            <a:spLocks noChangeShapeType="1"/>
          </p:cNvSpPr>
          <p:nvPr/>
        </p:nvSpPr>
        <p:spPr bwMode="auto">
          <a:xfrm>
            <a:off x="6249988" y="5635625"/>
            <a:ext cx="0" cy="287338"/>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sp>
        <p:nvSpPr>
          <p:cNvPr id="347" name="Line 261"/>
          <p:cNvSpPr>
            <a:spLocks noChangeShapeType="1"/>
          </p:cNvSpPr>
          <p:nvPr/>
        </p:nvSpPr>
        <p:spPr bwMode="auto">
          <a:xfrm>
            <a:off x="5338763" y="5641975"/>
            <a:ext cx="0" cy="149225"/>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sp>
        <p:nvSpPr>
          <p:cNvPr id="348" name="Line 262"/>
          <p:cNvSpPr>
            <a:spLocks noChangeShapeType="1"/>
          </p:cNvSpPr>
          <p:nvPr/>
        </p:nvSpPr>
        <p:spPr bwMode="auto">
          <a:xfrm>
            <a:off x="5334000" y="5810250"/>
            <a:ext cx="473075" cy="0"/>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sp>
        <p:nvSpPr>
          <p:cNvPr id="349" name="Line 263"/>
          <p:cNvSpPr>
            <a:spLocks noChangeShapeType="1"/>
          </p:cNvSpPr>
          <p:nvPr/>
        </p:nvSpPr>
        <p:spPr bwMode="auto">
          <a:xfrm>
            <a:off x="5800725" y="5815013"/>
            <a:ext cx="0" cy="114300"/>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grpSp>
        <p:nvGrpSpPr>
          <p:cNvPr id="4" name="Group 425"/>
          <p:cNvGrpSpPr/>
          <p:nvPr/>
        </p:nvGrpSpPr>
        <p:grpSpPr>
          <a:xfrm>
            <a:off x="2068513" y="2667000"/>
            <a:ext cx="6389687" cy="825500"/>
            <a:chOff x="2068513" y="2667000"/>
            <a:chExt cx="6389687" cy="825500"/>
          </a:xfrm>
        </p:grpSpPr>
        <p:sp>
          <p:nvSpPr>
            <p:cNvPr id="72" name="Rectangle 19"/>
            <p:cNvSpPr>
              <a:spLocks noChangeArrowheads="1"/>
            </p:cNvSpPr>
            <p:nvPr/>
          </p:nvSpPr>
          <p:spPr bwMode="auto">
            <a:xfrm>
              <a:off x="2068513" y="3213100"/>
              <a:ext cx="241300" cy="254000"/>
            </a:xfrm>
            <a:prstGeom prst="rect">
              <a:avLst/>
            </a:prstGeom>
            <a:solidFill>
              <a:srgbClr val="3366FF"/>
            </a:solidFill>
            <a:ln w="12700">
              <a:solidFill>
                <a:schemeClr val="tx1"/>
              </a:solidFill>
              <a:miter lim="800000"/>
              <a:headEnd/>
              <a:tailEnd/>
            </a:ln>
          </p:spPr>
          <p:txBody>
            <a:bodyPr wrap="none" anchor="ctr">
              <a:prstTxWarp prst="textNoShape">
                <a:avLst/>
              </a:prstTxWarp>
            </a:bodyPr>
            <a:lstStyle/>
            <a:p>
              <a:endParaRPr lang="en-US">
                <a:solidFill>
                  <a:schemeClr val="tx2"/>
                </a:solidFill>
              </a:endParaRPr>
            </a:p>
          </p:txBody>
        </p:sp>
        <p:sp>
          <p:nvSpPr>
            <p:cNvPr id="73" name="Rectangle 22"/>
            <p:cNvSpPr>
              <a:spLocks noChangeArrowheads="1"/>
            </p:cNvSpPr>
            <p:nvPr/>
          </p:nvSpPr>
          <p:spPr bwMode="auto">
            <a:xfrm>
              <a:off x="2533650" y="3213100"/>
              <a:ext cx="241300" cy="254000"/>
            </a:xfrm>
            <a:prstGeom prst="rect">
              <a:avLst/>
            </a:prstGeom>
            <a:solidFill>
              <a:srgbClr val="3366FF"/>
            </a:solidFill>
            <a:ln w="12700">
              <a:solidFill>
                <a:schemeClr val="tx1"/>
              </a:solidFill>
              <a:miter lim="800000"/>
              <a:headEnd/>
              <a:tailEnd/>
            </a:ln>
          </p:spPr>
          <p:txBody>
            <a:bodyPr wrap="none" anchor="ctr">
              <a:prstTxWarp prst="textNoShape">
                <a:avLst/>
              </a:prstTxWarp>
            </a:bodyPr>
            <a:lstStyle/>
            <a:p>
              <a:endParaRPr lang="en-US">
                <a:solidFill>
                  <a:schemeClr val="tx2"/>
                </a:solidFill>
              </a:endParaRPr>
            </a:p>
          </p:txBody>
        </p:sp>
        <p:sp>
          <p:nvSpPr>
            <p:cNvPr id="74" name="Rectangle 463"/>
            <p:cNvSpPr>
              <a:spLocks noChangeArrowheads="1"/>
            </p:cNvSpPr>
            <p:nvPr/>
          </p:nvSpPr>
          <p:spPr bwMode="auto">
            <a:xfrm>
              <a:off x="3308350" y="3213100"/>
              <a:ext cx="241300" cy="254000"/>
            </a:xfrm>
            <a:prstGeom prst="rect">
              <a:avLst/>
            </a:prstGeom>
            <a:solidFill>
              <a:srgbClr val="3366FF"/>
            </a:solidFill>
            <a:ln w="12700">
              <a:solidFill>
                <a:schemeClr val="tx1"/>
              </a:solidFill>
              <a:miter lim="800000"/>
              <a:headEnd/>
              <a:tailEnd/>
            </a:ln>
          </p:spPr>
          <p:txBody>
            <a:bodyPr wrap="none" anchor="ctr">
              <a:prstTxWarp prst="textNoShape">
                <a:avLst/>
              </a:prstTxWarp>
            </a:bodyPr>
            <a:lstStyle/>
            <a:p>
              <a:endParaRPr lang="en-US">
                <a:solidFill>
                  <a:schemeClr val="tx2"/>
                </a:solidFill>
              </a:endParaRPr>
            </a:p>
          </p:txBody>
        </p:sp>
        <p:sp>
          <p:nvSpPr>
            <p:cNvPr id="234" name="Oval 233"/>
            <p:cNvSpPr/>
            <p:nvPr/>
          </p:nvSpPr>
          <p:spPr>
            <a:xfrm>
              <a:off x="3886200" y="3187700"/>
              <a:ext cx="304800" cy="304800"/>
            </a:xfrm>
            <a:prstGeom prst="ellipse">
              <a:avLst/>
            </a:prstGeom>
            <a:solidFill>
              <a:srgbClr val="FF96D7"/>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5" name="Rectangle 496"/>
            <p:cNvSpPr>
              <a:spLocks noChangeArrowheads="1"/>
            </p:cNvSpPr>
            <p:nvPr/>
          </p:nvSpPr>
          <p:spPr bwMode="auto">
            <a:xfrm>
              <a:off x="6921500" y="3213100"/>
              <a:ext cx="241300" cy="254000"/>
            </a:xfrm>
            <a:prstGeom prst="rect">
              <a:avLst/>
            </a:prstGeom>
            <a:solidFill>
              <a:srgbClr val="3366FF"/>
            </a:solidFill>
            <a:ln w="12700">
              <a:solidFill>
                <a:schemeClr val="tx1"/>
              </a:solidFill>
              <a:miter lim="800000"/>
              <a:headEnd/>
              <a:tailEnd/>
            </a:ln>
          </p:spPr>
          <p:txBody>
            <a:bodyPr wrap="none" anchor="ctr">
              <a:prstTxWarp prst="textNoShape">
                <a:avLst/>
              </a:prstTxWarp>
            </a:bodyPr>
            <a:lstStyle/>
            <a:p>
              <a:endParaRPr lang="en-US">
                <a:solidFill>
                  <a:schemeClr val="tx2"/>
                </a:solidFill>
              </a:endParaRPr>
            </a:p>
          </p:txBody>
        </p:sp>
        <p:sp>
          <p:nvSpPr>
            <p:cNvPr id="266" name="Rectangle 497"/>
            <p:cNvSpPr>
              <a:spLocks noChangeArrowheads="1"/>
            </p:cNvSpPr>
            <p:nvPr/>
          </p:nvSpPr>
          <p:spPr bwMode="auto">
            <a:xfrm>
              <a:off x="5334000" y="3213100"/>
              <a:ext cx="241300" cy="254000"/>
            </a:xfrm>
            <a:prstGeom prst="rect">
              <a:avLst/>
            </a:prstGeom>
            <a:solidFill>
              <a:srgbClr val="3366FF"/>
            </a:solidFill>
            <a:ln w="12700">
              <a:solidFill>
                <a:schemeClr val="tx1"/>
              </a:solidFill>
              <a:miter lim="800000"/>
              <a:headEnd/>
              <a:tailEnd/>
            </a:ln>
          </p:spPr>
          <p:txBody>
            <a:bodyPr wrap="none" anchor="ctr">
              <a:prstTxWarp prst="textNoShape">
                <a:avLst/>
              </a:prstTxWarp>
            </a:bodyPr>
            <a:lstStyle/>
            <a:p>
              <a:endParaRPr lang="en-US">
                <a:solidFill>
                  <a:schemeClr val="tx2"/>
                </a:solidFill>
              </a:endParaRPr>
            </a:p>
          </p:txBody>
        </p:sp>
        <p:sp>
          <p:nvSpPr>
            <p:cNvPr id="374" name="Oval 373"/>
            <p:cNvSpPr/>
            <p:nvPr/>
          </p:nvSpPr>
          <p:spPr>
            <a:xfrm>
              <a:off x="8153400" y="3187700"/>
              <a:ext cx="304800" cy="304800"/>
            </a:xfrm>
            <a:prstGeom prst="ellipse">
              <a:avLst/>
            </a:prstGeom>
            <a:solidFill>
              <a:srgbClr val="FF96D7"/>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7" name="Oval 426"/>
            <p:cNvSpPr/>
            <p:nvPr/>
          </p:nvSpPr>
          <p:spPr>
            <a:xfrm>
              <a:off x="6096000" y="2667000"/>
              <a:ext cx="304800" cy="304800"/>
            </a:xfrm>
            <a:prstGeom prst="ellipse">
              <a:avLst/>
            </a:prstGeom>
            <a:solidFill>
              <a:srgbClr val="FF96D7"/>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54" name="Line 506"/>
          <p:cNvSpPr>
            <a:spLocks noChangeShapeType="1"/>
          </p:cNvSpPr>
          <p:nvPr/>
        </p:nvSpPr>
        <p:spPr bwMode="auto">
          <a:xfrm>
            <a:off x="8039101" y="6237288"/>
            <a:ext cx="0" cy="203200"/>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356" name="Line 507"/>
          <p:cNvSpPr>
            <a:spLocks noChangeShapeType="1"/>
          </p:cNvSpPr>
          <p:nvPr/>
        </p:nvSpPr>
        <p:spPr bwMode="auto">
          <a:xfrm>
            <a:off x="8418513" y="6234113"/>
            <a:ext cx="0" cy="215900"/>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380" name="Line 508"/>
          <p:cNvSpPr>
            <a:spLocks noChangeShapeType="1"/>
          </p:cNvSpPr>
          <p:nvPr/>
        </p:nvSpPr>
        <p:spPr bwMode="auto">
          <a:xfrm>
            <a:off x="8037513" y="6238875"/>
            <a:ext cx="387350" cy="0"/>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383" name="Line 505"/>
          <p:cNvSpPr>
            <a:spLocks noChangeShapeType="1"/>
          </p:cNvSpPr>
          <p:nvPr/>
        </p:nvSpPr>
        <p:spPr bwMode="auto">
          <a:xfrm>
            <a:off x="8234363" y="5986463"/>
            <a:ext cx="0" cy="260350"/>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384" name="Line 78"/>
          <p:cNvSpPr>
            <a:spLocks noChangeShapeType="1"/>
          </p:cNvSpPr>
          <p:nvPr/>
        </p:nvSpPr>
        <p:spPr bwMode="auto">
          <a:xfrm>
            <a:off x="8464551" y="4640262"/>
            <a:ext cx="0" cy="236538"/>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sp>
        <p:nvSpPr>
          <p:cNvPr id="385" name="Line 79"/>
          <p:cNvSpPr>
            <a:spLocks noChangeShapeType="1"/>
          </p:cNvSpPr>
          <p:nvPr/>
        </p:nvSpPr>
        <p:spPr bwMode="auto">
          <a:xfrm>
            <a:off x="8008938" y="4640262"/>
            <a:ext cx="0" cy="160337"/>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sp>
        <p:nvSpPr>
          <p:cNvPr id="386" name="Line 80"/>
          <p:cNvSpPr>
            <a:spLocks noChangeShapeType="1"/>
          </p:cNvSpPr>
          <p:nvPr/>
        </p:nvSpPr>
        <p:spPr bwMode="auto">
          <a:xfrm>
            <a:off x="8305800" y="4498975"/>
            <a:ext cx="0" cy="133350"/>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sp>
        <p:nvSpPr>
          <p:cNvPr id="387" name="Line 81"/>
          <p:cNvSpPr>
            <a:spLocks noChangeShapeType="1"/>
          </p:cNvSpPr>
          <p:nvPr/>
        </p:nvSpPr>
        <p:spPr bwMode="auto">
          <a:xfrm>
            <a:off x="8002588" y="4633913"/>
            <a:ext cx="473075" cy="0"/>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sp>
        <p:nvSpPr>
          <p:cNvPr id="389" name="Line 27"/>
          <p:cNvSpPr>
            <a:spLocks noChangeShapeType="1"/>
          </p:cNvSpPr>
          <p:nvPr/>
        </p:nvSpPr>
        <p:spPr bwMode="auto">
          <a:xfrm>
            <a:off x="8305800" y="3957638"/>
            <a:ext cx="0" cy="309562"/>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sp>
        <p:nvSpPr>
          <p:cNvPr id="390" name="Rectangle 434"/>
          <p:cNvSpPr>
            <a:spLocks noChangeArrowheads="1"/>
          </p:cNvSpPr>
          <p:nvPr/>
        </p:nvSpPr>
        <p:spPr bwMode="auto">
          <a:xfrm>
            <a:off x="7391400" y="5384800"/>
            <a:ext cx="241300" cy="254000"/>
          </a:xfrm>
          <a:prstGeom prst="rect">
            <a:avLst/>
          </a:prstGeom>
          <a:solidFill>
            <a:srgbClr val="3366FF"/>
          </a:solidFill>
          <a:ln w="12700">
            <a:solidFill>
              <a:schemeClr val="tx1"/>
            </a:solidFill>
            <a:miter lim="800000"/>
            <a:headEnd/>
            <a:tailEnd/>
          </a:ln>
        </p:spPr>
        <p:txBody>
          <a:bodyPr wrap="none" anchor="ctr">
            <a:prstTxWarp prst="textNoShape">
              <a:avLst/>
            </a:prstTxWarp>
          </a:bodyPr>
          <a:lstStyle/>
          <a:p>
            <a:endParaRPr lang="en-US">
              <a:solidFill>
                <a:schemeClr val="tx2"/>
              </a:solidFill>
            </a:endParaRPr>
          </a:p>
        </p:txBody>
      </p:sp>
      <p:sp>
        <p:nvSpPr>
          <p:cNvPr id="391" name="Line 136"/>
          <p:cNvSpPr>
            <a:spLocks noChangeShapeType="1"/>
          </p:cNvSpPr>
          <p:nvPr/>
        </p:nvSpPr>
        <p:spPr bwMode="auto">
          <a:xfrm flipH="1">
            <a:off x="8458200" y="4975224"/>
            <a:ext cx="6350" cy="358775"/>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sp>
        <p:nvSpPr>
          <p:cNvPr id="392" name="Line 139"/>
          <p:cNvSpPr>
            <a:spLocks noChangeShapeType="1"/>
          </p:cNvSpPr>
          <p:nvPr/>
        </p:nvSpPr>
        <p:spPr bwMode="auto">
          <a:xfrm>
            <a:off x="7543800" y="5203825"/>
            <a:ext cx="473075" cy="0"/>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sp>
        <p:nvSpPr>
          <p:cNvPr id="394" name="Line 144"/>
          <p:cNvSpPr>
            <a:spLocks noChangeShapeType="1"/>
          </p:cNvSpPr>
          <p:nvPr/>
        </p:nvSpPr>
        <p:spPr bwMode="auto">
          <a:xfrm>
            <a:off x="8001000" y="5040312"/>
            <a:ext cx="0" cy="293688"/>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sp>
        <p:nvSpPr>
          <p:cNvPr id="396" name="Line 246"/>
          <p:cNvSpPr>
            <a:spLocks noChangeShapeType="1"/>
          </p:cNvSpPr>
          <p:nvPr/>
        </p:nvSpPr>
        <p:spPr bwMode="auto">
          <a:xfrm>
            <a:off x="8021638" y="5524500"/>
            <a:ext cx="0" cy="203200"/>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sp>
        <p:nvSpPr>
          <p:cNvPr id="398" name="Line 249"/>
          <p:cNvSpPr>
            <a:spLocks noChangeShapeType="1"/>
          </p:cNvSpPr>
          <p:nvPr/>
        </p:nvSpPr>
        <p:spPr bwMode="auto">
          <a:xfrm>
            <a:off x="8189913" y="5732462"/>
            <a:ext cx="0" cy="211137"/>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sp>
        <p:nvSpPr>
          <p:cNvPr id="399" name="Line 250"/>
          <p:cNvSpPr>
            <a:spLocks noChangeShapeType="1"/>
          </p:cNvSpPr>
          <p:nvPr/>
        </p:nvSpPr>
        <p:spPr bwMode="auto">
          <a:xfrm>
            <a:off x="7772400" y="5737225"/>
            <a:ext cx="423863" cy="0"/>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sp>
        <p:nvSpPr>
          <p:cNvPr id="400" name="Line 251"/>
          <p:cNvSpPr>
            <a:spLocks noChangeShapeType="1"/>
          </p:cNvSpPr>
          <p:nvPr/>
        </p:nvSpPr>
        <p:spPr bwMode="auto">
          <a:xfrm>
            <a:off x="8494713" y="5638800"/>
            <a:ext cx="0" cy="287338"/>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grpSp>
        <p:nvGrpSpPr>
          <p:cNvPr id="5" name="Group 418"/>
          <p:cNvGrpSpPr/>
          <p:nvPr/>
        </p:nvGrpSpPr>
        <p:grpSpPr>
          <a:xfrm>
            <a:off x="381000" y="5867400"/>
            <a:ext cx="8305800" cy="304800"/>
            <a:chOff x="355600" y="5867400"/>
            <a:chExt cx="8305800" cy="304800"/>
          </a:xfrm>
        </p:grpSpPr>
        <p:sp>
          <p:nvSpPr>
            <p:cNvPr id="206" name="Rectangle 421"/>
            <p:cNvSpPr>
              <a:spLocks noChangeArrowheads="1"/>
            </p:cNvSpPr>
            <p:nvPr/>
          </p:nvSpPr>
          <p:spPr bwMode="auto">
            <a:xfrm>
              <a:off x="1574800" y="5892800"/>
              <a:ext cx="241300" cy="254000"/>
            </a:xfrm>
            <a:prstGeom prst="rect">
              <a:avLst/>
            </a:prstGeom>
            <a:solidFill>
              <a:srgbClr val="3366FF"/>
            </a:solidFill>
            <a:ln w="12700">
              <a:solidFill>
                <a:schemeClr val="tx1"/>
              </a:solidFill>
              <a:miter lim="800000"/>
              <a:headEnd/>
              <a:tailEnd/>
            </a:ln>
          </p:spPr>
          <p:txBody>
            <a:bodyPr wrap="none" anchor="ctr">
              <a:prstTxWarp prst="textNoShape">
                <a:avLst/>
              </a:prstTxWarp>
            </a:bodyPr>
            <a:lstStyle/>
            <a:p>
              <a:endParaRPr lang="en-US">
                <a:solidFill>
                  <a:schemeClr val="tx2"/>
                </a:solidFill>
              </a:endParaRPr>
            </a:p>
          </p:txBody>
        </p:sp>
        <p:sp>
          <p:nvSpPr>
            <p:cNvPr id="207" name="Rectangle 423"/>
            <p:cNvSpPr>
              <a:spLocks noChangeArrowheads="1"/>
            </p:cNvSpPr>
            <p:nvPr/>
          </p:nvSpPr>
          <p:spPr bwMode="auto">
            <a:xfrm>
              <a:off x="1866900" y="5892800"/>
              <a:ext cx="241300" cy="254000"/>
            </a:xfrm>
            <a:prstGeom prst="rect">
              <a:avLst/>
            </a:prstGeom>
            <a:solidFill>
              <a:srgbClr val="3366FF"/>
            </a:solidFill>
            <a:ln w="12700">
              <a:solidFill>
                <a:schemeClr val="tx1"/>
              </a:solidFill>
              <a:miter lim="800000"/>
              <a:headEnd/>
              <a:tailEnd/>
            </a:ln>
          </p:spPr>
          <p:txBody>
            <a:bodyPr wrap="none" anchor="ctr">
              <a:prstTxWarp prst="textNoShape">
                <a:avLst/>
              </a:prstTxWarp>
            </a:bodyPr>
            <a:lstStyle/>
            <a:p>
              <a:endParaRPr lang="en-US">
                <a:solidFill>
                  <a:schemeClr val="tx2"/>
                </a:solidFill>
              </a:endParaRPr>
            </a:p>
          </p:txBody>
        </p:sp>
        <p:sp>
          <p:nvSpPr>
            <p:cNvPr id="211" name="Rectangle 443"/>
            <p:cNvSpPr>
              <a:spLocks noChangeArrowheads="1"/>
            </p:cNvSpPr>
            <p:nvPr/>
          </p:nvSpPr>
          <p:spPr bwMode="auto">
            <a:xfrm>
              <a:off x="2235200" y="5892800"/>
              <a:ext cx="241300" cy="254000"/>
            </a:xfrm>
            <a:prstGeom prst="rect">
              <a:avLst/>
            </a:prstGeom>
            <a:solidFill>
              <a:srgbClr val="3366FF"/>
            </a:solidFill>
            <a:ln w="12700">
              <a:solidFill>
                <a:schemeClr val="tx1"/>
              </a:solidFill>
              <a:miter lim="800000"/>
              <a:headEnd/>
              <a:tailEnd/>
            </a:ln>
          </p:spPr>
          <p:txBody>
            <a:bodyPr wrap="none" anchor="ctr">
              <a:prstTxWarp prst="textNoShape">
                <a:avLst/>
              </a:prstTxWarp>
            </a:bodyPr>
            <a:lstStyle/>
            <a:p>
              <a:endParaRPr lang="en-US">
                <a:solidFill>
                  <a:schemeClr val="tx2"/>
                </a:solidFill>
              </a:endParaRPr>
            </a:p>
          </p:txBody>
        </p:sp>
        <p:sp>
          <p:nvSpPr>
            <p:cNvPr id="213" name="Rectangle 445"/>
            <p:cNvSpPr>
              <a:spLocks noChangeArrowheads="1"/>
            </p:cNvSpPr>
            <p:nvPr/>
          </p:nvSpPr>
          <p:spPr bwMode="auto">
            <a:xfrm>
              <a:off x="3492500" y="5892800"/>
              <a:ext cx="241300" cy="254000"/>
            </a:xfrm>
            <a:prstGeom prst="rect">
              <a:avLst/>
            </a:prstGeom>
            <a:solidFill>
              <a:srgbClr val="3366FF"/>
            </a:solidFill>
            <a:ln w="12700">
              <a:solidFill>
                <a:schemeClr val="tx1"/>
              </a:solidFill>
              <a:miter lim="800000"/>
              <a:headEnd/>
              <a:tailEnd/>
            </a:ln>
          </p:spPr>
          <p:txBody>
            <a:bodyPr wrap="none" anchor="ctr">
              <a:prstTxWarp prst="textNoShape">
                <a:avLst/>
              </a:prstTxWarp>
            </a:bodyPr>
            <a:lstStyle/>
            <a:p>
              <a:endParaRPr lang="en-US">
                <a:solidFill>
                  <a:schemeClr val="tx2"/>
                </a:solidFill>
              </a:endParaRPr>
            </a:p>
          </p:txBody>
        </p:sp>
        <p:sp>
          <p:nvSpPr>
            <p:cNvPr id="214" name="Rectangle 446"/>
            <p:cNvSpPr>
              <a:spLocks noChangeArrowheads="1"/>
            </p:cNvSpPr>
            <p:nvPr/>
          </p:nvSpPr>
          <p:spPr bwMode="auto">
            <a:xfrm>
              <a:off x="4432300" y="5892800"/>
              <a:ext cx="241300" cy="254000"/>
            </a:xfrm>
            <a:prstGeom prst="rect">
              <a:avLst/>
            </a:prstGeom>
            <a:solidFill>
              <a:srgbClr val="3366FF"/>
            </a:solidFill>
            <a:ln w="12700">
              <a:solidFill>
                <a:schemeClr val="tx1"/>
              </a:solidFill>
              <a:miter lim="800000"/>
              <a:headEnd/>
              <a:tailEnd/>
            </a:ln>
          </p:spPr>
          <p:txBody>
            <a:bodyPr wrap="none" anchor="ctr">
              <a:prstTxWarp prst="textNoShape">
                <a:avLst/>
              </a:prstTxWarp>
            </a:bodyPr>
            <a:lstStyle/>
            <a:p>
              <a:endParaRPr lang="en-US">
                <a:solidFill>
                  <a:schemeClr val="tx2"/>
                </a:solidFill>
              </a:endParaRPr>
            </a:p>
          </p:txBody>
        </p:sp>
        <p:sp>
          <p:nvSpPr>
            <p:cNvPr id="216" name="Rectangle 453"/>
            <p:cNvSpPr>
              <a:spLocks noChangeArrowheads="1"/>
            </p:cNvSpPr>
            <p:nvPr/>
          </p:nvSpPr>
          <p:spPr bwMode="auto">
            <a:xfrm>
              <a:off x="825500" y="5892800"/>
              <a:ext cx="241300" cy="254000"/>
            </a:xfrm>
            <a:prstGeom prst="rect">
              <a:avLst/>
            </a:prstGeom>
            <a:solidFill>
              <a:srgbClr val="3366FF"/>
            </a:solidFill>
            <a:ln w="12700">
              <a:solidFill>
                <a:schemeClr val="tx1"/>
              </a:solidFill>
              <a:miter lim="800000"/>
              <a:headEnd/>
              <a:tailEnd/>
            </a:ln>
          </p:spPr>
          <p:txBody>
            <a:bodyPr wrap="none" anchor="ctr">
              <a:prstTxWarp prst="textNoShape">
                <a:avLst/>
              </a:prstTxWarp>
            </a:bodyPr>
            <a:lstStyle/>
            <a:p>
              <a:endParaRPr lang="en-US">
                <a:solidFill>
                  <a:schemeClr val="tx2"/>
                </a:solidFill>
              </a:endParaRPr>
            </a:p>
          </p:txBody>
        </p:sp>
        <p:sp>
          <p:nvSpPr>
            <p:cNvPr id="217" name="Rectangle 454"/>
            <p:cNvSpPr>
              <a:spLocks noChangeArrowheads="1"/>
            </p:cNvSpPr>
            <p:nvPr/>
          </p:nvSpPr>
          <p:spPr bwMode="auto">
            <a:xfrm>
              <a:off x="355600" y="5892800"/>
              <a:ext cx="241300" cy="254000"/>
            </a:xfrm>
            <a:prstGeom prst="rect">
              <a:avLst/>
            </a:prstGeom>
            <a:solidFill>
              <a:srgbClr val="3366FF"/>
            </a:solidFill>
            <a:ln w="12700">
              <a:solidFill>
                <a:schemeClr val="tx1"/>
              </a:solidFill>
              <a:miter lim="800000"/>
              <a:headEnd/>
              <a:tailEnd/>
            </a:ln>
          </p:spPr>
          <p:txBody>
            <a:bodyPr wrap="none" anchor="ctr">
              <a:prstTxWarp prst="textNoShape">
                <a:avLst/>
              </a:prstTxWarp>
            </a:bodyPr>
            <a:lstStyle/>
            <a:p>
              <a:endParaRPr lang="en-US">
                <a:solidFill>
                  <a:schemeClr val="tx2"/>
                </a:solidFill>
              </a:endParaRPr>
            </a:p>
          </p:txBody>
        </p:sp>
        <p:sp>
          <p:nvSpPr>
            <p:cNvPr id="353" name="Rectangle 437"/>
            <p:cNvSpPr>
              <a:spLocks noChangeArrowheads="1"/>
            </p:cNvSpPr>
            <p:nvPr/>
          </p:nvSpPr>
          <p:spPr bwMode="auto">
            <a:xfrm>
              <a:off x="6146800" y="5892800"/>
              <a:ext cx="241300" cy="254000"/>
            </a:xfrm>
            <a:prstGeom prst="rect">
              <a:avLst/>
            </a:prstGeom>
            <a:solidFill>
              <a:srgbClr val="3366FF"/>
            </a:solidFill>
            <a:ln w="12700">
              <a:solidFill>
                <a:schemeClr val="tx1"/>
              </a:solidFill>
              <a:miter lim="800000"/>
              <a:headEnd/>
              <a:tailEnd/>
            </a:ln>
          </p:spPr>
          <p:txBody>
            <a:bodyPr wrap="none" anchor="ctr">
              <a:prstTxWarp prst="textNoShape">
                <a:avLst/>
              </a:prstTxWarp>
            </a:bodyPr>
            <a:lstStyle/>
            <a:p>
              <a:endParaRPr lang="en-US">
                <a:solidFill>
                  <a:schemeClr val="tx2"/>
                </a:solidFill>
              </a:endParaRPr>
            </a:p>
          </p:txBody>
        </p:sp>
        <p:sp>
          <p:nvSpPr>
            <p:cNvPr id="357" name="Rectangle 445"/>
            <p:cNvSpPr>
              <a:spLocks noChangeArrowheads="1"/>
            </p:cNvSpPr>
            <p:nvPr/>
          </p:nvSpPr>
          <p:spPr bwMode="auto">
            <a:xfrm>
              <a:off x="5676900" y="5892800"/>
              <a:ext cx="241300" cy="254000"/>
            </a:xfrm>
            <a:prstGeom prst="rect">
              <a:avLst/>
            </a:prstGeom>
            <a:solidFill>
              <a:srgbClr val="3366FF"/>
            </a:solidFill>
            <a:ln w="12700">
              <a:solidFill>
                <a:schemeClr val="tx1"/>
              </a:solidFill>
              <a:miter lim="800000"/>
              <a:headEnd/>
              <a:tailEnd/>
            </a:ln>
          </p:spPr>
          <p:txBody>
            <a:bodyPr wrap="none" anchor="ctr">
              <a:prstTxWarp prst="textNoShape">
                <a:avLst/>
              </a:prstTxWarp>
            </a:bodyPr>
            <a:lstStyle/>
            <a:p>
              <a:endParaRPr lang="en-US">
                <a:solidFill>
                  <a:schemeClr val="tx2"/>
                </a:solidFill>
              </a:endParaRPr>
            </a:p>
          </p:txBody>
        </p:sp>
        <p:sp>
          <p:nvSpPr>
            <p:cNvPr id="358" name="Rectangle 446"/>
            <p:cNvSpPr>
              <a:spLocks noChangeArrowheads="1"/>
            </p:cNvSpPr>
            <p:nvPr/>
          </p:nvSpPr>
          <p:spPr bwMode="auto">
            <a:xfrm>
              <a:off x="6616700" y="5892800"/>
              <a:ext cx="241300" cy="254000"/>
            </a:xfrm>
            <a:prstGeom prst="rect">
              <a:avLst/>
            </a:prstGeom>
            <a:solidFill>
              <a:srgbClr val="3366FF"/>
            </a:solidFill>
            <a:ln w="12700">
              <a:solidFill>
                <a:schemeClr val="tx1"/>
              </a:solidFill>
              <a:miter lim="800000"/>
              <a:headEnd/>
              <a:tailEnd/>
            </a:ln>
          </p:spPr>
          <p:txBody>
            <a:bodyPr wrap="none" anchor="ctr">
              <a:prstTxWarp prst="textNoShape">
                <a:avLst/>
              </a:prstTxWarp>
            </a:bodyPr>
            <a:lstStyle/>
            <a:p>
              <a:endParaRPr lang="en-US">
                <a:solidFill>
                  <a:schemeClr val="tx2"/>
                </a:solidFill>
              </a:endParaRPr>
            </a:p>
          </p:txBody>
        </p:sp>
        <p:sp>
          <p:nvSpPr>
            <p:cNvPr id="369" name="Oval 368"/>
            <p:cNvSpPr/>
            <p:nvPr/>
          </p:nvSpPr>
          <p:spPr>
            <a:xfrm>
              <a:off x="7191375" y="5867400"/>
              <a:ext cx="304800" cy="304800"/>
            </a:xfrm>
            <a:prstGeom prst="ellipse">
              <a:avLst/>
            </a:prstGeom>
            <a:solidFill>
              <a:srgbClr val="FF96D7"/>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1" name="Oval 370"/>
            <p:cNvSpPr/>
            <p:nvPr/>
          </p:nvSpPr>
          <p:spPr>
            <a:xfrm>
              <a:off x="1143000" y="5867400"/>
              <a:ext cx="304800" cy="304800"/>
            </a:xfrm>
            <a:prstGeom prst="ellipse">
              <a:avLst/>
            </a:prstGeom>
            <a:solidFill>
              <a:srgbClr val="FF96D7"/>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5" name="Oval 374"/>
            <p:cNvSpPr/>
            <p:nvPr/>
          </p:nvSpPr>
          <p:spPr>
            <a:xfrm>
              <a:off x="2590800" y="5867400"/>
              <a:ext cx="304800" cy="304800"/>
            </a:xfrm>
            <a:prstGeom prst="ellipse">
              <a:avLst/>
            </a:prstGeom>
            <a:solidFill>
              <a:srgbClr val="FF96D7"/>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0" name="Oval 279"/>
            <p:cNvSpPr/>
            <p:nvPr/>
          </p:nvSpPr>
          <p:spPr>
            <a:xfrm>
              <a:off x="2971800" y="5867400"/>
              <a:ext cx="304800" cy="304800"/>
            </a:xfrm>
            <a:prstGeom prst="ellipse">
              <a:avLst/>
            </a:prstGeom>
            <a:solidFill>
              <a:srgbClr val="FF96D7"/>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2" name="Oval 281"/>
            <p:cNvSpPr/>
            <p:nvPr/>
          </p:nvSpPr>
          <p:spPr>
            <a:xfrm>
              <a:off x="3962400" y="5867400"/>
              <a:ext cx="304800" cy="304800"/>
            </a:xfrm>
            <a:prstGeom prst="ellipse">
              <a:avLst/>
            </a:prstGeom>
            <a:solidFill>
              <a:srgbClr val="FF96D7"/>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5" name="Oval 284"/>
            <p:cNvSpPr/>
            <p:nvPr/>
          </p:nvSpPr>
          <p:spPr>
            <a:xfrm>
              <a:off x="4953000" y="5867400"/>
              <a:ext cx="304800" cy="304800"/>
            </a:xfrm>
            <a:prstGeom prst="ellipse">
              <a:avLst/>
            </a:prstGeom>
            <a:solidFill>
              <a:srgbClr val="FF96D7"/>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2" name="Rectangle 421"/>
            <p:cNvSpPr>
              <a:spLocks noChangeArrowheads="1"/>
            </p:cNvSpPr>
            <p:nvPr/>
          </p:nvSpPr>
          <p:spPr bwMode="auto">
            <a:xfrm>
              <a:off x="7696200" y="5892800"/>
              <a:ext cx="241300" cy="254000"/>
            </a:xfrm>
            <a:prstGeom prst="rect">
              <a:avLst/>
            </a:prstGeom>
            <a:solidFill>
              <a:srgbClr val="3366FF"/>
            </a:solidFill>
            <a:ln w="12700">
              <a:solidFill>
                <a:schemeClr val="tx1"/>
              </a:solidFill>
              <a:miter lim="800000"/>
              <a:headEnd/>
              <a:tailEnd/>
            </a:ln>
          </p:spPr>
          <p:txBody>
            <a:bodyPr wrap="none" anchor="ctr">
              <a:prstTxWarp prst="textNoShape">
                <a:avLst/>
              </a:prstTxWarp>
            </a:bodyPr>
            <a:lstStyle/>
            <a:p>
              <a:endParaRPr lang="en-US">
                <a:solidFill>
                  <a:schemeClr val="tx2"/>
                </a:solidFill>
              </a:endParaRPr>
            </a:p>
          </p:txBody>
        </p:sp>
        <p:sp>
          <p:nvSpPr>
            <p:cNvPr id="403" name="Rectangle 423"/>
            <p:cNvSpPr>
              <a:spLocks noChangeArrowheads="1"/>
            </p:cNvSpPr>
            <p:nvPr/>
          </p:nvSpPr>
          <p:spPr bwMode="auto">
            <a:xfrm>
              <a:off x="8420100" y="5892800"/>
              <a:ext cx="241300" cy="254000"/>
            </a:xfrm>
            <a:prstGeom prst="rect">
              <a:avLst/>
            </a:prstGeom>
            <a:solidFill>
              <a:srgbClr val="3366FF"/>
            </a:solidFill>
            <a:ln w="12700">
              <a:solidFill>
                <a:schemeClr val="tx1"/>
              </a:solidFill>
              <a:miter lim="800000"/>
              <a:headEnd/>
              <a:tailEnd/>
            </a:ln>
          </p:spPr>
          <p:txBody>
            <a:bodyPr wrap="none" anchor="ctr">
              <a:prstTxWarp prst="textNoShape">
                <a:avLst/>
              </a:prstTxWarp>
            </a:bodyPr>
            <a:lstStyle/>
            <a:p>
              <a:endParaRPr lang="en-US">
                <a:solidFill>
                  <a:schemeClr val="tx2"/>
                </a:solidFill>
              </a:endParaRPr>
            </a:p>
          </p:txBody>
        </p:sp>
        <p:sp>
          <p:nvSpPr>
            <p:cNvPr id="406" name="Oval 405"/>
            <p:cNvSpPr/>
            <p:nvPr/>
          </p:nvSpPr>
          <p:spPr>
            <a:xfrm>
              <a:off x="8077200" y="5867400"/>
              <a:ext cx="304800" cy="304800"/>
            </a:xfrm>
            <a:prstGeom prst="ellipse">
              <a:avLst/>
            </a:prstGeom>
            <a:solidFill>
              <a:srgbClr val="FF96D7"/>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 name="Group 417"/>
          <p:cNvGrpSpPr/>
          <p:nvPr/>
        </p:nvGrpSpPr>
        <p:grpSpPr>
          <a:xfrm>
            <a:off x="76200" y="6400800"/>
            <a:ext cx="8472488" cy="304800"/>
            <a:chOff x="76200" y="6400800"/>
            <a:chExt cx="8472488" cy="304800"/>
          </a:xfrm>
        </p:grpSpPr>
        <p:sp>
          <p:nvSpPr>
            <p:cNvPr id="85" name="Rectangle 476"/>
            <p:cNvSpPr>
              <a:spLocks noChangeArrowheads="1"/>
            </p:cNvSpPr>
            <p:nvPr/>
          </p:nvSpPr>
          <p:spPr bwMode="auto">
            <a:xfrm>
              <a:off x="4419600" y="6426200"/>
              <a:ext cx="241300" cy="254000"/>
            </a:xfrm>
            <a:prstGeom prst="rect">
              <a:avLst/>
            </a:prstGeom>
            <a:solidFill>
              <a:srgbClr val="3366FF"/>
            </a:solidFill>
            <a:ln w="12700">
              <a:solidFill>
                <a:schemeClr val="tx1"/>
              </a:solidFill>
              <a:miter lim="800000"/>
              <a:headEnd/>
              <a:tailEnd/>
            </a:ln>
          </p:spPr>
          <p:txBody>
            <a:bodyPr wrap="none" anchor="ctr">
              <a:prstTxWarp prst="textNoShape">
                <a:avLst/>
              </a:prstTxWarp>
            </a:bodyPr>
            <a:lstStyle/>
            <a:p>
              <a:endParaRPr lang="en-US">
                <a:solidFill>
                  <a:schemeClr val="tx2"/>
                </a:solidFill>
              </a:endParaRPr>
            </a:p>
          </p:txBody>
        </p:sp>
        <p:sp>
          <p:nvSpPr>
            <p:cNvPr id="86" name="Rectangle 477"/>
            <p:cNvSpPr>
              <a:spLocks noChangeArrowheads="1"/>
            </p:cNvSpPr>
            <p:nvPr/>
          </p:nvSpPr>
          <p:spPr bwMode="auto">
            <a:xfrm>
              <a:off x="3975100" y="6426200"/>
              <a:ext cx="241300" cy="254000"/>
            </a:xfrm>
            <a:prstGeom prst="rect">
              <a:avLst/>
            </a:prstGeom>
            <a:solidFill>
              <a:srgbClr val="3366FF"/>
            </a:solidFill>
            <a:ln w="12700">
              <a:solidFill>
                <a:schemeClr val="tx1"/>
              </a:solidFill>
              <a:miter lim="800000"/>
              <a:headEnd/>
              <a:tailEnd/>
            </a:ln>
          </p:spPr>
          <p:txBody>
            <a:bodyPr wrap="none" anchor="ctr">
              <a:prstTxWarp prst="textNoShape">
                <a:avLst/>
              </a:prstTxWarp>
            </a:bodyPr>
            <a:lstStyle/>
            <a:p>
              <a:endParaRPr lang="en-US">
                <a:solidFill>
                  <a:schemeClr val="tx2"/>
                </a:solidFill>
              </a:endParaRPr>
            </a:p>
          </p:txBody>
        </p:sp>
        <p:sp>
          <p:nvSpPr>
            <p:cNvPr id="97" name="Rectangle 489"/>
            <p:cNvSpPr>
              <a:spLocks noChangeArrowheads="1"/>
            </p:cNvSpPr>
            <p:nvPr/>
          </p:nvSpPr>
          <p:spPr bwMode="auto">
            <a:xfrm>
              <a:off x="5219700" y="6426200"/>
              <a:ext cx="241300" cy="254000"/>
            </a:xfrm>
            <a:prstGeom prst="rect">
              <a:avLst/>
            </a:prstGeom>
            <a:solidFill>
              <a:srgbClr val="3366FF"/>
            </a:solidFill>
            <a:ln w="12700">
              <a:solidFill>
                <a:schemeClr val="tx1"/>
              </a:solidFill>
              <a:miter lim="800000"/>
              <a:headEnd/>
              <a:tailEnd/>
            </a:ln>
          </p:spPr>
          <p:txBody>
            <a:bodyPr wrap="none" anchor="ctr">
              <a:prstTxWarp prst="textNoShape">
                <a:avLst/>
              </a:prstTxWarp>
            </a:bodyPr>
            <a:lstStyle/>
            <a:p>
              <a:endParaRPr lang="en-US">
                <a:solidFill>
                  <a:schemeClr val="tx2"/>
                </a:solidFill>
              </a:endParaRPr>
            </a:p>
          </p:txBody>
        </p:sp>
        <p:sp>
          <p:nvSpPr>
            <p:cNvPr id="98" name="Rectangle 490"/>
            <p:cNvSpPr>
              <a:spLocks noChangeArrowheads="1"/>
            </p:cNvSpPr>
            <p:nvPr/>
          </p:nvSpPr>
          <p:spPr bwMode="auto">
            <a:xfrm>
              <a:off x="4851400" y="6426200"/>
              <a:ext cx="241300" cy="254000"/>
            </a:xfrm>
            <a:prstGeom prst="rect">
              <a:avLst/>
            </a:prstGeom>
            <a:solidFill>
              <a:srgbClr val="3366FF"/>
            </a:solidFill>
            <a:ln w="12700">
              <a:solidFill>
                <a:schemeClr val="tx1"/>
              </a:solidFill>
              <a:miter lim="800000"/>
              <a:headEnd/>
              <a:tailEnd/>
            </a:ln>
          </p:spPr>
          <p:txBody>
            <a:bodyPr wrap="none" anchor="ctr">
              <a:prstTxWarp prst="textNoShape">
                <a:avLst/>
              </a:prstTxWarp>
            </a:bodyPr>
            <a:lstStyle/>
            <a:p>
              <a:endParaRPr lang="en-US">
                <a:solidFill>
                  <a:schemeClr val="tx2"/>
                </a:solidFill>
              </a:endParaRPr>
            </a:p>
          </p:txBody>
        </p:sp>
        <p:sp>
          <p:nvSpPr>
            <p:cNvPr id="105" name="Rectangle 496"/>
            <p:cNvSpPr>
              <a:spLocks noChangeArrowheads="1"/>
            </p:cNvSpPr>
            <p:nvPr/>
          </p:nvSpPr>
          <p:spPr bwMode="auto">
            <a:xfrm>
              <a:off x="1066800" y="6426200"/>
              <a:ext cx="241300" cy="254000"/>
            </a:xfrm>
            <a:prstGeom prst="rect">
              <a:avLst/>
            </a:prstGeom>
            <a:solidFill>
              <a:srgbClr val="3366FF"/>
            </a:solidFill>
            <a:ln w="12700">
              <a:solidFill>
                <a:schemeClr val="tx1"/>
              </a:solidFill>
              <a:miter lim="800000"/>
              <a:headEnd/>
              <a:tailEnd/>
            </a:ln>
          </p:spPr>
          <p:txBody>
            <a:bodyPr wrap="none" anchor="ctr">
              <a:prstTxWarp prst="textNoShape">
                <a:avLst/>
              </a:prstTxWarp>
            </a:bodyPr>
            <a:lstStyle/>
            <a:p>
              <a:endParaRPr lang="en-US">
                <a:solidFill>
                  <a:schemeClr val="tx2"/>
                </a:solidFill>
              </a:endParaRPr>
            </a:p>
          </p:txBody>
        </p:sp>
        <p:sp>
          <p:nvSpPr>
            <p:cNvPr id="106" name="Rectangle 497"/>
            <p:cNvSpPr>
              <a:spLocks noChangeArrowheads="1"/>
            </p:cNvSpPr>
            <p:nvPr/>
          </p:nvSpPr>
          <p:spPr bwMode="auto">
            <a:xfrm>
              <a:off x="698500" y="6426200"/>
              <a:ext cx="241300" cy="254000"/>
            </a:xfrm>
            <a:prstGeom prst="rect">
              <a:avLst/>
            </a:prstGeom>
            <a:solidFill>
              <a:srgbClr val="3366FF"/>
            </a:solidFill>
            <a:ln w="12700">
              <a:solidFill>
                <a:schemeClr val="tx1"/>
              </a:solidFill>
              <a:miter lim="800000"/>
              <a:headEnd/>
              <a:tailEnd/>
            </a:ln>
          </p:spPr>
          <p:txBody>
            <a:bodyPr wrap="none" anchor="ctr">
              <a:prstTxWarp prst="textNoShape">
                <a:avLst/>
              </a:prstTxWarp>
            </a:bodyPr>
            <a:lstStyle/>
            <a:p>
              <a:endParaRPr lang="en-US">
                <a:solidFill>
                  <a:schemeClr val="tx2"/>
                </a:solidFill>
              </a:endParaRPr>
            </a:p>
          </p:txBody>
        </p:sp>
        <p:sp>
          <p:nvSpPr>
            <p:cNvPr id="115" name="Rectangle 503"/>
            <p:cNvSpPr>
              <a:spLocks noChangeArrowheads="1"/>
            </p:cNvSpPr>
            <p:nvPr/>
          </p:nvSpPr>
          <p:spPr bwMode="auto">
            <a:xfrm>
              <a:off x="3657600" y="6426200"/>
              <a:ext cx="241300" cy="254000"/>
            </a:xfrm>
            <a:prstGeom prst="rect">
              <a:avLst/>
            </a:prstGeom>
            <a:solidFill>
              <a:srgbClr val="3366FF"/>
            </a:solidFill>
            <a:ln w="12700">
              <a:solidFill>
                <a:schemeClr val="tx1"/>
              </a:solidFill>
              <a:miter lim="800000"/>
              <a:headEnd/>
              <a:tailEnd/>
            </a:ln>
          </p:spPr>
          <p:txBody>
            <a:bodyPr wrap="none" anchor="ctr">
              <a:prstTxWarp prst="textNoShape">
                <a:avLst/>
              </a:prstTxWarp>
            </a:bodyPr>
            <a:lstStyle/>
            <a:p>
              <a:endParaRPr lang="en-US">
                <a:solidFill>
                  <a:schemeClr val="tx2"/>
                </a:solidFill>
              </a:endParaRPr>
            </a:p>
          </p:txBody>
        </p:sp>
        <p:sp>
          <p:nvSpPr>
            <p:cNvPr id="120" name="Rectangle 509"/>
            <p:cNvSpPr>
              <a:spLocks noChangeArrowheads="1"/>
            </p:cNvSpPr>
            <p:nvPr/>
          </p:nvSpPr>
          <p:spPr bwMode="auto">
            <a:xfrm>
              <a:off x="1778000" y="6426200"/>
              <a:ext cx="241300" cy="254000"/>
            </a:xfrm>
            <a:prstGeom prst="rect">
              <a:avLst/>
            </a:prstGeom>
            <a:solidFill>
              <a:srgbClr val="3366FF"/>
            </a:solidFill>
            <a:ln w="12700">
              <a:solidFill>
                <a:schemeClr val="tx1"/>
              </a:solidFill>
              <a:miter lim="800000"/>
              <a:headEnd/>
              <a:tailEnd/>
            </a:ln>
          </p:spPr>
          <p:txBody>
            <a:bodyPr wrap="none" anchor="ctr">
              <a:prstTxWarp prst="textNoShape">
                <a:avLst/>
              </a:prstTxWarp>
            </a:bodyPr>
            <a:lstStyle/>
            <a:p>
              <a:endParaRPr lang="en-US">
                <a:solidFill>
                  <a:schemeClr val="tx2"/>
                </a:solidFill>
              </a:endParaRPr>
            </a:p>
          </p:txBody>
        </p:sp>
        <p:sp>
          <p:nvSpPr>
            <p:cNvPr id="127" name="Rectangle 516"/>
            <p:cNvSpPr>
              <a:spLocks noChangeArrowheads="1"/>
            </p:cNvSpPr>
            <p:nvPr/>
          </p:nvSpPr>
          <p:spPr bwMode="auto">
            <a:xfrm>
              <a:off x="2863850" y="6426200"/>
              <a:ext cx="241300" cy="254000"/>
            </a:xfrm>
            <a:prstGeom prst="rect">
              <a:avLst/>
            </a:prstGeom>
            <a:solidFill>
              <a:srgbClr val="3366FF"/>
            </a:solidFill>
            <a:ln w="12700">
              <a:solidFill>
                <a:schemeClr val="tx1"/>
              </a:solidFill>
              <a:miter lim="800000"/>
              <a:headEnd/>
              <a:tailEnd/>
            </a:ln>
          </p:spPr>
          <p:txBody>
            <a:bodyPr wrap="none" anchor="ctr">
              <a:prstTxWarp prst="textNoShape">
                <a:avLst/>
              </a:prstTxWarp>
            </a:bodyPr>
            <a:lstStyle/>
            <a:p>
              <a:endParaRPr lang="en-US">
                <a:solidFill>
                  <a:schemeClr val="tx2"/>
                </a:solidFill>
              </a:endParaRPr>
            </a:p>
          </p:txBody>
        </p:sp>
        <p:sp>
          <p:nvSpPr>
            <p:cNvPr id="128" name="Rectangle 517"/>
            <p:cNvSpPr>
              <a:spLocks noChangeArrowheads="1"/>
            </p:cNvSpPr>
            <p:nvPr/>
          </p:nvSpPr>
          <p:spPr bwMode="auto">
            <a:xfrm>
              <a:off x="2552700" y="6426200"/>
              <a:ext cx="241300" cy="254000"/>
            </a:xfrm>
            <a:prstGeom prst="rect">
              <a:avLst/>
            </a:prstGeom>
            <a:solidFill>
              <a:srgbClr val="3366FF"/>
            </a:solidFill>
            <a:ln w="12700">
              <a:solidFill>
                <a:schemeClr val="tx1"/>
              </a:solidFill>
              <a:miter lim="800000"/>
              <a:headEnd/>
              <a:tailEnd/>
            </a:ln>
          </p:spPr>
          <p:txBody>
            <a:bodyPr wrap="none" anchor="ctr">
              <a:prstTxWarp prst="textNoShape">
                <a:avLst/>
              </a:prstTxWarp>
            </a:bodyPr>
            <a:lstStyle/>
            <a:p>
              <a:endParaRPr lang="en-US">
                <a:solidFill>
                  <a:schemeClr val="tx2"/>
                </a:solidFill>
              </a:endParaRPr>
            </a:p>
          </p:txBody>
        </p:sp>
        <p:sp>
          <p:nvSpPr>
            <p:cNvPr id="252" name="Rectangle 476"/>
            <p:cNvSpPr>
              <a:spLocks noChangeArrowheads="1"/>
            </p:cNvSpPr>
            <p:nvPr/>
          </p:nvSpPr>
          <p:spPr bwMode="auto">
            <a:xfrm>
              <a:off x="6604000" y="6426200"/>
              <a:ext cx="241300" cy="254000"/>
            </a:xfrm>
            <a:prstGeom prst="rect">
              <a:avLst/>
            </a:prstGeom>
            <a:solidFill>
              <a:srgbClr val="3366FF"/>
            </a:solidFill>
            <a:ln w="12700">
              <a:solidFill>
                <a:schemeClr val="tx1"/>
              </a:solidFill>
              <a:miter lim="800000"/>
              <a:headEnd/>
              <a:tailEnd/>
            </a:ln>
          </p:spPr>
          <p:txBody>
            <a:bodyPr wrap="none" anchor="ctr">
              <a:prstTxWarp prst="textNoShape">
                <a:avLst/>
              </a:prstTxWarp>
            </a:bodyPr>
            <a:lstStyle/>
            <a:p>
              <a:endParaRPr lang="en-US">
                <a:solidFill>
                  <a:schemeClr val="tx2"/>
                </a:solidFill>
              </a:endParaRPr>
            </a:p>
          </p:txBody>
        </p:sp>
        <p:sp>
          <p:nvSpPr>
            <p:cNvPr id="253" name="Rectangle 477"/>
            <p:cNvSpPr>
              <a:spLocks noChangeArrowheads="1"/>
            </p:cNvSpPr>
            <p:nvPr/>
          </p:nvSpPr>
          <p:spPr bwMode="auto">
            <a:xfrm>
              <a:off x="6159500" y="6426200"/>
              <a:ext cx="241300" cy="254000"/>
            </a:xfrm>
            <a:prstGeom prst="rect">
              <a:avLst/>
            </a:prstGeom>
            <a:solidFill>
              <a:srgbClr val="3366FF"/>
            </a:solidFill>
            <a:ln w="12700">
              <a:solidFill>
                <a:schemeClr val="tx1"/>
              </a:solidFill>
              <a:miter lim="800000"/>
              <a:headEnd/>
              <a:tailEnd/>
            </a:ln>
          </p:spPr>
          <p:txBody>
            <a:bodyPr wrap="none" anchor="ctr">
              <a:prstTxWarp prst="textNoShape">
                <a:avLst/>
              </a:prstTxWarp>
            </a:bodyPr>
            <a:lstStyle/>
            <a:p>
              <a:endParaRPr lang="en-US">
                <a:solidFill>
                  <a:schemeClr val="tx2"/>
                </a:solidFill>
              </a:endParaRPr>
            </a:p>
          </p:txBody>
        </p:sp>
        <p:sp>
          <p:nvSpPr>
            <p:cNvPr id="260" name="Rectangle 489"/>
            <p:cNvSpPr>
              <a:spLocks noChangeArrowheads="1"/>
            </p:cNvSpPr>
            <p:nvPr/>
          </p:nvSpPr>
          <p:spPr bwMode="auto">
            <a:xfrm>
              <a:off x="7454900" y="6426200"/>
              <a:ext cx="241300" cy="254000"/>
            </a:xfrm>
            <a:prstGeom prst="rect">
              <a:avLst/>
            </a:prstGeom>
            <a:solidFill>
              <a:srgbClr val="3366FF"/>
            </a:solidFill>
            <a:ln w="12700">
              <a:solidFill>
                <a:schemeClr val="tx1"/>
              </a:solidFill>
              <a:miter lim="800000"/>
              <a:headEnd/>
              <a:tailEnd/>
            </a:ln>
          </p:spPr>
          <p:txBody>
            <a:bodyPr wrap="none" anchor="ctr">
              <a:prstTxWarp prst="textNoShape">
                <a:avLst/>
              </a:prstTxWarp>
            </a:bodyPr>
            <a:lstStyle/>
            <a:p>
              <a:endParaRPr lang="en-US">
                <a:solidFill>
                  <a:schemeClr val="tx2"/>
                </a:solidFill>
              </a:endParaRPr>
            </a:p>
          </p:txBody>
        </p:sp>
        <p:sp>
          <p:nvSpPr>
            <p:cNvPr id="272" name="Rectangle 503"/>
            <p:cNvSpPr>
              <a:spLocks noChangeArrowheads="1"/>
            </p:cNvSpPr>
            <p:nvPr/>
          </p:nvSpPr>
          <p:spPr bwMode="auto">
            <a:xfrm>
              <a:off x="5842000" y="6426200"/>
              <a:ext cx="241300" cy="254000"/>
            </a:xfrm>
            <a:prstGeom prst="rect">
              <a:avLst/>
            </a:prstGeom>
            <a:solidFill>
              <a:srgbClr val="3366FF"/>
            </a:solidFill>
            <a:ln w="12700">
              <a:solidFill>
                <a:schemeClr val="tx1"/>
              </a:solidFill>
              <a:miter lim="800000"/>
              <a:headEnd/>
              <a:tailEnd/>
            </a:ln>
          </p:spPr>
          <p:txBody>
            <a:bodyPr wrap="none" anchor="ctr">
              <a:prstTxWarp prst="textNoShape">
                <a:avLst/>
              </a:prstTxWarp>
            </a:bodyPr>
            <a:lstStyle/>
            <a:p>
              <a:endParaRPr lang="en-US">
                <a:solidFill>
                  <a:schemeClr val="tx2"/>
                </a:solidFill>
              </a:endParaRPr>
            </a:p>
          </p:txBody>
        </p:sp>
        <p:sp>
          <p:nvSpPr>
            <p:cNvPr id="363" name="Oval 362"/>
            <p:cNvSpPr/>
            <p:nvPr/>
          </p:nvSpPr>
          <p:spPr>
            <a:xfrm>
              <a:off x="5486400" y="6400800"/>
              <a:ext cx="304800" cy="304800"/>
            </a:xfrm>
            <a:prstGeom prst="ellipse">
              <a:avLst/>
            </a:prstGeom>
            <a:solidFill>
              <a:srgbClr val="FF96D7"/>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8" name="Oval 367"/>
            <p:cNvSpPr/>
            <p:nvPr/>
          </p:nvSpPr>
          <p:spPr>
            <a:xfrm>
              <a:off x="7010400" y="6400800"/>
              <a:ext cx="304800" cy="304800"/>
            </a:xfrm>
            <a:prstGeom prst="ellipse">
              <a:avLst/>
            </a:prstGeom>
            <a:solidFill>
              <a:srgbClr val="FF96D7"/>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0" name="Oval 369"/>
            <p:cNvSpPr/>
            <p:nvPr/>
          </p:nvSpPr>
          <p:spPr>
            <a:xfrm>
              <a:off x="76200" y="6400800"/>
              <a:ext cx="304800" cy="304800"/>
            </a:xfrm>
            <a:prstGeom prst="ellipse">
              <a:avLst/>
            </a:prstGeom>
            <a:solidFill>
              <a:srgbClr val="FF96D7"/>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2" name="Oval 371"/>
            <p:cNvSpPr/>
            <p:nvPr/>
          </p:nvSpPr>
          <p:spPr>
            <a:xfrm>
              <a:off x="2209800" y="6400800"/>
              <a:ext cx="304800" cy="304800"/>
            </a:xfrm>
            <a:prstGeom prst="ellipse">
              <a:avLst/>
            </a:prstGeom>
            <a:solidFill>
              <a:srgbClr val="FF96D7"/>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6" name="Oval 375"/>
            <p:cNvSpPr/>
            <p:nvPr/>
          </p:nvSpPr>
          <p:spPr>
            <a:xfrm>
              <a:off x="381000" y="6400800"/>
              <a:ext cx="304800" cy="304800"/>
            </a:xfrm>
            <a:prstGeom prst="ellipse">
              <a:avLst/>
            </a:prstGeom>
            <a:solidFill>
              <a:srgbClr val="FF96D7"/>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7" name="Oval 376"/>
            <p:cNvSpPr/>
            <p:nvPr/>
          </p:nvSpPr>
          <p:spPr>
            <a:xfrm>
              <a:off x="1371600" y="6400800"/>
              <a:ext cx="304800" cy="304800"/>
            </a:xfrm>
            <a:prstGeom prst="ellipse">
              <a:avLst/>
            </a:prstGeom>
            <a:solidFill>
              <a:srgbClr val="FF96D7"/>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4" name="Oval 283"/>
            <p:cNvSpPr/>
            <p:nvPr/>
          </p:nvSpPr>
          <p:spPr>
            <a:xfrm>
              <a:off x="3276600" y="6400800"/>
              <a:ext cx="304800" cy="304800"/>
            </a:xfrm>
            <a:prstGeom prst="ellipse">
              <a:avLst/>
            </a:prstGeom>
            <a:solidFill>
              <a:srgbClr val="FF96D7"/>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1" name="Rectangle 509"/>
            <p:cNvSpPr>
              <a:spLocks noChangeArrowheads="1"/>
            </p:cNvSpPr>
            <p:nvPr/>
          </p:nvSpPr>
          <p:spPr bwMode="auto">
            <a:xfrm>
              <a:off x="8307388" y="6426200"/>
              <a:ext cx="241300" cy="254000"/>
            </a:xfrm>
            <a:prstGeom prst="rect">
              <a:avLst/>
            </a:prstGeom>
            <a:solidFill>
              <a:srgbClr val="3366FF"/>
            </a:solidFill>
            <a:ln w="12700">
              <a:solidFill>
                <a:schemeClr val="tx1"/>
              </a:solidFill>
              <a:miter lim="800000"/>
              <a:headEnd/>
              <a:tailEnd/>
            </a:ln>
          </p:spPr>
          <p:txBody>
            <a:bodyPr wrap="none" anchor="ctr">
              <a:prstTxWarp prst="textNoShape">
                <a:avLst/>
              </a:prstTxWarp>
            </a:bodyPr>
            <a:lstStyle/>
            <a:p>
              <a:endParaRPr lang="en-US">
                <a:solidFill>
                  <a:schemeClr val="tx2"/>
                </a:solidFill>
              </a:endParaRPr>
            </a:p>
          </p:txBody>
        </p:sp>
        <p:sp>
          <p:nvSpPr>
            <p:cNvPr id="408" name="Oval 407"/>
            <p:cNvSpPr/>
            <p:nvPr/>
          </p:nvSpPr>
          <p:spPr>
            <a:xfrm>
              <a:off x="7900988" y="6400800"/>
              <a:ext cx="304800" cy="304800"/>
            </a:xfrm>
            <a:prstGeom prst="ellipse">
              <a:avLst/>
            </a:prstGeom>
            <a:solidFill>
              <a:srgbClr val="FF96D7"/>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 name="Group 421"/>
          <p:cNvGrpSpPr/>
          <p:nvPr/>
        </p:nvGrpSpPr>
        <p:grpSpPr>
          <a:xfrm>
            <a:off x="1371600" y="4800600"/>
            <a:ext cx="7175500" cy="304800"/>
            <a:chOff x="1371600" y="4813300"/>
            <a:chExt cx="7175500" cy="304800"/>
          </a:xfrm>
        </p:grpSpPr>
        <p:sp>
          <p:nvSpPr>
            <p:cNvPr id="148" name="Rectangle 426"/>
            <p:cNvSpPr>
              <a:spLocks noChangeArrowheads="1"/>
            </p:cNvSpPr>
            <p:nvPr/>
          </p:nvSpPr>
          <p:spPr bwMode="auto">
            <a:xfrm>
              <a:off x="1371600" y="4838700"/>
              <a:ext cx="241300" cy="254000"/>
            </a:xfrm>
            <a:prstGeom prst="rect">
              <a:avLst/>
            </a:prstGeom>
            <a:solidFill>
              <a:srgbClr val="3366FF"/>
            </a:solidFill>
            <a:ln w="12700">
              <a:solidFill>
                <a:schemeClr val="tx1"/>
              </a:solidFill>
              <a:miter lim="800000"/>
              <a:headEnd/>
              <a:tailEnd/>
            </a:ln>
          </p:spPr>
          <p:txBody>
            <a:bodyPr wrap="none" anchor="ctr">
              <a:prstTxWarp prst="textNoShape">
                <a:avLst/>
              </a:prstTxWarp>
            </a:bodyPr>
            <a:lstStyle/>
            <a:p>
              <a:endParaRPr lang="en-US">
                <a:solidFill>
                  <a:schemeClr val="tx2"/>
                </a:solidFill>
              </a:endParaRPr>
            </a:p>
          </p:txBody>
        </p:sp>
        <p:sp>
          <p:nvSpPr>
            <p:cNvPr id="149" name="Rectangle 427"/>
            <p:cNvSpPr>
              <a:spLocks noChangeArrowheads="1"/>
            </p:cNvSpPr>
            <p:nvPr/>
          </p:nvSpPr>
          <p:spPr bwMode="auto">
            <a:xfrm>
              <a:off x="2590800" y="4838700"/>
              <a:ext cx="241300" cy="254000"/>
            </a:xfrm>
            <a:prstGeom prst="rect">
              <a:avLst/>
            </a:prstGeom>
            <a:solidFill>
              <a:srgbClr val="3366FF"/>
            </a:solidFill>
            <a:ln w="12700">
              <a:solidFill>
                <a:schemeClr val="tx1"/>
              </a:solidFill>
              <a:miter lim="800000"/>
              <a:headEnd/>
              <a:tailEnd/>
            </a:ln>
          </p:spPr>
          <p:txBody>
            <a:bodyPr wrap="none" anchor="ctr">
              <a:prstTxWarp prst="textNoShape">
                <a:avLst/>
              </a:prstTxWarp>
            </a:bodyPr>
            <a:lstStyle/>
            <a:p>
              <a:endParaRPr lang="en-US">
                <a:solidFill>
                  <a:schemeClr val="tx2"/>
                </a:solidFill>
              </a:endParaRPr>
            </a:p>
          </p:txBody>
        </p:sp>
        <p:sp>
          <p:nvSpPr>
            <p:cNvPr id="152" name="Rectangle 431"/>
            <p:cNvSpPr>
              <a:spLocks noChangeArrowheads="1"/>
            </p:cNvSpPr>
            <p:nvPr/>
          </p:nvSpPr>
          <p:spPr bwMode="auto">
            <a:xfrm>
              <a:off x="3937000" y="4838700"/>
              <a:ext cx="241300" cy="254000"/>
            </a:xfrm>
            <a:prstGeom prst="rect">
              <a:avLst/>
            </a:prstGeom>
            <a:solidFill>
              <a:srgbClr val="3366FF"/>
            </a:solidFill>
            <a:ln w="12700">
              <a:solidFill>
                <a:schemeClr val="tx1"/>
              </a:solidFill>
              <a:miter lim="800000"/>
              <a:headEnd/>
              <a:tailEnd/>
            </a:ln>
          </p:spPr>
          <p:txBody>
            <a:bodyPr wrap="none" anchor="ctr">
              <a:prstTxWarp prst="textNoShape">
                <a:avLst/>
              </a:prstTxWarp>
            </a:bodyPr>
            <a:lstStyle/>
            <a:p>
              <a:endParaRPr lang="en-US">
                <a:solidFill>
                  <a:schemeClr val="tx2"/>
                </a:solidFill>
              </a:endParaRPr>
            </a:p>
          </p:txBody>
        </p:sp>
        <p:sp>
          <p:nvSpPr>
            <p:cNvPr id="153" name="Rectangle 433"/>
            <p:cNvSpPr>
              <a:spLocks noChangeArrowheads="1"/>
            </p:cNvSpPr>
            <p:nvPr/>
          </p:nvSpPr>
          <p:spPr bwMode="auto">
            <a:xfrm>
              <a:off x="4406900" y="4838700"/>
              <a:ext cx="241300" cy="254000"/>
            </a:xfrm>
            <a:prstGeom prst="rect">
              <a:avLst/>
            </a:prstGeom>
            <a:solidFill>
              <a:srgbClr val="3366FF"/>
            </a:solidFill>
            <a:ln w="12700">
              <a:solidFill>
                <a:schemeClr val="tx1"/>
              </a:solidFill>
              <a:miter lim="800000"/>
              <a:headEnd/>
              <a:tailEnd/>
            </a:ln>
          </p:spPr>
          <p:txBody>
            <a:bodyPr wrap="none" anchor="ctr">
              <a:prstTxWarp prst="textNoShape">
                <a:avLst/>
              </a:prstTxWarp>
            </a:bodyPr>
            <a:lstStyle/>
            <a:p>
              <a:endParaRPr lang="en-US">
                <a:solidFill>
                  <a:schemeClr val="tx2"/>
                </a:solidFill>
              </a:endParaRPr>
            </a:p>
          </p:txBody>
        </p:sp>
        <p:sp>
          <p:nvSpPr>
            <p:cNvPr id="201" name="Oval 200"/>
            <p:cNvSpPr/>
            <p:nvPr/>
          </p:nvSpPr>
          <p:spPr>
            <a:xfrm>
              <a:off x="2971800" y="4813300"/>
              <a:ext cx="304800" cy="304800"/>
            </a:xfrm>
            <a:prstGeom prst="ellipse">
              <a:avLst/>
            </a:prstGeom>
            <a:solidFill>
              <a:srgbClr val="FF96D7"/>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7" name="Rectangle 509"/>
            <p:cNvSpPr>
              <a:spLocks noChangeArrowheads="1"/>
            </p:cNvSpPr>
            <p:nvPr/>
          </p:nvSpPr>
          <p:spPr bwMode="auto">
            <a:xfrm>
              <a:off x="5257800" y="4838700"/>
              <a:ext cx="241300" cy="254000"/>
            </a:xfrm>
            <a:prstGeom prst="rect">
              <a:avLst/>
            </a:prstGeom>
            <a:solidFill>
              <a:srgbClr val="3366FF"/>
            </a:solidFill>
            <a:ln w="12700">
              <a:solidFill>
                <a:schemeClr val="tx1"/>
              </a:solidFill>
              <a:miter lim="800000"/>
              <a:headEnd/>
              <a:tailEnd/>
            </a:ln>
          </p:spPr>
          <p:txBody>
            <a:bodyPr wrap="none" anchor="ctr">
              <a:prstTxWarp prst="textNoShape">
                <a:avLst/>
              </a:prstTxWarp>
            </a:bodyPr>
            <a:lstStyle/>
            <a:p>
              <a:endParaRPr lang="en-US">
                <a:solidFill>
                  <a:schemeClr val="tx2"/>
                </a:solidFill>
              </a:endParaRPr>
            </a:p>
          </p:txBody>
        </p:sp>
        <p:sp>
          <p:nvSpPr>
            <p:cNvPr id="299" name="Rectangle 427"/>
            <p:cNvSpPr>
              <a:spLocks noChangeArrowheads="1"/>
            </p:cNvSpPr>
            <p:nvPr/>
          </p:nvSpPr>
          <p:spPr bwMode="auto">
            <a:xfrm>
              <a:off x="7010400" y="4838700"/>
              <a:ext cx="241300" cy="254000"/>
            </a:xfrm>
            <a:prstGeom prst="rect">
              <a:avLst/>
            </a:prstGeom>
            <a:solidFill>
              <a:srgbClr val="3366FF"/>
            </a:solidFill>
            <a:ln w="12700">
              <a:solidFill>
                <a:schemeClr val="tx1"/>
              </a:solidFill>
              <a:miter lim="800000"/>
              <a:headEnd/>
              <a:tailEnd/>
            </a:ln>
          </p:spPr>
          <p:txBody>
            <a:bodyPr wrap="none" anchor="ctr">
              <a:prstTxWarp prst="textNoShape">
                <a:avLst/>
              </a:prstTxWarp>
            </a:bodyPr>
            <a:lstStyle/>
            <a:p>
              <a:endParaRPr lang="en-US">
                <a:solidFill>
                  <a:schemeClr val="tx2"/>
                </a:solidFill>
              </a:endParaRPr>
            </a:p>
          </p:txBody>
        </p:sp>
        <p:sp>
          <p:nvSpPr>
            <p:cNvPr id="300" name="Rectangle 429"/>
            <p:cNvSpPr>
              <a:spLocks noChangeArrowheads="1"/>
            </p:cNvSpPr>
            <p:nvPr/>
          </p:nvSpPr>
          <p:spPr bwMode="auto">
            <a:xfrm>
              <a:off x="4737100" y="4838700"/>
              <a:ext cx="241300" cy="254000"/>
            </a:xfrm>
            <a:prstGeom prst="rect">
              <a:avLst/>
            </a:prstGeom>
            <a:solidFill>
              <a:srgbClr val="3366FF"/>
            </a:solidFill>
            <a:ln w="12700">
              <a:solidFill>
                <a:schemeClr val="tx1"/>
              </a:solidFill>
              <a:miter lim="800000"/>
              <a:headEnd/>
              <a:tailEnd/>
            </a:ln>
          </p:spPr>
          <p:txBody>
            <a:bodyPr wrap="none" anchor="ctr">
              <a:prstTxWarp prst="textNoShape">
                <a:avLst/>
              </a:prstTxWarp>
            </a:bodyPr>
            <a:lstStyle/>
            <a:p>
              <a:endParaRPr lang="en-US">
                <a:solidFill>
                  <a:schemeClr val="tx2"/>
                </a:solidFill>
              </a:endParaRPr>
            </a:p>
          </p:txBody>
        </p:sp>
        <p:sp>
          <p:nvSpPr>
            <p:cNvPr id="301" name="Rectangle 431"/>
            <p:cNvSpPr>
              <a:spLocks noChangeArrowheads="1"/>
            </p:cNvSpPr>
            <p:nvPr/>
          </p:nvSpPr>
          <p:spPr bwMode="auto">
            <a:xfrm>
              <a:off x="6121400" y="4838700"/>
              <a:ext cx="241300" cy="254000"/>
            </a:xfrm>
            <a:prstGeom prst="rect">
              <a:avLst/>
            </a:prstGeom>
            <a:solidFill>
              <a:srgbClr val="3366FF"/>
            </a:solidFill>
            <a:ln w="12700">
              <a:solidFill>
                <a:schemeClr val="tx1"/>
              </a:solidFill>
              <a:miter lim="800000"/>
              <a:headEnd/>
              <a:tailEnd/>
            </a:ln>
          </p:spPr>
          <p:txBody>
            <a:bodyPr wrap="none" anchor="ctr">
              <a:prstTxWarp prst="textNoShape">
                <a:avLst/>
              </a:prstTxWarp>
            </a:bodyPr>
            <a:lstStyle/>
            <a:p>
              <a:endParaRPr lang="en-US">
                <a:solidFill>
                  <a:schemeClr val="tx2"/>
                </a:solidFill>
              </a:endParaRPr>
            </a:p>
          </p:txBody>
        </p:sp>
        <p:sp>
          <p:nvSpPr>
            <p:cNvPr id="362" name="Oval 361"/>
            <p:cNvSpPr/>
            <p:nvPr/>
          </p:nvSpPr>
          <p:spPr>
            <a:xfrm>
              <a:off x="6553200" y="4813300"/>
              <a:ext cx="304800" cy="304800"/>
            </a:xfrm>
            <a:prstGeom prst="ellipse">
              <a:avLst/>
            </a:prstGeom>
            <a:solidFill>
              <a:srgbClr val="FF96D7"/>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1" name="Oval 280"/>
            <p:cNvSpPr/>
            <p:nvPr/>
          </p:nvSpPr>
          <p:spPr>
            <a:xfrm>
              <a:off x="1828800" y="4813300"/>
              <a:ext cx="304800" cy="304800"/>
            </a:xfrm>
            <a:prstGeom prst="ellipse">
              <a:avLst/>
            </a:prstGeom>
            <a:solidFill>
              <a:srgbClr val="FF96D7"/>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8" name="Rectangle 426"/>
            <p:cNvSpPr>
              <a:spLocks noChangeArrowheads="1"/>
            </p:cNvSpPr>
            <p:nvPr/>
          </p:nvSpPr>
          <p:spPr bwMode="auto">
            <a:xfrm>
              <a:off x="8305800" y="4838700"/>
              <a:ext cx="241300" cy="254000"/>
            </a:xfrm>
            <a:prstGeom prst="rect">
              <a:avLst/>
            </a:prstGeom>
            <a:solidFill>
              <a:srgbClr val="3366FF"/>
            </a:solidFill>
            <a:ln w="12700">
              <a:solidFill>
                <a:schemeClr val="tx1"/>
              </a:solidFill>
              <a:miter lim="800000"/>
              <a:headEnd/>
              <a:tailEnd/>
            </a:ln>
          </p:spPr>
          <p:txBody>
            <a:bodyPr wrap="none" anchor="ctr">
              <a:prstTxWarp prst="textNoShape">
                <a:avLst/>
              </a:prstTxWarp>
            </a:bodyPr>
            <a:lstStyle/>
            <a:p>
              <a:endParaRPr lang="en-US">
                <a:solidFill>
                  <a:schemeClr val="tx2"/>
                </a:solidFill>
              </a:endParaRPr>
            </a:p>
          </p:txBody>
        </p:sp>
        <p:sp>
          <p:nvSpPr>
            <p:cNvPr id="409" name="Oval 408"/>
            <p:cNvSpPr/>
            <p:nvPr/>
          </p:nvSpPr>
          <p:spPr>
            <a:xfrm>
              <a:off x="7848600" y="4813300"/>
              <a:ext cx="304800" cy="304800"/>
            </a:xfrm>
            <a:prstGeom prst="ellipse">
              <a:avLst/>
            </a:prstGeom>
            <a:solidFill>
              <a:srgbClr val="FF96D7"/>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10" name="Line 59"/>
          <p:cNvSpPr>
            <a:spLocks noChangeShapeType="1"/>
          </p:cNvSpPr>
          <p:nvPr/>
        </p:nvSpPr>
        <p:spPr bwMode="auto">
          <a:xfrm>
            <a:off x="5791200" y="3657600"/>
            <a:ext cx="0" cy="114300"/>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sp>
        <p:nvSpPr>
          <p:cNvPr id="412" name="Line 26"/>
          <p:cNvSpPr>
            <a:spLocks noChangeShapeType="1"/>
          </p:cNvSpPr>
          <p:nvPr/>
        </p:nvSpPr>
        <p:spPr bwMode="auto">
          <a:xfrm>
            <a:off x="5791200" y="4191000"/>
            <a:ext cx="457200" cy="0"/>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sp>
        <p:nvSpPr>
          <p:cNvPr id="233" name="Rectangle 422"/>
          <p:cNvSpPr>
            <a:spLocks noChangeArrowheads="1"/>
          </p:cNvSpPr>
          <p:nvPr/>
        </p:nvSpPr>
        <p:spPr bwMode="auto">
          <a:xfrm>
            <a:off x="3784600" y="3779043"/>
            <a:ext cx="241300" cy="254000"/>
          </a:xfrm>
          <a:prstGeom prst="rect">
            <a:avLst/>
          </a:prstGeom>
          <a:solidFill>
            <a:srgbClr val="3366FF"/>
          </a:solidFill>
          <a:ln w="12700">
            <a:solidFill>
              <a:schemeClr val="tx1"/>
            </a:solidFill>
            <a:miter lim="800000"/>
            <a:headEnd/>
            <a:tailEnd/>
          </a:ln>
        </p:spPr>
        <p:txBody>
          <a:bodyPr wrap="none" anchor="ctr">
            <a:prstTxWarp prst="textNoShape">
              <a:avLst/>
            </a:prstTxWarp>
          </a:bodyPr>
          <a:lstStyle/>
          <a:p>
            <a:endParaRPr lang="en-US">
              <a:solidFill>
                <a:schemeClr val="tx2"/>
              </a:solidFill>
            </a:endParaRPr>
          </a:p>
        </p:txBody>
      </p:sp>
      <p:sp>
        <p:nvSpPr>
          <p:cNvPr id="241" name="Rectangle 422"/>
          <p:cNvSpPr>
            <a:spLocks noChangeArrowheads="1"/>
          </p:cNvSpPr>
          <p:nvPr/>
        </p:nvSpPr>
        <p:spPr bwMode="auto">
          <a:xfrm>
            <a:off x="4254500" y="3779043"/>
            <a:ext cx="241300" cy="254000"/>
          </a:xfrm>
          <a:prstGeom prst="rect">
            <a:avLst/>
          </a:prstGeom>
          <a:solidFill>
            <a:srgbClr val="3366FF"/>
          </a:solidFill>
          <a:ln w="12700">
            <a:solidFill>
              <a:schemeClr val="tx1"/>
            </a:solidFill>
            <a:miter lim="800000"/>
            <a:headEnd/>
            <a:tailEnd/>
          </a:ln>
        </p:spPr>
        <p:txBody>
          <a:bodyPr wrap="none" anchor="ctr">
            <a:prstTxWarp prst="textNoShape">
              <a:avLst/>
            </a:prstTxWarp>
          </a:bodyPr>
          <a:lstStyle/>
          <a:p>
            <a:endParaRPr lang="en-US">
              <a:solidFill>
                <a:schemeClr val="tx2"/>
              </a:solidFill>
            </a:endParaRPr>
          </a:p>
        </p:txBody>
      </p:sp>
      <p:sp>
        <p:nvSpPr>
          <p:cNvPr id="65" name="Rectangle 428"/>
          <p:cNvSpPr>
            <a:spLocks noChangeArrowheads="1"/>
          </p:cNvSpPr>
          <p:nvPr/>
        </p:nvSpPr>
        <p:spPr bwMode="auto">
          <a:xfrm>
            <a:off x="1600203" y="3779043"/>
            <a:ext cx="241300" cy="254000"/>
          </a:xfrm>
          <a:prstGeom prst="rect">
            <a:avLst/>
          </a:prstGeom>
          <a:solidFill>
            <a:srgbClr val="3366FF"/>
          </a:solidFill>
          <a:ln w="12700">
            <a:solidFill>
              <a:schemeClr val="tx1"/>
            </a:solidFill>
            <a:miter lim="800000"/>
            <a:headEnd/>
            <a:tailEnd/>
          </a:ln>
        </p:spPr>
        <p:txBody>
          <a:bodyPr wrap="none" anchor="ctr">
            <a:prstTxWarp prst="textNoShape">
              <a:avLst/>
            </a:prstTxWarp>
          </a:bodyPr>
          <a:lstStyle/>
          <a:p>
            <a:endParaRPr lang="en-US">
              <a:solidFill>
                <a:schemeClr val="tx2"/>
              </a:solidFill>
            </a:endParaRPr>
          </a:p>
        </p:txBody>
      </p:sp>
      <p:sp>
        <p:nvSpPr>
          <p:cNvPr id="237" name="Oval 236"/>
          <p:cNvSpPr/>
          <p:nvPr/>
        </p:nvSpPr>
        <p:spPr>
          <a:xfrm>
            <a:off x="3276600" y="3753643"/>
            <a:ext cx="304800" cy="304800"/>
          </a:xfrm>
          <a:prstGeom prst="ellipse">
            <a:avLst/>
          </a:prstGeom>
          <a:solidFill>
            <a:srgbClr val="FF96D7"/>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1" name="Rectangle 474"/>
          <p:cNvSpPr>
            <a:spLocks noChangeArrowheads="1"/>
          </p:cNvSpPr>
          <p:nvPr/>
        </p:nvSpPr>
        <p:spPr bwMode="auto">
          <a:xfrm>
            <a:off x="4724400" y="3779043"/>
            <a:ext cx="241300" cy="254000"/>
          </a:xfrm>
          <a:prstGeom prst="rect">
            <a:avLst/>
          </a:prstGeom>
          <a:solidFill>
            <a:srgbClr val="3366FF"/>
          </a:solidFill>
          <a:ln w="12700">
            <a:solidFill>
              <a:schemeClr val="tx1"/>
            </a:solidFill>
            <a:miter lim="800000"/>
            <a:headEnd/>
            <a:tailEnd/>
          </a:ln>
        </p:spPr>
        <p:txBody>
          <a:bodyPr wrap="none" anchor="ctr">
            <a:prstTxWarp prst="textNoShape">
              <a:avLst/>
            </a:prstTxWarp>
          </a:bodyPr>
          <a:lstStyle/>
          <a:p>
            <a:endParaRPr lang="en-US">
              <a:solidFill>
                <a:schemeClr val="tx2"/>
              </a:solidFill>
            </a:endParaRPr>
          </a:p>
        </p:txBody>
      </p:sp>
      <p:sp>
        <p:nvSpPr>
          <p:cNvPr id="254" name="Rectangle 482"/>
          <p:cNvSpPr>
            <a:spLocks noChangeArrowheads="1"/>
          </p:cNvSpPr>
          <p:nvPr/>
        </p:nvSpPr>
        <p:spPr bwMode="auto">
          <a:xfrm>
            <a:off x="6934200" y="3779043"/>
            <a:ext cx="241300" cy="254000"/>
          </a:xfrm>
          <a:prstGeom prst="rect">
            <a:avLst/>
          </a:prstGeom>
          <a:solidFill>
            <a:srgbClr val="3366FF"/>
          </a:solidFill>
          <a:ln w="12700">
            <a:solidFill>
              <a:schemeClr val="tx1"/>
            </a:solidFill>
            <a:miter lim="800000"/>
            <a:headEnd/>
            <a:tailEnd/>
          </a:ln>
        </p:spPr>
        <p:txBody>
          <a:bodyPr wrap="none" anchor="ctr">
            <a:prstTxWarp prst="textNoShape">
              <a:avLst/>
            </a:prstTxWarp>
          </a:bodyPr>
          <a:lstStyle/>
          <a:p>
            <a:endParaRPr lang="en-US">
              <a:solidFill>
                <a:schemeClr val="tx2"/>
              </a:solidFill>
            </a:endParaRPr>
          </a:p>
        </p:txBody>
      </p:sp>
      <p:sp>
        <p:nvSpPr>
          <p:cNvPr id="255" name="Rectangle 484"/>
          <p:cNvSpPr>
            <a:spLocks noChangeArrowheads="1"/>
          </p:cNvSpPr>
          <p:nvPr/>
        </p:nvSpPr>
        <p:spPr bwMode="auto">
          <a:xfrm>
            <a:off x="6642100" y="3779043"/>
            <a:ext cx="241300" cy="254000"/>
          </a:xfrm>
          <a:prstGeom prst="rect">
            <a:avLst/>
          </a:prstGeom>
          <a:solidFill>
            <a:srgbClr val="3366FF"/>
          </a:solidFill>
          <a:ln w="12700">
            <a:solidFill>
              <a:schemeClr val="tx1"/>
            </a:solidFill>
            <a:miter lim="800000"/>
            <a:headEnd/>
            <a:tailEnd/>
          </a:ln>
        </p:spPr>
        <p:txBody>
          <a:bodyPr wrap="none" anchor="ctr">
            <a:prstTxWarp prst="textNoShape">
              <a:avLst/>
            </a:prstTxWarp>
          </a:bodyPr>
          <a:lstStyle/>
          <a:p>
            <a:endParaRPr lang="en-US">
              <a:solidFill>
                <a:schemeClr val="tx2"/>
              </a:solidFill>
            </a:endParaRPr>
          </a:p>
        </p:txBody>
      </p:sp>
      <p:sp>
        <p:nvSpPr>
          <p:cNvPr id="256" name="Rectangle 485"/>
          <p:cNvSpPr>
            <a:spLocks noChangeArrowheads="1"/>
          </p:cNvSpPr>
          <p:nvPr/>
        </p:nvSpPr>
        <p:spPr bwMode="auto">
          <a:xfrm>
            <a:off x="6324600" y="3779043"/>
            <a:ext cx="241300" cy="254000"/>
          </a:xfrm>
          <a:prstGeom prst="rect">
            <a:avLst/>
          </a:prstGeom>
          <a:solidFill>
            <a:srgbClr val="3366FF"/>
          </a:solidFill>
          <a:ln w="12700">
            <a:solidFill>
              <a:schemeClr val="tx1"/>
            </a:solidFill>
            <a:miter lim="800000"/>
            <a:headEnd/>
            <a:tailEnd/>
          </a:ln>
        </p:spPr>
        <p:txBody>
          <a:bodyPr wrap="none" anchor="ctr">
            <a:prstTxWarp prst="textNoShape">
              <a:avLst/>
            </a:prstTxWarp>
          </a:bodyPr>
          <a:lstStyle/>
          <a:p>
            <a:endParaRPr lang="en-US">
              <a:solidFill>
                <a:schemeClr val="tx2"/>
              </a:solidFill>
            </a:endParaRPr>
          </a:p>
        </p:txBody>
      </p:sp>
      <p:sp>
        <p:nvSpPr>
          <p:cNvPr id="329" name="Rectangle 447"/>
          <p:cNvSpPr>
            <a:spLocks noChangeArrowheads="1"/>
          </p:cNvSpPr>
          <p:nvPr/>
        </p:nvSpPr>
        <p:spPr bwMode="auto">
          <a:xfrm>
            <a:off x="7680325" y="3779043"/>
            <a:ext cx="241300" cy="254000"/>
          </a:xfrm>
          <a:prstGeom prst="rect">
            <a:avLst/>
          </a:prstGeom>
          <a:solidFill>
            <a:srgbClr val="3366FF"/>
          </a:solidFill>
          <a:ln w="12700">
            <a:solidFill>
              <a:schemeClr val="tx1"/>
            </a:solidFill>
            <a:miter lim="800000"/>
            <a:headEnd/>
            <a:tailEnd/>
          </a:ln>
        </p:spPr>
        <p:txBody>
          <a:bodyPr wrap="none" anchor="ctr">
            <a:prstTxWarp prst="textNoShape">
              <a:avLst/>
            </a:prstTxWarp>
          </a:bodyPr>
          <a:lstStyle/>
          <a:p>
            <a:endParaRPr lang="en-US">
              <a:solidFill>
                <a:schemeClr val="tx2"/>
              </a:solidFill>
            </a:endParaRPr>
          </a:p>
        </p:txBody>
      </p:sp>
      <p:sp>
        <p:nvSpPr>
          <p:cNvPr id="367" name="Oval 366"/>
          <p:cNvSpPr/>
          <p:nvPr/>
        </p:nvSpPr>
        <p:spPr>
          <a:xfrm>
            <a:off x="5638800" y="3753643"/>
            <a:ext cx="304800" cy="304800"/>
          </a:xfrm>
          <a:prstGeom prst="ellipse">
            <a:avLst/>
          </a:prstGeom>
          <a:solidFill>
            <a:srgbClr val="FF96D7"/>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8" name="Oval 377"/>
          <p:cNvSpPr/>
          <p:nvPr/>
        </p:nvSpPr>
        <p:spPr>
          <a:xfrm>
            <a:off x="2514600" y="3753643"/>
            <a:ext cx="304800" cy="304800"/>
          </a:xfrm>
          <a:prstGeom prst="ellipse">
            <a:avLst/>
          </a:prstGeom>
          <a:solidFill>
            <a:srgbClr val="FF96D7"/>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9" name="Oval 378"/>
          <p:cNvSpPr/>
          <p:nvPr/>
        </p:nvSpPr>
        <p:spPr>
          <a:xfrm>
            <a:off x="2057400" y="3753643"/>
            <a:ext cx="304800" cy="304800"/>
          </a:xfrm>
          <a:prstGeom prst="ellipse">
            <a:avLst/>
          </a:prstGeom>
          <a:solidFill>
            <a:srgbClr val="FF96D7"/>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3" name="Oval 412"/>
          <p:cNvSpPr/>
          <p:nvPr/>
        </p:nvSpPr>
        <p:spPr>
          <a:xfrm>
            <a:off x="8153400" y="3753643"/>
            <a:ext cx="304800" cy="304800"/>
          </a:xfrm>
          <a:prstGeom prst="ellipse">
            <a:avLst/>
          </a:prstGeom>
          <a:solidFill>
            <a:srgbClr val="FF96D7"/>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422"/>
          <p:cNvGrpSpPr/>
          <p:nvPr/>
        </p:nvGrpSpPr>
        <p:grpSpPr>
          <a:xfrm>
            <a:off x="1587500" y="4267200"/>
            <a:ext cx="6870700" cy="304800"/>
            <a:chOff x="1587500" y="4267200"/>
            <a:chExt cx="6870700" cy="304800"/>
          </a:xfrm>
        </p:grpSpPr>
        <p:sp>
          <p:nvSpPr>
            <p:cNvPr id="160" name="Rectangle 432"/>
            <p:cNvSpPr>
              <a:spLocks noChangeArrowheads="1"/>
            </p:cNvSpPr>
            <p:nvPr/>
          </p:nvSpPr>
          <p:spPr bwMode="auto">
            <a:xfrm>
              <a:off x="3022600" y="4292600"/>
              <a:ext cx="241300" cy="254000"/>
            </a:xfrm>
            <a:prstGeom prst="rect">
              <a:avLst/>
            </a:prstGeom>
            <a:solidFill>
              <a:srgbClr val="3366FF"/>
            </a:solidFill>
            <a:ln w="12700">
              <a:solidFill>
                <a:schemeClr val="tx1"/>
              </a:solidFill>
              <a:miter lim="800000"/>
              <a:headEnd/>
              <a:tailEnd/>
            </a:ln>
          </p:spPr>
          <p:txBody>
            <a:bodyPr wrap="none" anchor="ctr">
              <a:prstTxWarp prst="textNoShape">
                <a:avLst/>
              </a:prstTxWarp>
            </a:bodyPr>
            <a:lstStyle/>
            <a:p>
              <a:endParaRPr lang="en-US">
                <a:solidFill>
                  <a:schemeClr val="tx2"/>
                </a:solidFill>
              </a:endParaRPr>
            </a:p>
          </p:txBody>
        </p:sp>
        <p:sp>
          <p:nvSpPr>
            <p:cNvPr id="161" name="Rectangle 434"/>
            <p:cNvSpPr>
              <a:spLocks noChangeArrowheads="1"/>
            </p:cNvSpPr>
            <p:nvPr/>
          </p:nvSpPr>
          <p:spPr bwMode="auto">
            <a:xfrm>
              <a:off x="1587500" y="4292600"/>
              <a:ext cx="241300" cy="254000"/>
            </a:xfrm>
            <a:prstGeom prst="rect">
              <a:avLst/>
            </a:prstGeom>
            <a:solidFill>
              <a:srgbClr val="3366FF"/>
            </a:solidFill>
            <a:ln w="12700">
              <a:solidFill>
                <a:schemeClr val="tx1"/>
              </a:solidFill>
              <a:miter lim="800000"/>
              <a:headEnd/>
              <a:tailEnd/>
            </a:ln>
          </p:spPr>
          <p:txBody>
            <a:bodyPr wrap="none" anchor="ctr">
              <a:prstTxWarp prst="textNoShape">
                <a:avLst/>
              </a:prstTxWarp>
            </a:bodyPr>
            <a:lstStyle/>
            <a:p>
              <a:endParaRPr lang="en-US">
                <a:solidFill>
                  <a:schemeClr val="tx2"/>
                </a:solidFill>
              </a:endParaRPr>
            </a:p>
          </p:txBody>
        </p:sp>
        <p:sp>
          <p:nvSpPr>
            <p:cNvPr id="224" name="Oval 223"/>
            <p:cNvSpPr/>
            <p:nvPr/>
          </p:nvSpPr>
          <p:spPr>
            <a:xfrm>
              <a:off x="3810000" y="4267200"/>
              <a:ext cx="304800" cy="304800"/>
            </a:xfrm>
            <a:prstGeom prst="ellipse">
              <a:avLst/>
            </a:prstGeom>
            <a:solidFill>
              <a:srgbClr val="FF96D7"/>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8" name="Rectangle 510"/>
            <p:cNvSpPr>
              <a:spLocks noChangeArrowheads="1"/>
            </p:cNvSpPr>
            <p:nvPr/>
          </p:nvSpPr>
          <p:spPr bwMode="auto">
            <a:xfrm>
              <a:off x="5702300" y="4292600"/>
              <a:ext cx="241300" cy="254000"/>
            </a:xfrm>
            <a:prstGeom prst="rect">
              <a:avLst/>
            </a:prstGeom>
            <a:solidFill>
              <a:srgbClr val="3366FF"/>
            </a:solidFill>
            <a:ln w="12700">
              <a:solidFill>
                <a:schemeClr val="tx1"/>
              </a:solidFill>
              <a:miter lim="800000"/>
              <a:headEnd/>
              <a:tailEnd/>
            </a:ln>
          </p:spPr>
          <p:txBody>
            <a:bodyPr wrap="none" anchor="ctr">
              <a:prstTxWarp prst="textNoShape">
                <a:avLst/>
              </a:prstTxWarp>
            </a:bodyPr>
            <a:lstStyle/>
            <a:p>
              <a:endParaRPr lang="en-US">
                <a:solidFill>
                  <a:schemeClr val="tx2"/>
                </a:solidFill>
              </a:endParaRPr>
            </a:p>
          </p:txBody>
        </p:sp>
        <p:sp>
          <p:nvSpPr>
            <p:cNvPr id="298" name="Rectangle 426"/>
            <p:cNvSpPr>
              <a:spLocks noChangeArrowheads="1"/>
            </p:cNvSpPr>
            <p:nvPr/>
          </p:nvSpPr>
          <p:spPr bwMode="auto">
            <a:xfrm>
              <a:off x="7759700" y="4292600"/>
              <a:ext cx="241300" cy="254000"/>
            </a:xfrm>
            <a:prstGeom prst="rect">
              <a:avLst/>
            </a:prstGeom>
            <a:solidFill>
              <a:srgbClr val="3366FF"/>
            </a:solidFill>
            <a:ln w="12700">
              <a:solidFill>
                <a:schemeClr val="tx1"/>
              </a:solidFill>
              <a:miter lim="800000"/>
              <a:headEnd/>
              <a:tailEnd/>
            </a:ln>
          </p:spPr>
          <p:txBody>
            <a:bodyPr wrap="none" anchor="ctr">
              <a:prstTxWarp prst="textNoShape">
                <a:avLst/>
              </a:prstTxWarp>
            </a:bodyPr>
            <a:lstStyle/>
            <a:p>
              <a:endParaRPr lang="en-US">
                <a:solidFill>
                  <a:schemeClr val="tx2"/>
                </a:solidFill>
              </a:endParaRPr>
            </a:p>
          </p:txBody>
        </p:sp>
        <p:sp>
          <p:nvSpPr>
            <p:cNvPr id="309" name="Rectangle 432"/>
            <p:cNvSpPr>
              <a:spLocks noChangeArrowheads="1"/>
            </p:cNvSpPr>
            <p:nvPr/>
          </p:nvSpPr>
          <p:spPr bwMode="auto">
            <a:xfrm>
              <a:off x="5207000" y="4292600"/>
              <a:ext cx="241300" cy="254000"/>
            </a:xfrm>
            <a:prstGeom prst="rect">
              <a:avLst/>
            </a:prstGeom>
            <a:solidFill>
              <a:srgbClr val="3366FF"/>
            </a:solidFill>
            <a:ln w="12700">
              <a:solidFill>
                <a:schemeClr val="tx1"/>
              </a:solidFill>
              <a:miter lim="800000"/>
              <a:headEnd/>
              <a:tailEnd/>
            </a:ln>
          </p:spPr>
          <p:txBody>
            <a:bodyPr wrap="none" anchor="ctr">
              <a:prstTxWarp prst="textNoShape">
                <a:avLst/>
              </a:prstTxWarp>
            </a:bodyPr>
            <a:lstStyle/>
            <a:p>
              <a:endParaRPr lang="en-US">
                <a:solidFill>
                  <a:schemeClr val="tx2"/>
                </a:solidFill>
              </a:endParaRPr>
            </a:p>
          </p:txBody>
        </p:sp>
        <p:sp>
          <p:nvSpPr>
            <p:cNvPr id="310" name="Rectangle 434"/>
            <p:cNvSpPr>
              <a:spLocks noChangeArrowheads="1"/>
            </p:cNvSpPr>
            <p:nvPr/>
          </p:nvSpPr>
          <p:spPr bwMode="auto">
            <a:xfrm>
              <a:off x="4254500" y="4292600"/>
              <a:ext cx="241300" cy="254000"/>
            </a:xfrm>
            <a:prstGeom prst="rect">
              <a:avLst/>
            </a:prstGeom>
            <a:solidFill>
              <a:srgbClr val="3366FF"/>
            </a:solidFill>
            <a:ln w="12700">
              <a:solidFill>
                <a:schemeClr val="tx1"/>
              </a:solidFill>
              <a:miter lim="800000"/>
              <a:headEnd/>
              <a:tailEnd/>
            </a:ln>
          </p:spPr>
          <p:txBody>
            <a:bodyPr wrap="none" anchor="ctr">
              <a:prstTxWarp prst="textNoShape">
                <a:avLst/>
              </a:prstTxWarp>
            </a:bodyPr>
            <a:lstStyle/>
            <a:p>
              <a:endParaRPr lang="en-US">
                <a:solidFill>
                  <a:schemeClr val="tx2"/>
                </a:solidFill>
              </a:endParaRPr>
            </a:p>
          </p:txBody>
        </p:sp>
        <p:sp>
          <p:nvSpPr>
            <p:cNvPr id="361" name="Rectangle 454"/>
            <p:cNvSpPr>
              <a:spLocks noChangeArrowheads="1"/>
            </p:cNvSpPr>
            <p:nvPr/>
          </p:nvSpPr>
          <p:spPr bwMode="auto">
            <a:xfrm>
              <a:off x="6629400" y="4292600"/>
              <a:ext cx="241300" cy="254000"/>
            </a:xfrm>
            <a:prstGeom prst="rect">
              <a:avLst/>
            </a:prstGeom>
            <a:solidFill>
              <a:srgbClr val="3366FF"/>
            </a:solidFill>
            <a:ln w="12700">
              <a:solidFill>
                <a:schemeClr val="tx1"/>
              </a:solidFill>
              <a:miter lim="800000"/>
              <a:headEnd/>
              <a:tailEnd/>
            </a:ln>
          </p:spPr>
          <p:txBody>
            <a:bodyPr wrap="none" anchor="ctr">
              <a:prstTxWarp prst="textNoShape">
                <a:avLst/>
              </a:prstTxWarp>
            </a:bodyPr>
            <a:lstStyle/>
            <a:p>
              <a:endParaRPr lang="en-US">
                <a:solidFill>
                  <a:schemeClr val="tx2"/>
                </a:solidFill>
              </a:endParaRPr>
            </a:p>
          </p:txBody>
        </p:sp>
        <p:sp>
          <p:nvSpPr>
            <p:cNvPr id="364" name="Oval 363"/>
            <p:cNvSpPr/>
            <p:nvPr/>
          </p:nvSpPr>
          <p:spPr>
            <a:xfrm>
              <a:off x="6934200" y="4267200"/>
              <a:ext cx="304800" cy="304800"/>
            </a:xfrm>
            <a:prstGeom prst="ellipse">
              <a:avLst/>
            </a:prstGeom>
            <a:solidFill>
              <a:srgbClr val="FF96D7"/>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5" name="Oval 364"/>
            <p:cNvSpPr/>
            <p:nvPr/>
          </p:nvSpPr>
          <p:spPr>
            <a:xfrm>
              <a:off x="6070600" y="4267200"/>
              <a:ext cx="304800" cy="304800"/>
            </a:xfrm>
            <a:prstGeom prst="ellipse">
              <a:avLst/>
            </a:prstGeom>
            <a:solidFill>
              <a:srgbClr val="FF96D7"/>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3" name="Oval 282"/>
            <p:cNvSpPr/>
            <p:nvPr/>
          </p:nvSpPr>
          <p:spPr>
            <a:xfrm>
              <a:off x="2514600" y="4267200"/>
              <a:ext cx="304800" cy="304800"/>
            </a:xfrm>
            <a:prstGeom prst="ellipse">
              <a:avLst/>
            </a:prstGeom>
            <a:solidFill>
              <a:srgbClr val="FF96D7"/>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4" name="Oval 413"/>
            <p:cNvSpPr/>
            <p:nvPr/>
          </p:nvSpPr>
          <p:spPr>
            <a:xfrm>
              <a:off x="8153400" y="4267200"/>
              <a:ext cx="304800" cy="304800"/>
            </a:xfrm>
            <a:prstGeom prst="ellipse">
              <a:avLst/>
            </a:prstGeom>
            <a:solidFill>
              <a:srgbClr val="FF96D7"/>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6" name="Oval 415"/>
            <p:cNvSpPr/>
            <p:nvPr/>
          </p:nvSpPr>
          <p:spPr>
            <a:xfrm>
              <a:off x="4724400" y="4267200"/>
              <a:ext cx="304800" cy="304800"/>
            </a:xfrm>
            <a:prstGeom prst="ellipse">
              <a:avLst/>
            </a:prstGeom>
            <a:solidFill>
              <a:srgbClr val="FF96D7"/>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 name="Group 419"/>
          <p:cNvGrpSpPr/>
          <p:nvPr/>
        </p:nvGrpSpPr>
        <p:grpSpPr>
          <a:xfrm>
            <a:off x="838200" y="5334000"/>
            <a:ext cx="7824788" cy="304800"/>
            <a:chOff x="838200" y="5372100"/>
            <a:chExt cx="7824788" cy="304800"/>
          </a:xfrm>
        </p:grpSpPr>
        <p:sp>
          <p:nvSpPr>
            <p:cNvPr id="178" name="Rectangle 439"/>
            <p:cNvSpPr>
              <a:spLocks noChangeArrowheads="1"/>
            </p:cNvSpPr>
            <p:nvPr/>
          </p:nvSpPr>
          <p:spPr bwMode="auto">
            <a:xfrm>
              <a:off x="1358900" y="5397500"/>
              <a:ext cx="241300" cy="254000"/>
            </a:xfrm>
            <a:prstGeom prst="rect">
              <a:avLst/>
            </a:prstGeom>
            <a:solidFill>
              <a:srgbClr val="3366FF"/>
            </a:solidFill>
            <a:ln w="12700">
              <a:solidFill>
                <a:schemeClr val="tx1"/>
              </a:solidFill>
              <a:miter lim="800000"/>
              <a:headEnd/>
              <a:tailEnd/>
            </a:ln>
          </p:spPr>
          <p:txBody>
            <a:bodyPr wrap="none" anchor="ctr">
              <a:prstTxWarp prst="textNoShape">
                <a:avLst/>
              </a:prstTxWarp>
            </a:bodyPr>
            <a:lstStyle/>
            <a:p>
              <a:endParaRPr lang="en-US">
                <a:solidFill>
                  <a:schemeClr val="tx2"/>
                </a:solidFill>
              </a:endParaRPr>
            </a:p>
          </p:txBody>
        </p:sp>
        <p:sp>
          <p:nvSpPr>
            <p:cNvPr id="179" name="Rectangle 440"/>
            <p:cNvSpPr>
              <a:spLocks noChangeArrowheads="1"/>
            </p:cNvSpPr>
            <p:nvPr/>
          </p:nvSpPr>
          <p:spPr bwMode="auto">
            <a:xfrm>
              <a:off x="2235200" y="5397500"/>
              <a:ext cx="241300" cy="254000"/>
            </a:xfrm>
            <a:prstGeom prst="rect">
              <a:avLst/>
            </a:prstGeom>
            <a:solidFill>
              <a:srgbClr val="3366FF"/>
            </a:solidFill>
            <a:ln w="12700">
              <a:solidFill>
                <a:schemeClr val="tx1"/>
              </a:solidFill>
              <a:miter lim="800000"/>
              <a:headEnd/>
              <a:tailEnd/>
            </a:ln>
          </p:spPr>
          <p:txBody>
            <a:bodyPr wrap="none" anchor="ctr">
              <a:prstTxWarp prst="textNoShape">
                <a:avLst/>
              </a:prstTxWarp>
            </a:bodyPr>
            <a:lstStyle/>
            <a:p>
              <a:endParaRPr lang="en-US">
                <a:solidFill>
                  <a:schemeClr val="tx2"/>
                </a:solidFill>
              </a:endParaRPr>
            </a:p>
          </p:txBody>
        </p:sp>
        <p:sp>
          <p:nvSpPr>
            <p:cNvPr id="180" name="Rectangle 441"/>
            <p:cNvSpPr>
              <a:spLocks noChangeArrowheads="1"/>
            </p:cNvSpPr>
            <p:nvPr/>
          </p:nvSpPr>
          <p:spPr bwMode="auto">
            <a:xfrm>
              <a:off x="3009900" y="5397500"/>
              <a:ext cx="241300" cy="254000"/>
            </a:xfrm>
            <a:prstGeom prst="rect">
              <a:avLst/>
            </a:prstGeom>
            <a:solidFill>
              <a:srgbClr val="3366FF"/>
            </a:solidFill>
            <a:ln w="12700">
              <a:solidFill>
                <a:schemeClr val="tx1"/>
              </a:solidFill>
              <a:miter lim="800000"/>
              <a:headEnd/>
              <a:tailEnd/>
            </a:ln>
          </p:spPr>
          <p:txBody>
            <a:bodyPr wrap="none" anchor="ctr">
              <a:prstTxWarp prst="textNoShape">
                <a:avLst/>
              </a:prstTxWarp>
            </a:bodyPr>
            <a:lstStyle/>
            <a:p>
              <a:endParaRPr lang="en-US">
                <a:solidFill>
                  <a:schemeClr val="tx2"/>
                </a:solidFill>
              </a:endParaRPr>
            </a:p>
          </p:txBody>
        </p:sp>
        <p:sp>
          <p:nvSpPr>
            <p:cNvPr id="181" name="Rectangle 442"/>
            <p:cNvSpPr>
              <a:spLocks noChangeArrowheads="1"/>
            </p:cNvSpPr>
            <p:nvPr/>
          </p:nvSpPr>
          <p:spPr bwMode="auto">
            <a:xfrm>
              <a:off x="3949700" y="5397500"/>
              <a:ext cx="241300" cy="254000"/>
            </a:xfrm>
            <a:prstGeom prst="rect">
              <a:avLst/>
            </a:prstGeom>
            <a:solidFill>
              <a:srgbClr val="3366FF"/>
            </a:solidFill>
            <a:ln w="12700">
              <a:solidFill>
                <a:schemeClr val="tx1"/>
              </a:solidFill>
              <a:miter lim="800000"/>
              <a:headEnd/>
              <a:tailEnd/>
            </a:ln>
          </p:spPr>
          <p:txBody>
            <a:bodyPr wrap="none" anchor="ctr">
              <a:prstTxWarp prst="textNoShape">
                <a:avLst/>
              </a:prstTxWarp>
            </a:bodyPr>
            <a:lstStyle/>
            <a:p>
              <a:endParaRPr lang="en-US">
                <a:solidFill>
                  <a:schemeClr val="tx2"/>
                </a:solidFill>
              </a:endParaRPr>
            </a:p>
          </p:txBody>
        </p:sp>
        <p:sp>
          <p:nvSpPr>
            <p:cNvPr id="184" name="Rectangle 449"/>
            <p:cNvSpPr>
              <a:spLocks noChangeArrowheads="1"/>
            </p:cNvSpPr>
            <p:nvPr/>
          </p:nvSpPr>
          <p:spPr bwMode="auto">
            <a:xfrm>
              <a:off x="2552700" y="5397500"/>
              <a:ext cx="241300" cy="254000"/>
            </a:xfrm>
            <a:prstGeom prst="rect">
              <a:avLst/>
            </a:prstGeom>
            <a:solidFill>
              <a:srgbClr val="3366FF"/>
            </a:solidFill>
            <a:ln w="12700">
              <a:solidFill>
                <a:schemeClr val="tx1"/>
              </a:solidFill>
              <a:miter lim="800000"/>
              <a:headEnd/>
              <a:tailEnd/>
            </a:ln>
          </p:spPr>
          <p:txBody>
            <a:bodyPr wrap="none" anchor="ctr">
              <a:prstTxWarp prst="textNoShape">
                <a:avLst/>
              </a:prstTxWarp>
            </a:bodyPr>
            <a:lstStyle/>
            <a:p>
              <a:endParaRPr lang="en-US">
                <a:solidFill>
                  <a:schemeClr val="tx2"/>
                </a:solidFill>
              </a:endParaRPr>
            </a:p>
          </p:txBody>
        </p:sp>
        <p:sp>
          <p:nvSpPr>
            <p:cNvPr id="185" name="Rectangle 450"/>
            <p:cNvSpPr>
              <a:spLocks noChangeArrowheads="1"/>
            </p:cNvSpPr>
            <p:nvPr/>
          </p:nvSpPr>
          <p:spPr bwMode="auto">
            <a:xfrm>
              <a:off x="3505200" y="5397500"/>
              <a:ext cx="241300" cy="254000"/>
            </a:xfrm>
            <a:prstGeom prst="rect">
              <a:avLst/>
            </a:prstGeom>
            <a:solidFill>
              <a:srgbClr val="3366FF"/>
            </a:solidFill>
            <a:ln w="12700">
              <a:solidFill>
                <a:schemeClr val="tx1"/>
              </a:solidFill>
              <a:miter lim="800000"/>
              <a:headEnd/>
              <a:tailEnd/>
            </a:ln>
          </p:spPr>
          <p:txBody>
            <a:bodyPr wrap="none" anchor="ctr">
              <a:prstTxWarp prst="textNoShape">
                <a:avLst/>
              </a:prstTxWarp>
            </a:bodyPr>
            <a:lstStyle/>
            <a:p>
              <a:endParaRPr lang="en-US">
                <a:solidFill>
                  <a:schemeClr val="tx2"/>
                </a:solidFill>
              </a:endParaRPr>
            </a:p>
          </p:txBody>
        </p:sp>
        <p:sp>
          <p:nvSpPr>
            <p:cNvPr id="221" name="Oval 220"/>
            <p:cNvSpPr/>
            <p:nvPr/>
          </p:nvSpPr>
          <p:spPr>
            <a:xfrm>
              <a:off x="1828800" y="5372100"/>
              <a:ext cx="304800" cy="304800"/>
            </a:xfrm>
            <a:prstGeom prst="ellipse">
              <a:avLst/>
            </a:prstGeom>
            <a:solidFill>
              <a:srgbClr val="FF96D7"/>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8" name="Oval 227"/>
            <p:cNvSpPr/>
            <p:nvPr/>
          </p:nvSpPr>
          <p:spPr>
            <a:xfrm>
              <a:off x="4419600" y="5372100"/>
              <a:ext cx="304800" cy="304800"/>
            </a:xfrm>
            <a:prstGeom prst="ellipse">
              <a:avLst/>
            </a:prstGeom>
            <a:solidFill>
              <a:srgbClr val="FF96D7"/>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7" name="Rectangle 441"/>
            <p:cNvSpPr>
              <a:spLocks noChangeArrowheads="1"/>
            </p:cNvSpPr>
            <p:nvPr/>
          </p:nvSpPr>
          <p:spPr bwMode="auto">
            <a:xfrm>
              <a:off x="5194300" y="5397500"/>
              <a:ext cx="241300" cy="254000"/>
            </a:xfrm>
            <a:prstGeom prst="rect">
              <a:avLst/>
            </a:prstGeom>
            <a:solidFill>
              <a:srgbClr val="3366FF"/>
            </a:solidFill>
            <a:ln w="12700">
              <a:solidFill>
                <a:schemeClr val="tx1"/>
              </a:solidFill>
              <a:miter lim="800000"/>
              <a:headEnd/>
              <a:tailEnd/>
            </a:ln>
          </p:spPr>
          <p:txBody>
            <a:bodyPr wrap="none" anchor="ctr">
              <a:prstTxWarp prst="textNoShape">
                <a:avLst/>
              </a:prstTxWarp>
            </a:bodyPr>
            <a:lstStyle/>
            <a:p>
              <a:endParaRPr lang="en-US">
                <a:solidFill>
                  <a:schemeClr val="tx2"/>
                </a:solidFill>
              </a:endParaRPr>
            </a:p>
          </p:txBody>
        </p:sp>
        <p:sp>
          <p:nvSpPr>
            <p:cNvPr id="328" name="Rectangle 442"/>
            <p:cNvSpPr>
              <a:spLocks noChangeArrowheads="1"/>
            </p:cNvSpPr>
            <p:nvPr/>
          </p:nvSpPr>
          <p:spPr bwMode="auto">
            <a:xfrm>
              <a:off x="6134100" y="5397500"/>
              <a:ext cx="241300" cy="254000"/>
            </a:xfrm>
            <a:prstGeom prst="rect">
              <a:avLst/>
            </a:prstGeom>
            <a:solidFill>
              <a:srgbClr val="3366FF"/>
            </a:solidFill>
            <a:ln w="12700">
              <a:solidFill>
                <a:schemeClr val="tx1"/>
              </a:solidFill>
              <a:miter lim="800000"/>
              <a:headEnd/>
              <a:tailEnd/>
            </a:ln>
          </p:spPr>
          <p:txBody>
            <a:bodyPr wrap="none" anchor="ctr">
              <a:prstTxWarp prst="textNoShape">
                <a:avLst/>
              </a:prstTxWarp>
            </a:bodyPr>
            <a:lstStyle/>
            <a:p>
              <a:endParaRPr lang="en-US">
                <a:solidFill>
                  <a:schemeClr val="tx2"/>
                </a:solidFill>
              </a:endParaRPr>
            </a:p>
          </p:txBody>
        </p:sp>
        <p:sp>
          <p:nvSpPr>
            <p:cNvPr id="366" name="Oval 365"/>
            <p:cNvSpPr/>
            <p:nvPr/>
          </p:nvSpPr>
          <p:spPr>
            <a:xfrm>
              <a:off x="6604000" y="5372100"/>
              <a:ext cx="304800" cy="304800"/>
            </a:xfrm>
            <a:prstGeom prst="ellipse">
              <a:avLst/>
            </a:prstGeom>
            <a:solidFill>
              <a:srgbClr val="FF96D7"/>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3" name="Oval 372"/>
            <p:cNvSpPr/>
            <p:nvPr/>
          </p:nvSpPr>
          <p:spPr>
            <a:xfrm>
              <a:off x="838200" y="5372100"/>
              <a:ext cx="304800" cy="304800"/>
            </a:xfrm>
            <a:prstGeom prst="ellipse">
              <a:avLst/>
            </a:prstGeom>
            <a:solidFill>
              <a:srgbClr val="FF96D7"/>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5" name="Oval 404"/>
            <p:cNvSpPr/>
            <p:nvPr/>
          </p:nvSpPr>
          <p:spPr>
            <a:xfrm>
              <a:off x="8358188" y="5372100"/>
              <a:ext cx="304800" cy="304800"/>
            </a:xfrm>
            <a:prstGeom prst="ellipse">
              <a:avLst/>
            </a:prstGeom>
            <a:solidFill>
              <a:srgbClr val="FF96D7"/>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5" name="Oval 414"/>
            <p:cNvSpPr/>
            <p:nvPr/>
          </p:nvSpPr>
          <p:spPr>
            <a:xfrm>
              <a:off x="7848600" y="5372100"/>
              <a:ext cx="304800" cy="304800"/>
            </a:xfrm>
            <a:prstGeom prst="ellipse">
              <a:avLst/>
            </a:prstGeom>
            <a:solidFill>
              <a:srgbClr val="FF96D7"/>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7" name="Oval 416"/>
            <p:cNvSpPr/>
            <p:nvPr/>
          </p:nvSpPr>
          <p:spPr>
            <a:xfrm>
              <a:off x="5638800" y="5372100"/>
              <a:ext cx="304800" cy="304800"/>
            </a:xfrm>
            <a:prstGeom prst="ellipse">
              <a:avLst/>
            </a:prstGeom>
            <a:solidFill>
              <a:srgbClr val="FF96D7"/>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28" name="Line 486"/>
          <p:cNvSpPr>
            <a:spLocks noChangeShapeType="1"/>
          </p:cNvSpPr>
          <p:nvPr/>
        </p:nvSpPr>
        <p:spPr bwMode="auto">
          <a:xfrm flipV="1">
            <a:off x="7315200" y="6172200"/>
            <a:ext cx="0" cy="152400"/>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311" name="Rectangle 2"/>
          <p:cNvSpPr txBox="1">
            <a:spLocks noChangeArrowheads="1"/>
          </p:cNvSpPr>
          <p:nvPr/>
        </p:nvSpPr>
        <p:spPr>
          <a:xfrm>
            <a:off x="0" y="838200"/>
            <a:ext cx="9296400" cy="1752600"/>
          </a:xfrm>
          <a:prstGeom prst="rect">
            <a:avLst/>
          </a:prstGeom>
          <a:noFill/>
        </p:spPr>
        <p:txBody>
          <a:bodyPr vert="horz" lIns="91440" tIns="45720" rIns="91440" bIns="45720" rtlCol="0" anchor="ctr">
            <a:noAutofit/>
          </a:bodyPr>
          <a:lstStyle/>
          <a:p>
            <a:pPr marL="0" marR="0" lvl="0" indent="0" defTabSz="457200" rtl="0" eaLnBrk="1" fontAlgn="auto" latinLnBrk="0" hangingPunct="1">
              <a:lnSpc>
                <a:spcPct val="100000"/>
              </a:lnSpc>
              <a:spcBef>
                <a:spcPct val="0"/>
              </a:spcBef>
              <a:spcAft>
                <a:spcPts val="0"/>
              </a:spcAft>
              <a:buClrTx/>
              <a:buSzTx/>
              <a:buFontTx/>
              <a:buNone/>
              <a:tabLst/>
              <a:defRPr/>
            </a:pPr>
            <a:r>
              <a:rPr lang="en-GB" sz="2800" b="1" dirty="0" smtClean="0">
                <a:latin typeface="+mj-lt"/>
                <a:ea typeface="+mj-ea"/>
                <a:cs typeface="+mj-cs"/>
              </a:rPr>
              <a:t>But can compare DNA between individuals only if they are linked in either an </a:t>
            </a:r>
            <a:r>
              <a:rPr lang="en-GB" sz="2800" b="1" dirty="0" smtClean="0">
                <a:solidFill>
                  <a:srgbClr val="FF0000"/>
                </a:solidFill>
                <a:latin typeface="+mj-lt"/>
                <a:ea typeface="+mj-ea"/>
                <a:cs typeface="+mj-cs"/>
              </a:rPr>
              <a:t>unbroken male-only or female-only line</a:t>
            </a:r>
          </a:p>
          <a:p>
            <a:pPr marL="0" marR="0" lvl="0" indent="0" defTabSz="457200" rtl="0" eaLnBrk="1" fontAlgn="auto" latinLnBrk="0" hangingPunct="1">
              <a:lnSpc>
                <a:spcPct val="100000"/>
              </a:lnSpc>
              <a:spcBef>
                <a:spcPct val="0"/>
              </a:spcBef>
              <a:spcAft>
                <a:spcPts val="0"/>
              </a:spcAft>
              <a:buClrTx/>
              <a:buSzTx/>
              <a:buFontTx/>
              <a:buNone/>
              <a:tabLst/>
              <a:defRPr/>
            </a:pPr>
            <a:endParaRPr kumimoji="0" lang="en-GB" sz="2800" b="1" i="0" u="none" strike="noStrike" kern="1200" cap="none" spc="0" normalizeH="0" noProof="0" dirty="0" smtClean="0">
              <a:ln>
                <a:noFill/>
              </a:ln>
              <a:solidFill>
                <a:srgbClr val="FF0000"/>
              </a:solidFill>
              <a:effectLst/>
              <a:uLnTx/>
              <a:uFillTx/>
              <a:latin typeface="+mj-lt"/>
              <a:ea typeface="+mj-ea"/>
              <a:cs typeface="+mj-cs"/>
            </a:endParaRPr>
          </a:p>
        </p:txBody>
      </p:sp>
      <p:sp>
        <p:nvSpPr>
          <p:cNvPr id="312" name="Line 59"/>
          <p:cNvSpPr>
            <a:spLocks noChangeShapeType="1"/>
          </p:cNvSpPr>
          <p:nvPr/>
        </p:nvSpPr>
        <p:spPr bwMode="auto">
          <a:xfrm>
            <a:off x="5299075" y="3657600"/>
            <a:ext cx="0" cy="114300"/>
          </a:xfrm>
          <a:prstGeom prst="line">
            <a:avLst/>
          </a:prstGeom>
          <a:solidFill>
            <a:srgbClr val="3366FF"/>
          </a:solidFill>
          <a:ln w="12700">
            <a:solidFill>
              <a:schemeClr val="tx1"/>
            </a:solidFill>
            <a:round/>
            <a:headEnd/>
            <a:tailEnd/>
          </a:ln>
        </p:spPr>
        <p:txBody>
          <a:bodyPr wrap="none" anchor="ctr">
            <a:prstTxWarp prst="textNoShape">
              <a:avLst/>
            </a:prstTxWarp>
          </a:bodyPr>
          <a:lstStyle/>
          <a:p>
            <a:endParaRPr lang="en-US"/>
          </a:p>
        </p:txBody>
      </p:sp>
      <p:sp>
        <p:nvSpPr>
          <p:cNvPr id="314" name="Rectangle 422"/>
          <p:cNvSpPr>
            <a:spLocks noChangeArrowheads="1"/>
          </p:cNvSpPr>
          <p:nvPr/>
        </p:nvSpPr>
        <p:spPr bwMode="auto">
          <a:xfrm>
            <a:off x="5181600" y="3790156"/>
            <a:ext cx="241300" cy="254000"/>
          </a:xfrm>
          <a:prstGeom prst="rect">
            <a:avLst/>
          </a:prstGeom>
          <a:solidFill>
            <a:srgbClr val="3366FF"/>
          </a:solidFill>
          <a:ln w="12700">
            <a:solidFill>
              <a:schemeClr val="tx1"/>
            </a:solidFill>
            <a:miter lim="800000"/>
            <a:headEnd/>
            <a:tailEnd/>
          </a:ln>
        </p:spPr>
        <p:txBody>
          <a:bodyPr wrap="none" anchor="ctr">
            <a:prstTxWarp prst="textNoShape">
              <a:avLst/>
            </a:prstTxWarp>
          </a:bodyPr>
          <a:lstStyle/>
          <a:p>
            <a:endParaRPr lang="en-US">
              <a:solidFill>
                <a:schemeClr val="tx2"/>
              </a:solidFill>
            </a:endParaRPr>
          </a:p>
        </p:txBody>
      </p:sp>
      <p:sp>
        <p:nvSpPr>
          <p:cNvPr id="315" name="TextBox 314"/>
          <p:cNvSpPr txBox="1"/>
          <p:nvPr/>
        </p:nvSpPr>
        <p:spPr>
          <a:xfrm>
            <a:off x="5128459" y="3657600"/>
            <a:ext cx="357941" cy="461665"/>
          </a:xfrm>
          <a:prstGeom prst="rect">
            <a:avLst/>
          </a:prstGeom>
          <a:noFill/>
        </p:spPr>
        <p:txBody>
          <a:bodyPr wrap="none" rtlCol="0">
            <a:spAutoFit/>
          </a:bodyPr>
          <a:lstStyle/>
          <a:p>
            <a:r>
              <a:rPr lang="en-US" sz="2400" b="1" dirty="0" smtClean="0">
                <a:solidFill>
                  <a:srgbClr val="FFFF00"/>
                </a:solidFill>
              </a:rPr>
              <a:t>R</a:t>
            </a:r>
            <a:endParaRPr lang="en-US" sz="2400" b="1" dirty="0">
              <a:solidFill>
                <a:srgbClr val="FFFF00"/>
              </a:solidFill>
            </a:endParaRPr>
          </a:p>
        </p:txBody>
      </p:sp>
      <p:sp>
        <p:nvSpPr>
          <p:cNvPr id="338" name="Freeform 337"/>
          <p:cNvSpPr/>
          <p:nvPr/>
        </p:nvSpPr>
        <p:spPr>
          <a:xfrm>
            <a:off x="1447800" y="2362200"/>
            <a:ext cx="3771900" cy="4178300"/>
          </a:xfrm>
          <a:custGeom>
            <a:avLst/>
            <a:gdLst>
              <a:gd name="connsiteX0" fmla="*/ 444500 w 3771900"/>
              <a:gd name="connsiteY0" fmla="*/ 4178300 h 4178300"/>
              <a:gd name="connsiteX1" fmla="*/ 254000 w 3771900"/>
              <a:gd name="connsiteY1" fmla="*/ 3657600 h 4178300"/>
              <a:gd name="connsiteX2" fmla="*/ 0 w 3771900"/>
              <a:gd name="connsiteY2" fmla="*/ 3086100 h 4178300"/>
              <a:gd name="connsiteX3" fmla="*/ 25400 w 3771900"/>
              <a:gd name="connsiteY3" fmla="*/ 2540000 h 4178300"/>
              <a:gd name="connsiteX4" fmla="*/ 266700 w 3771900"/>
              <a:gd name="connsiteY4" fmla="*/ 2019300 h 4178300"/>
              <a:gd name="connsiteX5" fmla="*/ 266700 w 3771900"/>
              <a:gd name="connsiteY5" fmla="*/ 1536700 h 4178300"/>
              <a:gd name="connsiteX6" fmla="*/ 762000 w 3771900"/>
              <a:gd name="connsiteY6" fmla="*/ 965200 h 4178300"/>
              <a:gd name="connsiteX7" fmla="*/ 977900 w 3771900"/>
              <a:gd name="connsiteY7" fmla="*/ 444500 h 4178300"/>
              <a:gd name="connsiteX8" fmla="*/ 1460500 w 3771900"/>
              <a:gd name="connsiteY8" fmla="*/ 0 h 4178300"/>
              <a:gd name="connsiteX9" fmla="*/ 1955800 w 3771900"/>
              <a:gd name="connsiteY9" fmla="*/ 495300 h 4178300"/>
              <a:gd name="connsiteX10" fmla="*/ 1981200 w 3771900"/>
              <a:gd name="connsiteY10" fmla="*/ 977900 h 4178300"/>
              <a:gd name="connsiteX11" fmla="*/ 3771900 w 3771900"/>
              <a:gd name="connsiteY11" fmla="*/ 1587500 h 4178300"/>
              <a:gd name="connsiteX12" fmla="*/ 3771900 w 3771900"/>
              <a:gd name="connsiteY12" fmla="*/ 1587500 h 417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71900" h="4178300">
                <a:moveTo>
                  <a:pt x="444500" y="4178300"/>
                </a:moveTo>
                <a:lnTo>
                  <a:pt x="254000" y="3657600"/>
                </a:lnTo>
                <a:lnTo>
                  <a:pt x="0" y="3086100"/>
                </a:lnTo>
                <a:lnTo>
                  <a:pt x="25400" y="2540000"/>
                </a:lnTo>
                <a:lnTo>
                  <a:pt x="266700" y="2019300"/>
                </a:lnTo>
                <a:lnTo>
                  <a:pt x="266700" y="1536700"/>
                </a:lnTo>
                <a:lnTo>
                  <a:pt x="762000" y="965200"/>
                </a:lnTo>
                <a:lnTo>
                  <a:pt x="977900" y="444500"/>
                </a:lnTo>
                <a:lnTo>
                  <a:pt x="1460500" y="0"/>
                </a:lnTo>
                <a:lnTo>
                  <a:pt x="1955800" y="495300"/>
                </a:lnTo>
                <a:lnTo>
                  <a:pt x="1981200" y="977900"/>
                </a:lnTo>
                <a:lnTo>
                  <a:pt x="3771900" y="1587500"/>
                </a:lnTo>
                <a:lnTo>
                  <a:pt x="3771900" y="1587500"/>
                </a:lnTo>
              </a:path>
            </a:pathLst>
          </a:custGeom>
          <a:ln w="762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52" name="Freeform 351"/>
          <p:cNvSpPr/>
          <p:nvPr/>
        </p:nvSpPr>
        <p:spPr>
          <a:xfrm>
            <a:off x="3454400" y="3327400"/>
            <a:ext cx="2514600" cy="3225800"/>
          </a:xfrm>
          <a:custGeom>
            <a:avLst/>
            <a:gdLst>
              <a:gd name="connsiteX0" fmla="*/ 2514600 w 2514600"/>
              <a:gd name="connsiteY0" fmla="*/ 3225800 h 3225800"/>
              <a:gd name="connsiteX1" fmla="*/ 2362200 w 2514600"/>
              <a:gd name="connsiteY1" fmla="*/ 2692400 h 3225800"/>
              <a:gd name="connsiteX2" fmla="*/ 1841500 w 2514600"/>
              <a:gd name="connsiteY2" fmla="*/ 2133600 h 3225800"/>
              <a:gd name="connsiteX3" fmla="*/ 1854200 w 2514600"/>
              <a:gd name="connsiteY3" fmla="*/ 1612900 h 3225800"/>
              <a:gd name="connsiteX4" fmla="*/ 1854200 w 2514600"/>
              <a:gd name="connsiteY4" fmla="*/ 1079500 h 3225800"/>
              <a:gd name="connsiteX5" fmla="*/ 1308100 w 2514600"/>
              <a:gd name="connsiteY5" fmla="*/ 571500 h 3225800"/>
              <a:gd name="connsiteX6" fmla="*/ 0 w 2514600"/>
              <a:gd name="connsiteY6" fmla="*/ 0 h 3225800"/>
              <a:gd name="connsiteX7" fmla="*/ 1714500 w 2514600"/>
              <a:gd name="connsiteY7" fmla="*/ 609600 h 3225800"/>
              <a:gd name="connsiteX8" fmla="*/ 1714500 w 2514600"/>
              <a:gd name="connsiteY8" fmla="*/ 609600 h 3225800"/>
              <a:gd name="connsiteX9" fmla="*/ 1714500 w 2514600"/>
              <a:gd name="connsiteY9" fmla="*/ 609600 h 3225800"/>
              <a:gd name="connsiteX10" fmla="*/ 1714500 w 2514600"/>
              <a:gd name="connsiteY10" fmla="*/ 609600 h 322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4600" h="3225800">
                <a:moveTo>
                  <a:pt x="2514600" y="3225800"/>
                </a:moveTo>
                <a:lnTo>
                  <a:pt x="2362200" y="2692400"/>
                </a:lnTo>
                <a:lnTo>
                  <a:pt x="1841500" y="2133600"/>
                </a:lnTo>
                <a:lnTo>
                  <a:pt x="1854200" y="1612900"/>
                </a:lnTo>
                <a:lnTo>
                  <a:pt x="1854200" y="1079500"/>
                </a:lnTo>
                <a:lnTo>
                  <a:pt x="1308100" y="571500"/>
                </a:lnTo>
                <a:lnTo>
                  <a:pt x="0" y="0"/>
                </a:lnTo>
                <a:lnTo>
                  <a:pt x="1714500" y="609600"/>
                </a:lnTo>
                <a:lnTo>
                  <a:pt x="1714500" y="609600"/>
                </a:lnTo>
                <a:lnTo>
                  <a:pt x="1714500" y="609600"/>
                </a:lnTo>
                <a:lnTo>
                  <a:pt x="1714500" y="609600"/>
                </a:lnTo>
              </a:path>
            </a:pathLst>
          </a:custGeom>
          <a:ln w="762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10" name="Group 324"/>
          <p:cNvGrpSpPr/>
          <p:nvPr/>
        </p:nvGrpSpPr>
        <p:grpSpPr>
          <a:xfrm>
            <a:off x="4038600" y="3352800"/>
            <a:ext cx="3505200" cy="3200400"/>
            <a:chOff x="4038600" y="3352800"/>
            <a:chExt cx="3505200" cy="3200400"/>
          </a:xfrm>
        </p:grpSpPr>
        <p:sp>
          <p:nvSpPr>
            <p:cNvPr id="330" name="Freeform 329"/>
            <p:cNvSpPr/>
            <p:nvPr/>
          </p:nvSpPr>
          <p:spPr>
            <a:xfrm>
              <a:off x="4038600" y="3352800"/>
              <a:ext cx="3378200" cy="3187700"/>
            </a:xfrm>
            <a:custGeom>
              <a:avLst/>
              <a:gdLst>
                <a:gd name="connsiteX0" fmla="*/ 3200400 w 3429000"/>
                <a:gd name="connsiteY0" fmla="*/ 3238500 h 3238500"/>
                <a:gd name="connsiteX1" fmla="*/ 3429000 w 3429000"/>
                <a:gd name="connsiteY1" fmla="*/ 2692400 h 3238500"/>
                <a:gd name="connsiteX2" fmla="*/ 2730500 w 3429000"/>
                <a:gd name="connsiteY2" fmla="*/ 2197100 h 3238500"/>
                <a:gd name="connsiteX3" fmla="*/ 2705100 w 3429000"/>
                <a:gd name="connsiteY3" fmla="*/ 1638300 h 3238500"/>
                <a:gd name="connsiteX4" fmla="*/ 2184400 w 3429000"/>
                <a:gd name="connsiteY4" fmla="*/ 1092200 h 3238500"/>
                <a:gd name="connsiteX5" fmla="*/ 1778000 w 3429000"/>
                <a:gd name="connsiteY5" fmla="*/ 596900 h 3238500"/>
                <a:gd name="connsiteX6" fmla="*/ 0 w 3429000"/>
                <a:gd name="connsiteY6" fmla="*/ 0 h 3238500"/>
                <a:gd name="connsiteX7" fmla="*/ 1193800 w 3429000"/>
                <a:gd name="connsiteY7" fmla="*/ 609600 h 3238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9000" h="3238500">
                  <a:moveTo>
                    <a:pt x="3200400" y="3238500"/>
                  </a:moveTo>
                  <a:lnTo>
                    <a:pt x="3429000" y="2692400"/>
                  </a:lnTo>
                  <a:lnTo>
                    <a:pt x="2730500" y="2197100"/>
                  </a:lnTo>
                  <a:lnTo>
                    <a:pt x="2705100" y="1638300"/>
                  </a:lnTo>
                  <a:lnTo>
                    <a:pt x="2184400" y="1092200"/>
                  </a:lnTo>
                  <a:lnTo>
                    <a:pt x="1778000" y="596900"/>
                  </a:lnTo>
                  <a:lnTo>
                    <a:pt x="0" y="0"/>
                  </a:lnTo>
                  <a:lnTo>
                    <a:pt x="1193800" y="609600"/>
                  </a:lnTo>
                </a:path>
              </a:pathLst>
            </a:custGeom>
            <a:ln w="76200" cap="flat" cmpd="sng" algn="ctr">
              <a:solidFill>
                <a:srgbClr val="FF04AD"/>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93" name="Straight Connector 292"/>
            <p:cNvCxnSpPr>
              <a:stCxn id="330" idx="1"/>
            </p:cNvCxnSpPr>
            <p:nvPr/>
          </p:nvCxnSpPr>
          <p:spPr>
            <a:xfrm>
              <a:off x="7416800" y="6002966"/>
              <a:ext cx="127000" cy="550234"/>
            </a:xfrm>
            <a:prstGeom prst="line">
              <a:avLst/>
            </a:prstGeom>
            <a:ln w="76200" cap="flat" cmpd="sng" algn="ctr">
              <a:solidFill>
                <a:srgbClr val="FF04AD"/>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11" name="Group 316"/>
          <p:cNvGrpSpPr/>
          <p:nvPr/>
        </p:nvGrpSpPr>
        <p:grpSpPr>
          <a:xfrm>
            <a:off x="4025900" y="2832100"/>
            <a:ext cx="4432300" cy="3721100"/>
            <a:chOff x="4025900" y="2832100"/>
            <a:chExt cx="4432300" cy="3721100"/>
          </a:xfrm>
        </p:grpSpPr>
        <p:sp>
          <p:nvSpPr>
            <p:cNvPr id="331" name="Freeform 330"/>
            <p:cNvSpPr/>
            <p:nvPr/>
          </p:nvSpPr>
          <p:spPr>
            <a:xfrm>
              <a:off x="4025900" y="2832100"/>
              <a:ext cx="4279900" cy="3708400"/>
            </a:xfrm>
            <a:custGeom>
              <a:avLst/>
              <a:gdLst>
                <a:gd name="connsiteX0" fmla="*/ 4025900 w 4279900"/>
                <a:gd name="connsiteY0" fmla="*/ 3708400 h 3708400"/>
                <a:gd name="connsiteX1" fmla="*/ 4254500 w 4279900"/>
                <a:gd name="connsiteY1" fmla="*/ 3175000 h 3708400"/>
                <a:gd name="connsiteX2" fmla="*/ 3949700 w 4279900"/>
                <a:gd name="connsiteY2" fmla="*/ 2641600 h 3708400"/>
                <a:gd name="connsiteX3" fmla="*/ 3949700 w 4279900"/>
                <a:gd name="connsiteY3" fmla="*/ 2070100 h 3708400"/>
                <a:gd name="connsiteX4" fmla="*/ 4279900 w 4279900"/>
                <a:gd name="connsiteY4" fmla="*/ 1562100 h 3708400"/>
                <a:gd name="connsiteX5" fmla="*/ 4267200 w 4279900"/>
                <a:gd name="connsiteY5" fmla="*/ 1041400 h 3708400"/>
                <a:gd name="connsiteX6" fmla="*/ 4267200 w 4279900"/>
                <a:gd name="connsiteY6" fmla="*/ 469900 h 3708400"/>
                <a:gd name="connsiteX7" fmla="*/ 2209800 w 4279900"/>
                <a:gd name="connsiteY7" fmla="*/ 0 h 3708400"/>
                <a:gd name="connsiteX8" fmla="*/ 0 w 4279900"/>
                <a:gd name="connsiteY8" fmla="*/ 520700 h 3708400"/>
                <a:gd name="connsiteX9" fmla="*/ 1143000 w 4279900"/>
                <a:gd name="connsiteY9" fmla="*/ 1092200 h 3708400"/>
                <a:gd name="connsiteX10" fmla="*/ 1143000 w 4279900"/>
                <a:gd name="connsiteY10" fmla="*/ 1092200 h 370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79900" h="3708400">
                  <a:moveTo>
                    <a:pt x="4025900" y="3708400"/>
                  </a:moveTo>
                  <a:lnTo>
                    <a:pt x="4254500" y="3175000"/>
                  </a:lnTo>
                  <a:lnTo>
                    <a:pt x="3949700" y="2641600"/>
                  </a:lnTo>
                  <a:lnTo>
                    <a:pt x="3949700" y="2070100"/>
                  </a:lnTo>
                  <a:lnTo>
                    <a:pt x="4279900" y="1562100"/>
                  </a:lnTo>
                  <a:lnTo>
                    <a:pt x="4267200" y="1041400"/>
                  </a:lnTo>
                  <a:lnTo>
                    <a:pt x="4267200" y="469900"/>
                  </a:lnTo>
                  <a:lnTo>
                    <a:pt x="2209800" y="0"/>
                  </a:lnTo>
                  <a:lnTo>
                    <a:pt x="0" y="520700"/>
                  </a:lnTo>
                  <a:lnTo>
                    <a:pt x="1143000" y="1092200"/>
                  </a:lnTo>
                  <a:lnTo>
                    <a:pt x="1143000" y="1092200"/>
                  </a:lnTo>
                </a:path>
              </a:pathLst>
            </a:custGeom>
            <a:ln w="76200" cap="flat" cmpd="sng" algn="ctr">
              <a:solidFill>
                <a:srgbClr val="FF04AD"/>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03" name="Straight Connector 302"/>
            <p:cNvCxnSpPr>
              <a:stCxn id="331" idx="1"/>
            </p:cNvCxnSpPr>
            <p:nvPr/>
          </p:nvCxnSpPr>
          <p:spPr>
            <a:xfrm>
              <a:off x="8280400" y="6007100"/>
              <a:ext cx="177800" cy="546100"/>
            </a:xfrm>
            <a:prstGeom prst="line">
              <a:avLst/>
            </a:prstGeom>
            <a:ln w="76200" cap="flat" cmpd="sng" algn="ctr">
              <a:solidFill>
                <a:srgbClr val="FF04AD"/>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spTree>
  </p:cSld>
  <p:clrMapOvr>
    <a:masterClrMapping/>
  </p:clrMapOvr>
  <p:transition spd="med">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rotWithShape="1">
          <a:blip r:embed="rId3" cstate="print">
            <a:extLst>
              <a:ext uri="{28A0092B-C50C-407E-A947-70E740481C1C}">
                <a14:useLocalDpi xmlns:a14="http://schemas.microsoft.com/office/drawing/2010/main" val="0"/>
              </a:ext>
            </a:extLst>
          </a:blip>
          <a:srcRect b="28677"/>
          <a:stretch/>
        </p:blipFill>
        <p:spPr>
          <a:xfrm>
            <a:off x="838201" y="0"/>
            <a:ext cx="8238898" cy="6067667"/>
          </a:xfrm>
          <a:prstGeom prst="rect">
            <a:avLst/>
          </a:prstGeom>
        </p:spPr>
      </p:pic>
      <p:pic>
        <p:nvPicPr>
          <p:cNvPr id="39" name="Picture 38" descr="Richard-III-008.jpg"/>
          <p:cNvPicPr>
            <a:picLocks noChangeAspect="1"/>
          </p:cNvPicPr>
          <p:nvPr/>
        </p:nvPicPr>
        <p:blipFill>
          <a:blip r:embed="rId4"/>
          <a:srcRect l="27959" r="22524"/>
          <a:stretch>
            <a:fillRect/>
          </a:stretch>
        </p:blipFill>
        <p:spPr>
          <a:xfrm>
            <a:off x="5334000" y="1905000"/>
            <a:ext cx="1408239" cy="1706372"/>
          </a:xfrm>
          <a:prstGeom prst="rect">
            <a:avLst/>
          </a:prstGeom>
        </p:spPr>
      </p:pic>
    </p:spTree>
    <p:extLst>
      <p:ext uri="{BB962C8B-B14F-4D97-AF65-F5344CB8AC3E}">
        <p14:creationId xmlns:p14="http://schemas.microsoft.com/office/powerpoint/2010/main" val="136721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2"/>
          <p:cNvGrpSpPr/>
          <p:nvPr/>
        </p:nvGrpSpPr>
        <p:grpSpPr>
          <a:xfrm>
            <a:off x="6934200" y="3941801"/>
            <a:ext cx="1981200" cy="2916199"/>
            <a:chOff x="6934200" y="3941801"/>
            <a:chExt cx="1981200" cy="2916199"/>
          </a:xfrm>
        </p:grpSpPr>
        <p:pic>
          <p:nvPicPr>
            <p:cNvPr id="59" name="Picture 5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0400" y="3941801"/>
              <a:ext cx="1905000" cy="2282031"/>
            </a:xfrm>
            <a:prstGeom prst="rect">
              <a:avLst/>
            </a:prstGeom>
          </p:spPr>
        </p:pic>
        <p:sp>
          <p:nvSpPr>
            <p:cNvPr id="60" name="TextBox 59"/>
            <p:cNvSpPr txBox="1"/>
            <p:nvPr/>
          </p:nvSpPr>
          <p:spPr>
            <a:xfrm>
              <a:off x="6934200" y="6304002"/>
              <a:ext cx="1975219" cy="553998"/>
            </a:xfrm>
            <a:prstGeom prst="rect">
              <a:avLst/>
            </a:prstGeom>
            <a:noFill/>
          </p:spPr>
          <p:txBody>
            <a:bodyPr wrap="square" rtlCol="0">
              <a:spAutoFit/>
            </a:bodyPr>
            <a:lstStyle/>
            <a:p>
              <a:pPr algn="ctr"/>
              <a:r>
                <a:rPr lang="en-GB" sz="1600" dirty="0" smtClean="0">
                  <a:solidFill>
                    <a:schemeClr val="bg1"/>
                  </a:solidFill>
                </a:rPr>
                <a:t>Henry Somerset</a:t>
              </a:r>
            </a:p>
            <a:p>
              <a:pPr algn="ctr"/>
              <a:r>
                <a:rPr lang="en-GB" sz="1400" dirty="0" smtClean="0">
                  <a:solidFill>
                    <a:schemeClr val="bg1"/>
                  </a:solidFill>
                </a:rPr>
                <a:t>5</a:t>
              </a:r>
              <a:r>
                <a:rPr lang="en-GB" sz="1400" baseline="30000" dirty="0" smtClean="0">
                  <a:solidFill>
                    <a:schemeClr val="bg1"/>
                  </a:solidFill>
                </a:rPr>
                <a:t>th</a:t>
              </a:r>
              <a:r>
                <a:rPr lang="en-GB" sz="1400" dirty="0" smtClean="0">
                  <a:solidFill>
                    <a:schemeClr val="bg1"/>
                  </a:solidFill>
                </a:rPr>
                <a:t> Duke of Beaufort</a:t>
              </a:r>
              <a:endParaRPr lang="en-GB" sz="1400" dirty="0">
                <a:solidFill>
                  <a:schemeClr val="bg1"/>
                </a:solidFill>
              </a:endParaRPr>
            </a:p>
          </p:txBody>
        </p:sp>
      </p:grpSp>
      <p:pic>
        <p:nvPicPr>
          <p:cNvPr id="54" name="Picture 53"/>
          <p:cNvPicPr>
            <a:picLocks noChangeAspect="1"/>
          </p:cNvPicPr>
          <p:nvPr/>
        </p:nvPicPr>
        <p:blipFill rotWithShape="1">
          <a:blip r:embed="rId4" cstate="print">
            <a:extLst>
              <a:ext uri="{28A0092B-C50C-407E-A947-70E740481C1C}">
                <a14:useLocalDpi xmlns:a14="http://schemas.microsoft.com/office/drawing/2010/main" val="0"/>
              </a:ext>
            </a:extLst>
          </a:blip>
          <a:srcRect b="28677"/>
          <a:stretch/>
        </p:blipFill>
        <p:spPr>
          <a:xfrm>
            <a:off x="838201" y="0"/>
            <a:ext cx="8238898" cy="6067667"/>
          </a:xfrm>
          <a:prstGeom prst="rect">
            <a:avLst/>
          </a:prstGeom>
        </p:spPr>
      </p:pic>
      <p:sp>
        <p:nvSpPr>
          <p:cNvPr id="34" name="5-Point Star 33"/>
          <p:cNvSpPr/>
          <p:nvPr/>
        </p:nvSpPr>
        <p:spPr>
          <a:xfrm>
            <a:off x="2819400" y="609600"/>
            <a:ext cx="304800" cy="228600"/>
          </a:xfrm>
          <a:prstGeom prst="star5">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5-Point Star 34"/>
          <p:cNvSpPr/>
          <p:nvPr/>
        </p:nvSpPr>
        <p:spPr>
          <a:xfrm>
            <a:off x="2819400" y="1752600"/>
            <a:ext cx="304800" cy="228600"/>
          </a:xfrm>
          <a:prstGeom prst="star5">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9" name="Picture 38" descr="Richard-III-008.jpg"/>
          <p:cNvPicPr>
            <a:picLocks noChangeAspect="1"/>
          </p:cNvPicPr>
          <p:nvPr/>
        </p:nvPicPr>
        <p:blipFill>
          <a:blip r:embed="rId5"/>
          <a:srcRect l="27959" r="22524"/>
          <a:stretch>
            <a:fillRect/>
          </a:stretch>
        </p:blipFill>
        <p:spPr>
          <a:xfrm>
            <a:off x="5334000" y="1905000"/>
            <a:ext cx="1408239" cy="1706372"/>
          </a:xfrm>
          <a:prstGeom prst="rect">
            <a:avLst/>
          </a:prstGeom>
        </p:spPr>
      </p:pic>
      <p:grpSp>
        <p:nvGrpSpPr>
          <p:cNvPr id="11" name="Group 10"/>
          <p:cNvGrpSpPr/>
          <p:nvPr/>
        </p:nvGrpSpPr>
        <p:grpSpPr>
          <a:xfrm>
            <a:off x="2195736" y="6093296"/>
            <a:ext cx="3343283" cy="585356"/>
            <a:chOff x="2195736" y="6093296"/>
            <a:chExt cx="3343283" cy="585356"/>
          </a:xfrm>
        </p:grpSpPr>
        <p:cxnSp>
          <p:nvCxnSpPr>
            <p:cNvPr id="9" name="Straight Connector 8"/>
            <p:cNvCxnSpPr/>
            <p:nvPr/>
          </p:nvCxnSpPr>
          <p:spPr>
            <a:xfrm>
              <a:off x="3851920" y="6093296"/>
              <a:ext cx="0" cy="216024"/>
            </a:xfrm>
            <a:prstGeom prst="line">
              <a:avLst/>
            </a:prstGeom>
            <a:ln>
              <a:solidFill>
                <a:schemeClr val="bg1"/>
              </a:solidFill>
              <a:prstDash val="sysDash"/>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2195736" y="6309320"/>
              <a:ext cx="3343283" cy="369332"/>
            </a:xfrm>
            <a:prstGeom prst="rect">
              <a:avLst/>
            </a:prstGeom>
            <a:noFill/>
          </p:spPr>
          <p:txBody>
            <a:bodyPr wrap="none" rtlCol="0">
              <a:spAutoFit/>
            </a:bodyPr>
            <a:lstStyle/>
            <a:p>
              <a:r>
                <a:rPr lang="en-US" dirty="0" smtClean="0">
                  <a:solidFill>
                    <a:srgbClr val="FFFFFF"/>
                  </a:solidFill>
                </a:rPr>
                <a:t>Five living male-line descendants</a:t>
              </a:r>
              <a:endParaRPr lang="en-US" dirty="0">
                <a:solidFill>
                  <a:srgbClr val="FFFFFF"/>
                </a:solidFill>
              </a:endParaRPr>
            </a:p>
          </p:txBody>
        </p:sp>
      </p:grpSp>
    </p:spTree>
    <p:extLst>
      <p:ext uri="{BB962C8B-B14F-4D97-AF65-F5344CB8AC3E}">
        <p14:creationId xmlns:p14="http://schemas.microsoft.com/office/powerpoint/2010/main" val="3300697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5"/>
          <p:cNvGrpSpPr/>
          <p:nvPr/>
        </p:nvGrpSpPr>
        <p:grpSpPr>
          <a:xfrm>
            <a:off x="1930704" y="116632"/>
            <a:ext cx="6097680" cy="6291623"/>
            <a:chOff x="251519" y="476672"/>
            <a:chExt cx="6097680" cy="6291623"/>
          </a:xfrm>
        </p:grpSpPr>
        <p:sp>
          <p:nvSpPr>
            <p:cNvPr id="5" name="TextBox 4"/>
            <p:cNvSpPr txBox="1"/>
            <p:nvPr/>
          </p:nvSpPr>
          <p:spPr>
            <a:xfrm>
              <a:off x="438862" y="476672"/>
              <a:ext cx="5772471" cy="307777"/>
            </a:xfrm>
            <a:prstGeom prst="rect">
              <a:avLst/>
            </a:prstGeom>
            <a:noFill/>
          </p:spPr>
          <p:txBody>
            <a:bodyPr wrap="none" rtlCol="0">
              <a:spAutoFit/>
            </a:bodyPr>
            <a:lstStyle/>
            <a:p>
              <a:r>
                <a:rPr lang="en-GB" sz="1400" dirty="0" smtClean="0">
                  <a:solidFill>
                    <a:prstClr val="white"/>
                  </a:solidFill>
                </a:rPr>
                <a:t>Richard Plantagenet (1411-1460), Duke of York m. Cecily Neville (1415-1495)</a:t>
              </a:r>
              <a:endParaRPr lang="en-GB" sz="1400" dirty="0">
                <a:solidFill>
                  <a:prstClr val="white"/>
                </a:solidFill>
              </a:endParaRPr>
            </a:p>
          </p:txBody>
        </p:sp>
        <p:sp>
          <p:nvSpPr>
            <p:cNvPr id="6" name="TextBox 5"/>
            <p:cNvSpPr txBox="1"/>
            <p:nvPr/>
          </p:nvSpPr>
          <p:spPr>
            <a:xfrm>
              <a:off x="251519" y="889763"/>
              <a:ext cx="2332691" cy="5878532"/>
            </a:xfrm>
            <a:prstGeom prst="rect">
              <a:avLst/>
            </a:prstGeom>
            <a:noFill/>
          </p:spPr>
          <p:txBody>
            <a:bodyPr wrap="none" rtlCol="0">
              <a:spAutoFit/>
            </a:bodyPr>
            <a:lstStyle/>
            <a:p>
              <a:pPr algn="ctr"/>
              <a:r>
                <a:rPr lang="en-GB" sz="1000" dirty="0" smtClean="0">
                  <a:solidFill>
                    <a:prstClr val="white"/>
                  </a:solidFill>
                </a:rPr>
                <a:t>Anne of York</a:t>
              </a:r>
            </a:p>
            <a:p>
              <a:pPr algn="ctr"/>
              <a:r>
                <a:rPr lang="en-GB" sz="1000" dirty="0" smtClean="0">
                  <a:solidFill>
                    <a:prstClr val="white"/>
                  </a:solidFill>
                </a:rPr>
                <a:t>(1439-1476)</a:t>
              </a:r>
            </a:p>
            <a:p>
              <a:pPr algn="ctr"/>
              <a:r>
                <a:rPr lang="en-GB" sz="1000" dirty="0" smtClean="0">
                  <a:solidFill>
                    <a:prstClr val="white"/>
                  </a:solidFill>
                </a:rPr>
                <a:t>|</a:t>
              </a:r>
            </a:p>
            <a:p>
              <a:pPr algn="ctr"/>
              <a:r>
                <a:rPr lang="en-GB" sz="1000" dirty="0" smtClean="0">
                  <a:solidFill>
                    <a:prstClr val="white"/>
                  </a:solidFill>
                </a:rPr>
                <a:t>Anne St Leger (1476-1526)</a:t>
              </a:r>
            </a:p>
            <a:p>
              <a:pPr algn="ctr"/>
              <a:r>
                <a:rPr lang="en-GB" sz="1000" dirty="0" smtClean="0">
                  <a:solidFill>
                    <a:prstClr val="white"/>
                  </a:solidFill>
                </a:rPr>
                <a:t>|</a:t>
              </a:r>
            </a:p>
            <a:p>
              <a:pPr algn="ctr"/>
              <a:r>
                <a:rPr lang="en-GB" sz="1000" dirty="0" smtClean="0">
                  <a:solidFill>
                    <a:prstClr val="white"/>
                  </a:solidFill>
                </a:rPr>
                <a:t>Katherine Manners  (c.1511-c.1547)</a:t>
              </a:r>
            </a:p>
            <a:p>
              <a:pPr algn="ctr"/>
              <a:r>
                <a:rPr lang="en-GB" sz="1000" dirty="0">
                  <a:solidFill>
                    <a:prstClr val="white"/>
                  </a:solidFill>
                </a:rPr>
                <a:t>|</a:t>
              </a:r>
            </a:p>
            <a:p>
              <a:pPr algn="ctr"/>
              <a:r>
                <a:rPr lang="en-GB" sz="1000" dirty="0" smtClean="0">
                  <a:solidFill>
                    <a:prstClr val="white"/>
                  </a:solidFill>
                </a:rPr>
                <a:t>Barbara Constable (c.1531-c.1561)</a:t>
              </a:r>
            </a:p>
            <a:p>
              <a:pPr algn="ctr"/>
              <a:r>
                <a:rPr lang="en-GB" sz="1000" dirty="0" smtClean="0">
                  <a:solidFill>
                    <a:prstClr val="white"/>
                  </a:solidFill>
                </a:rPr>
                <a:t>|</a:t>
              </a:r>
            </a:p>
            <a:p>
              <a:pPr algn="ctr"/>
              <a:r>
                <a:rPr lang="en-GB" sz="1000" dirty="0" smtClean="0">
                  <a:solidFill>
                    <a:prstClr val="white"/>
                  </a:solidFill>
                </a:rPr>
                <a:t>Margaret </a:t>
              </a:r>
              <a:r>
                <a:rPr lang="en-GB" sz="1000" dirty="0" err="1" smtClean="0">
                  <a:solidFill>
                    <a:prstClr val="white"/>
                  </a:solidFill>
                </a:rPr>
                <a:t>Babthorpe</a:t>
              </a:r>
              <a:r>
                <a:rPr lang="en-GB" sz="1000" dirty="0" smtClean="0">
                  <a:solidFill>
                    <a:prstClr val="white"/>
                  </a:solidFill>
                </a:rPr>
                <a:t> (c.1550-1628)</a:t>
              </a:r>
            </a:p>
            <a:p>
              <a:pPr algn="ctr"/>
              <a:r>
                <a:rPr lang="en-GB" sz="1000" dirty="0" smtClean="0">
                  <a:solidFill>
                    <a:prstClr val="white"/>
                  </a:solidFill>
                </a:rPr>
                <a:t>|</a:t>
              </a:r>
            </a:p>
            <a:p>
              <a:pPr algn="ctr"/>
              <a:r>
                <a:rPr lang="en-GB" sz="1000" dirty="0" smtClean="0">
                  <a:solidFill>
                    <a:prstClr val="white"/>
                  </a:solidFill>
                </a:rPr>
                <a:t>Barbara </a:t>
              </a:r>
              <a:r>
                <a:rPr lang="en-GB" sz="1000" dirty="0" err="1" smtClean="0">
                  <a:solidFill>
                    <a:prstClr val="white"/>
                  </a:solidFill>
                </a:rPr>
                <a:t>Cholmley</a:t>
              </a:r>
              <a:r>
                <a:rPr lang="en-GB" sz="1000" dirty="0" smtClean="0">
                  <a:solidFill>
                    <a:prstClr val="white"/>
                  </a:solidFill>
                </a:rPr>
                <a:t> (c.1580-1618)</a:t>
              </a:r>
            </a:p>
            <a:p>
              <a:pPr algn="ctr"/>
              <a:r>
                <a:rPr lang="en-GB" sz="1000" dirty="0" smtClean="0">
                  <a:solidFill>
                    <a:prstClr val="white"/>
                  </a:solidFill>
                </a:rPr>
                <a:t>|</a:t>
              </a:r>
            </a:p>
            <a:p>
              <a:pPr algn="ctr"/>
              <a:r>
                <a:rPr lang="en-GB" sz="1000" dirty="0" smtClean="0">
                  <a:solidFill>
                    <a:prstClr val="white"/>
                  </a:solidFill>
                </a:rPr>
                <a:t>Barbara </a:t>
              </a:r>
              <a:r>
                <a:rPr lang="en-GB" sz="1000" dirty="0" err="1" smtClean="0">
                  <a:solidFill>
                    <a:prstClr val="white"/>
                  </a:solidFill>
                </a:rPr>
                <a:t>Belasyse</a:t>
              </a:r>
              <a:r>
                <a:rPr lang="en-GB" sz="1000" dirty="0" smtClean="0">
                  <a:solidFill>
                    <a:prstClr val="white"/>
                  </a:solidFill>
                </a:rPr>
                <a:t> (1609-1641)</a:t>
              </a:r>
            </a:p>
            <a:p>
              <a:pPr algn="ctr"/>
              <a:r>
                <a:rPr lang="en-GB" sz="1000" dirty="0" smtClean="0">
                  <a:solidFill>
                    <a:prstClr val="white"/>
                  </a:solidFill>
                </a:rPr>
                <a:t>|</a:t>
              </a:r>
            </a:p>
            <a:p>
              <a:pPr algn="ctr"/>
              <a:r>
                <a:rPr lang="en-GB" sz="1000" dirty="0" smtClean="0">
                  <a:solidFill>
                    <a:prstClr val="white"/>
                  </a:solidFill>
                </a:rPr>
                <a:t>Barbara </a:t>
              </a:r>
              <a:r>
                <a:rPr lang="en-GB" sz="1000" dirty="0" err="1" smtClean="0">
                  <a:solidFill>
                    <a:prstClr val="white"/>
                  </a:solidFill>
                </a:rPr>
                <a:t>Slingsby</a:t>
              </a:r>
              <a:r>
                <a:rPr lang="en-GB" sz="1000" dirty="0" smtClean="0">
                  <a:solidFill>
                    <a:prstClr val="white"/>
                  </a:solidFill>
                </a:rPr>
                <a:t> (c.1637-?)</a:t>
              </a:r>
            </a:p>
            <a:p>
              <a:pPr algn="ctr"/>
              <a:r>
                <a:rPr lang="en-GB" sz="1000" dirty="0" smtClean="0">
                  <a:solidFill>
                    <a:prstClr val="white"/>
                  </a:solidFill>
                </a:rPr>
                <a:t>|</a:t>
              </a:r>
            </a:p>
            <a:p>
              <a:pPr algn="ctr"/>
              <a:r>
                <a:rPr lang="en-GB" sz="1000" dirty="0" smtClean="0">
                  <a:solidFill>
                    <a:prstClr val="white"/>
                  </a:solidFill>
                </a:rPr>
                <a:t>Barbara Talbot (1665-1763)</a:t>
              </a:r>
            </a:p>
            <a:p>
              <a:pPr algn="ctr"/>
              <a:r>
                <a:rPr lang="en-GB" sz="1000" dirty="0" smtClean="0">
                  <a:solidFill>
                    <a:prstClr val="white"/>
                  </a:solidFill>
                </a:rPr>
                <a:t>|</a:t>
              </a:r>
            </a:p>
            <a:p>
              <a:pPr algn="ctr"/>
              <a:r>
                <a:rPr lang="en-GB" sz="1000" dirty="0" smtClean="0">
                  <a:solidFill>
                    <a:prstClr val="white"/>
                  </a:solidFill>
                </a:rPr>
                <a:t>Barbara </a:t>
              </a:r>
              <a:r>
                <a:rPr lang="en-GB" sz="1000" dirty="0" err="1" smtClean="0">
                  <a:solidFill>
                    <a:prstClr val="white"/>
                  </a:solidFill>
                </a:rPr>
                <a:t>Yelverton</a:t>
              </a:r>
              <a:r>
                <a:rPr lang="en-GB" sz="1000" dirty="0" smtClean="0">
                  <a:solidFill>
                    <a:prstClr val="white"/>
                  </a:solidFill>
                </a:rPr>
                <a:t> (1687-?)</a:t>
              </a:r>
            </a:p>
            <a:p>
              <a:pPr algn="ctr"/>
              <a:r>
                <a:rPr lang="en-GB" sz="1000" dirty="0" smtClean="0">
                  <a:solidFill>
                    <a:prstClr val="white"/>
                  </a:solidFill>
                </a:rPr>
                <a:t>|</a:t>
              </a:r>
            </a:p>
            <a:p>
              <a:pPr algn="ctr"/>
              <a:r>
                <a:rPr lang="en-GB" sz="1000" dirty="0" smtClean="0">
                  <a:solidFill>
                    <a:prstClr val="white"/>
                  </a:solidFill>
                </a:rPr>
                <a:t>Barbara </a:t>
              </a:r>
              <a:r>
                <a:rPr lang="en-GB" sz="1000" dirty="0" err="1" smtClean="0">
                  <a:solidFill>
                    <a:prstClr val="white"/>
                  </a:solidFill>
                </a:rPr>
                <a:t>Calthorpe</a:t>
              </a:r>
              <a:r>
                <a:rPr lang="en-GB" sz="1000" dirty="0" smtClean="0">
                  <a:solidFill>
                    <a:prstClr val="white"/>
                  </a:solidFill>
                </a:rPr>
                <a:t> (c.1717-1782)</a:t>
              </a:r>
            </a:p>
            <a:p>
              <a:pPr algn="ctr"/>
              <a:r>
                <a:rPr lang="en-GB" sz="1000" dirty="0" smtClean="0">
                  <a:solidFill>
                    <a:prstClr val="white"/>
                  </a:solidFill>
                </a:rPr>
                <a:t>|</a:t>
              </a:r>
            </a:p>
            <a:p>
              <a:pPr algn="ctr"/>
              <a:r>
                <a:rPr lang="en-GB" sz="1000" dirty="0" smtClean="0">
                  <a:solidFill>
                    <a:prstClr val="white"/>
                  </a:solidFill>
                </a:rPr>
                <a:t>Barbara Gough-</a:t>
              </a:r>
              <a:r>
                <a:rPr lang="en-GB" sz="1000" dirty="0" err="1" smtClean="0">
                  <a:solidFill>
                    <a:prstClr val="white"/>
                  </a:solidFill>
                </a:rPr>
                <a:t>Calthorpe</a:t>
              </a:r>
              <a:r>
                <a:rPr lang="en-GB" sz="1000" dirty="0" smtClean="0">
                  <a:solidFill>
                    <a:prstClr val="white"/>
                  </a:solidFill>
                </a:rPr>
                <a:t> (1744-1826)</a:t>
              </a:r>
            </a:p>
            <a:p>
              <a:pPr algn="ctr"/>
              <a:r>
                <a:rPr lang="en-GB" sz="1000" dirty="0" smtClean="0">
                  <a:solidFill>
                    <a:prstClr val="white"/>
                  </a:solidFill>
                </a:rPr>
                <a:t>|</a:t>
              </a:r>
            </a:p>
            <a:p>
              <a:pPr algn="ctr"/>
              <a:r>
                <a:rPr lang="en-GB" sz="1000" dirty="0" smtClean="0">
                  <a:solidFill>
                    <a:prstClr val="white"/>
                  </a:solidFill>
                </a:rPr>
                <a:t>Anne Spooner (1780-1873)</a:t>
              </a:r>
            </a:p>
            <a:p>
              <a:pPr algn="ctr"/>
              <a:r>
                <a:rPr lang="en-GB" sz="1000" dirty="0" smtClean="0">
                  <a:solidFill>
                    <a:prstClr val="white"/>
                  </a:solidFill>
                </a:rPr>
                <a:t>|</a:t>
              </a:r>
            </a:p>
            <a:p>
              <a:pPr algn="ctr"/>
              <a:r>
                <a:rPr lang="en-GB" sz="1000" dirty="0" smtClean="0">
                  <a:solidFill>
                    <a:prstClr val="white"/>
                  </a:solidFill>
                </a:rPr>
                <a:t>Charlotte Vansittart Neale (1817-1891)</a:t>
              </a:r>
            </a:p>
            <a:p>
              <a:pPr algn="ctr"/>
              <a:r>
                <a:rPr lang="en-GB" sz="1000" dirty="0" smtClean="0">
                  <a:solidFill>
                    <a:prstClr val="white"/>
                  </a:solidFill>
                </a:rPr>
                <a:t>|</a:t>
              </a:r>
            </a:p>
            <a:p>
              <a:pPr algn="ctr"/>
              <a:r>
                <a:rPr lang="en-GB" sz="1000" dirty="0" smtClean="0">
                  <a:solidFill>
                    <a:prstClr val="white"/>
                  </a:solidFill>
                </a:rPr>
                <a:t>Charlotte Vansittart Frere (1846-1917[?])</a:t>
              </a:r>
            </a:p>
            <a:p>
              <a:pPr algn="ctr"/>
              <a:r>
                <a:rPr lang="en-GB" sz="1000" dirty="0" smtClean="0">
                  <a:solidFill>
                    <a:prstClr val="white"/>
                  </a:solidFill>
                </a:rPr>
                <a:t>|</a:t>
              </a:r>
            </a:p>
            <a:p>
              <a:pPr algn="ctr"/>
              <a:r>
                <a:rPr lang="en-GB" sz="1000" dirty="0" smtClean="0">
                  <a:solidFill>
                    <a:prstClr val="white"/>
                  </a:solidFill>
                </a:rPr>
                <a:t>Muriel Stokes (1884-1961)</a:t>
              </a:r>
            </a:p>
            <a:p>
              <a:pPr algn="ctr"/>
              <a:r>
                <a:rPr lang="en-GB" sz="1000" dirty="0" smtClean="0">
                  <a:solidFill>
                    <a:prstClr val="white"/>
                  </a:solidFill>
                </a:rPr>
                <a:t>|</a:t>
              </a:r>
            </a:p>
            <a:p>
              <a:pPr algn="ctr"/>
              <a:r>
                <a:rPr lang="en-GB" sz="1000" dirty="0" smtClean="0">
                  <a:solidFill>
                    <a:prstClr val="white"/>
                  </a:solidFill>
                </a:rPr>
                <a:t>Joy Brown [Mrs Ibsen] (1926-2008)</a:t>
              </a:r>
            </a:p>
            <a:p>
              <a:pPr algn="ctr"/>
              <a:r>
                <a:rPr lang="en-GB" sz="1000" dirty="0" smtClean="0">
                  <a:solidFill>
                    <a:prstClr val="white"/>
                  </a:solidFill>
                </a:rPr>
                <a:t>|</a:t>
              </a:r>
            </a:p>
            <a:p>
              <a:pPr algn="ctr"/>
              <a:r>
                <a:rPr lang="en-GB" sz="1600" b="1" dirty="0" smtClean="0">
                  <a:solidFill>
                    <a:srgbClr val="FFFF00"/>
                  </a:solidFill>
                </a:rPr>
                <a:t>Michael Ibsen</a:t>
              </a:r>
              <a:endParaRPr lang="en-GB" sz="1600" dirty="0" smtClean="0">
                <a:solidFill>
                  <a:prstClr val="white"/>
                </a:solidFill>
              </a:endParaRPr>
            </a:p>
            <a:p>
              <a:pPr algn="ctr"/>
              <a:endParaRPr lang="en-GB" sz="1000" dirty="0">
                <a:solidFill>
                  <a:prstClr val="white"/>
                </a:solidFill>
              </a:endParaRPr>
            </a:p>
          </p:txBody>
        </p:sp>
        <p:sp>
          <p:nvSpPr>
            <p:cNvPr id="12" name="TextBox 11"/>
            <p:cNvSpPr txBox="1"/>
            <p:nvPr/>
          </p:nvSpPr>
          <p:spPr>
            <a:xfrm>
              <a:off x="5520126" y="908720"/>
              <a:ext cx="829073" cy="400110"/>
            </a:xfrm>
            <a:prstGeom prst="rect">
              <a:avLst/>
            </a:prstGeom>
            <a:noFill/>
          </p:spPr>
          <p:txBody>
            <a:bodyPr wrap="none" rtlCol="0">
              <a:spAutoFit/>
            </a:bodyPr>
            <a:lstStyle/>
            <a:p>
              <a:pPr algn="ctr"/>
              <a:r>
                <a:rPr lang="en-GB" sz="1000" b="1" dirty="0" smtClean="0">
                  <a:solidFill>
                    <a:srgbClr val="FFFF00"/>
                  </a:solidFill>
                </a:rPr>
                <a:t>Richard III</a:t>
              </a:r>
            </a:p>
            <a:p>
              <a:pPr algn="ctr"/>
              <a:r>
                <a:rPr lang="en-GB" sz="1000" b="1" dirty="0" smtClean="0">
                  <a:solidFill>
                    <a:srgbClr val="FFFF00"/>
                  </a:solidFill>
                </a:rPr>
                <a:t>(1452-1485)</a:t>
              </a:r>
              <a:endParaRPr lang="en-GB" sz="1000" b="1" dirty="0">
                <a:solidFill>
                  <a:srgbClr val="FFFF00"/>
                </a:solidFill>
              </a:endParaRPr>
            </a:p>
          </p:txBody>
        </p:sp>
        <p:cxnSp>
          <p:nvCxnSpPr>
            <p:cNvPr id="38" name="Elbow Connector 37"/>
            <p:cNvCxnSpPr>
              <a:stCxn id="6" idx="0"/>
              <a:endCxn id="5" idx="2"/>
            </p:cNvCxnSpPr>
            <p:nvPr/>
          </p:nvCxnSpPr>
          <p:spPr>
            <a:xfrm rot="5400000" flipH="1" flipV="1">
              <a:off x="2318824" y="-116510"/>
              <a:ext cx="105314" cy="1907233"/>
            </a:xfrm>
            <a:prstGeom prst="bentConnector3">
              <a:avLst>
                <a:gd name="adj1" fmla="val 50000"/>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 name="Group 54"/>
          <p:cNvGrpSpPr/>
          <p:nvPr/>
        </p:nvGrpSpPr>
        <p:grpSpPr>
          <a:xfrm>
            <a:off x="1078631" y="547786"/>
            <a:ext cx="1143000" cy="4038600"/>
            <a:chOff x="76200" y="914400"/>
            <a:chExt cx="1143000" cy="4038600"/>
          </a:xfrm>
        </p:grpSpPr>
        <p:sp>
          <p:nvSpPr>
            <p:cNvPr id="49" name="Left Brace 48"/>
            <p:cNvSpPr/>
            <p:nvPr/>
          </p:nvSpPr>
          <p:spPr>
            <a:xfrm>
              <a:off x="838200" y="914400"/>
              <a:ext cx="381000" cy="4038600"/>
            </a:xfrm>
            <a:prstGeom prst="leftBrace">
              <a:avLst>
                <a:gd name="adj1" fmla="val 52125"/>
                <a:gd name="adj2" fmla="val 50000"/>
              </a:avLst>
            </a:prstGeom>
            <a:noFill/>
            <a:ln w="28575" cap="flat" cmpd="sng" algn="ctr">
              <a:solidFill>
                <a:schemeClr val="bg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prstClr val="black"/>
                </a:solidFill>
              </a:endParaRPr>
            </a:p>
          </p:txBody>
        </p:sp>
        <p:sp>
          <p:nvSpPr>
            <p:cNvPr id="51" name="TextBox 50"/>
            <p:cNvSpPr txBox="1"/>
            <p:nvPr/>
          </p:nvSpPr>
          <p:spPr>
            <a:xfrm>
              <a:off x="76200" y="2456646"/>
              <a:ext cx="838200" cy="954107"/>
            </a:xfrm>
            <a:prstGeom prst="rect">
              <a:avLst/>
            </a:prstGeom>
            <a:noFill/>
          </p:spPr>
          <p:txBody>
            <a:bodyPr wrap="square" rtlCol="0">
              <a:spAutoFit/>
            </a:bodyPr>
            <a:lstStyle/>
            <a:p>
              <a:pPr algn="ctr"/>
              <a:r>
                <a:rPr lang="en-US" sz="1400" dirty="0" smtClean="0">
                  <a:solidFill>
                    <a:prstClr val="white"/>
                  </a:solidFill>
                </a:rPr>
                <a:t>Known in various sources</a:t>
              </a:r>
              <a:endParaRPr lang="en-US" sz="1400" dirty="0">
                <a:solidFill>
                  <a:prstClr val="white"/>
                </a:solidFill>
              </a:endParaRPr>
            </a:p>
          </p:txBody>
        </p:sp>
      </p:grpSp>
      <p:grpSp>
        <p:nvGrpSpPr>
          <p:cNvPr id="13" name="Group 63"/>
          <p:cNvGrpSpPr/>
          <p:nvPr/>
        </p:nvGrpSpPr>
        <p:grpSpPr>
          <a:xfrm>
            <a:off x="3136031" y="1004986"/>
            <a:ext cx="3792662" cy="5367754"/>
            <a:chOff x="2133600" y="1371600"/>
            <a:chExt cx="3792662" cy="5367754"/>
          </a:xfrm>
        </p:grpSpPr>
        <p:sp>
          <p:nvSpPr>
            <p:cNvPr id="56" name="TextBox 55"/>
            <p:cNvSpPr txBox="1"/>
            <p:nvPr/>
          </p:nvSpPr>
          <p:spPr>
            <a:xfrm>
              <a:off x="3429000" y="1371600"/>
              <a:ext cx="2497262" cy="5170646"/>
            </a:xfrm>
            <a:prstGeom prst="rect">
              <a:avLst/>
            </a:prstGeom>
            <a:noFill/>
          </p:spPr>
          <p:txBody>
            <a:bodyPr wrap="square" rtlCol="0">
              <a:spAutoFit/>
            </a:bodyPr>
            <a:lstStyle/>
            <a:p>
              <a:pPr algn="ctr"/>
              <a:endParaRPr lang="en-GB" sz="1000" dirty="0" smtClean="0">
                <a:ln w="15875" cap="flat" cmpd="sng" algn="ctr">
                  <a:solidFill>
                    <a:srgbClr val="FFFFFF"/>
                  </a:solidFill>
                  <a:prstDash val="solid"/>
                  <a:round/>
                  <a:headEnd type="none" w="med" len="med"/>
                  <a:tailEnd type="none" w="med" len="med"/>
                </a:ln>
                <a:solidFill>
                  <a:schemeClr val="bg1"/>
                </a:solidFill>
              </a:endParaRPr>
            </a:p>
            <a:p>
              <a:pPr algn="ctr"/>
              <a:r>
                <a:rPr lang="en-GB" sz="1000" dirty="0" err="1" smtClean="0">
                  <a:solidFill>
                    <a:schemeClr val="bg1"/>
                  </a:solidFill>
                </a:rPr>
                <a:t>Everhilda</a:t>
              </a:r>
              <a:r>
                <a:rPr lang="en-GB" sz="1000" dirty="0" smtClean="0">
                  <a:solidFill>
                    <a:schemeClr val="bg1"/>
                  </a:solidFill>
                </a:rPr>
                <a:t> Constable (c.1535-?)</a:t>
              </a:r>
            </a:p>
            <a:p>
              <a:pPr algn="ctr"/>
              <a:r>
                <a:rPr lang="en-GB" sz="1000" dirty="0" smtClean="0">
                  <a:solidFill>
                    <a:schemeClr val="bg1"/>
                  </a:solidFill>
                </a:rPr>
                <a:t>|</a:t>
              </a:r>
            </a:p>
            <a:p>
              <a:pPr algn="ctr"/>
              <a:r>
                <a:rPr lang="en-GB" sz="1000" dirty="0" smtClean="0">
                  <a:solidFill>
                    <a:schemeClr val="bg1"/>
                  </a:solidFill>
                </a:rPr>
                <a:t>Katherine </a:t>
              </a:r>
              <a:r>
                <a:rPr lang="en-GB" sz="1000" dirty="0" err="1" smtClean="0">
                  <a:solidFill>
                    <a:schemeClr val="bg1"/>
                  </a:solidFill>
                </a:rPr>
                <a:t>Crathorne</a:t>
              </a:r>
              <a:r>
                <a:rPr lang="en-GB" sz="1000" dirty="0" smtClean="0">
                  <a:solidFill>
                    <a:schemeClr val="bg1"/>
                  </a:solidFill>
                </a:rPr>
                <a:t> (c.1555-1605)</a:t>
              </a:r>
            </a:p>
            <a:p>
              <a:pPr algn="ctr"/>
              <a:r>
                <a:rPr lang="en-GB" sz="1000" dirty="0" smtClean="0">
                  <a:solidFill>
                    <a:schemeClr val="bg1"/>
                  </a:solidFill>
                </a:rPr>
                <a:t>|</a:t>
              </a:r>
            </a:p>
            <a:p>
              <a:pPr algn="ctr"/>
              <a:r>
                <a:rPr lang="en-GB" sz="1000" dirty="0" err="1" smtClean="0">
                  <a:solidFill>
                    <a:schemeClr val="bg1"/>
                  </a:solidFill>
                </a:rPr>
                <a:t>Everhilda</a:t>
              </a:r>
              <a:r>
                <a:rPr lang="en-GB" sz="1000" dirty="0" smtClean="0">
                  <a:solidFill>
                    <a:schemeClr val="bg1"/>
                  </a:solidFill>
                </a:rPr>
                <a:t> </a:t>
              </a:r>
              <a:r>
                <a:rPr lang="en-GB" sz="1000" dirty="0" err="1" smtClean="0">
                  <a:solidFill>
                    <a:schemeClr val="bg1"/>
                  </a:solidFill>
                </a:rPr>
                <a:t>Creyke</a:t>
              </a:r>
              <a:r>
                <a:rPr lang="en-GB" sz="1000" dirty="0" smtClean="0">
                  <a:solidFill>
                    <a:schemeClr val="bg1"/>
                  </a:solidFill>
                </a:rPr>
                <a:t> (?-?)</a:t>
              </a:r>
            </a:p>
            <a:p>
              <a:pPr algn="ctr"/>
              <a:r>
                <a:rPr lang="en-GB" sz="1000" dirty="0" smtClean="0">
                  <a:solidFill>
                    <a:schemeClr val="bg1"/>
                  </a:solidFill>
                </a:rPr>
                <a:t>|</a:t>
              </a:r>
            </a:p>
            <a:p>
              <a:pPr algn="ctr"/>
              <a:r>
                <a:rPr lang="en-GB" sz="1000" dirty="0" err="1" smtClean="0">
                  <a:solidFill>
                    <a:schemeClr val="bg1"/>
                  </a:solidFill>
                </a:rPr>
                <a:t>Everhilda</a:t>
              </a:r>
              <a:r>
                <a:rPr lang="en-GB" sz="1000" dirty="0" smtClean="0">
                  <a:solidFill>
                    <a:schemeClr val="bg1"/>
                  </a:solidFill>
                </a:rPr>
                <a:t> </a:t>
              </a:r>
              <a:r>
                <a:rPr lang="en-GB" sz="1000" dirty="0" err="1" smtClean="0">
                  <a:solidFill>
                    <a:schemeClr val="bg1"/>
                  </a:solidFill>
                </a:rPr>
                <a:t>Maltby</a:t>
              </a:r>
              <a:r>
                <a:rPr lang="en-GB" sz="1000" dirty="0" smtClean="0">
                  <a:solidFill>
                    <a:schemeClr val="bg1"/>
                  </a:solidFill>
                </a:rPr>
                <a:t> (1605-?)</a:t>
              </a:r>
            </a:p>
            <a:p>
              <a:pPr algn="ctr"/>
              <a:r>
                <a:rPr lang="en-GB" sz="1000" dirty="0" smtClean="0">
                  <a:solidFill>
                    <a:schemeClr val="bg1"/>
                  </a:solidFill>
                </a:rPr>
                <a:t>|</a:t>
              </a:r>
            </a:p>
            <a:p>
              <a:pPr algn="ctr"/>
              <a:r>
                <a:rPr lang="en-GB" sz="1000" dirty="0" smtClean="0">
                  <a:solidFill>
                    <a:schemeClr val="bg1"/>
                  </a:solidFill>
                </a:rPr>
                <a:t>Frances Wentworth (1631-1693)</a:t>
              </a:r>
            </a:p>
            <a:p>
              <a:pPr algn="ctr"/>
              <a:r>
                <a:rPr lang="en-GB" sz="1000" dirty="0" smtClean="0">
                  <a:solidFill>
                    <a:schemeClr val="bg1"/>
                  </a:solidFill>
                </a:rPr>
                <a:t>|</a:t>
              </a:r>
            </a:p>
            <a:p>
              <a:pPr algn="ctr"/>
              <a:r>
                <a:rPr lang="en-GB" sz="1000" dirty="0" smtClean="0">
                  <a:solidFill>
                    <a:schemeClr val="bg1"/>
                  </a:solidFill>
                </a:rPr>
                <a:t>Dorothy Grantham (1659-1717)</a:t>
              </a:r>
            </a:p>
            <a:p>
              <a:pPr algn="ctr"/>
              <a:r>
                <a:rPr lang="en-GB" sz="1000" dirty="0" smtClean="0">
                  <a:solidFill>
                    <a:schemeClr val="bg1"/>
                  </a:solidFill>
                </a:rPr>
                <a:t>|</a:t>
              </a:r>
            </a:p>
            <a:p>
              <a:pPr algn="ctr"/>
              <a:r>
                <a:rPr lang="en-GB" sz="1000" dirty="0" smtClean="0">
                  <a:solidFill>
                    <a:schemeClr val="bg1"/>
                  </a:solidFill>
                </a:rPr>
                <a:t>Frances Holt (1681-1771)</a:t>
              </a:r>
            </a:p>
            <a:p>
              <a:pPr algn="ctr"/>
              <a:r>
                <a:rPr lang="en-GB" sz="1000" dirty="0" smtClean="0">
                  <a:solidFill>
                    <a:schemeClr val="bg1"/>
                  </a:solidFill>
                </a:rPr>
                <a:t>|</a:t>
              </a:r>
            </a:p>
            <a:p>
              <a:pPr algn="ctr"/>
              <a:r>
                <a:rPr lang="en-GB" sz="1000" dirty="0" smtClean="0">
                  <a:solidFill>
                    <a:schemeClr val="bg1"/>
                  </a:solidFill>
                </a:rPr>
                <a:t>Frances </a:t>
              </a:r>
              <a:r>
                <a:rPr lang="en-GB" sz="1000" dirty="0" err="1" smtClean="0">
                  <a:solidFill>
                    <a:schemeClr val="bg1"/>
                  </a:solidFill>
                </a:rPr>
                <a:t>Winstanley</a:t>
              </a:r>
              <a:r>
                <a:rPr lang="en-GB" sz="1000" dirty="0" smtClean="0">
                  <a:solidFill>
                    <a:schemeClr val="bg1"/>
                  </a:solidFill>
                </a:rPr>
                <a:t> (c.1703-1766)</a:t>
              </a:r>
            </a:p>
            <a:p>
              <a:pPr algn="ctr"/>
              <a:r>
                <a:rPr lang="en-GB" sz="1000" dirty="0" smtClean="0">
                  <a:solidFill>
                    <a:schemeClr val="bg1"/>
                  </a:solidFill>
                </a:rPr>
                <a:t>|</a:t>
              </a:r>
            </a:p>
            <a:p>
              <a:pPr algn="ctr"/>
              <a:r>
                <a:rPr lang="en-GB" sz="1000" dirty="0" smtClean="0">
                  <a:solidFill>
                    <a:schemeClr val="bg1"/>
                  </a:solidFill>
                </a:rPr>
                <a:t>Frances Truman (1726-1801)</a:t>
              </a:r>
            </a:p>
            <a:p>
              <a:pPr algn="ctr"/>
              <a:r>
                <a:rPr lang="en-GB" sz="1000" dirty="0" smtClean="0">
                  <a:solidFill>
                    <a:schemeClr val="bg1"/>
                  </a:solidFill>
                </a:rPr>
                <a:t>|</a:t>
              </a:r>
            </a:p>
            <a:p>
              <a:pPr algn="ctr"/>
              <a:r>
                <a:rPr lang="en-GB" sz="1000" dirty="0" smtClean="0">
                  <a:solidFill>
                    <a:schemeClr val="bg1"/>
                  </a:solidFill>
                </a:rPr>
                <a:t>Frances Read (1750-1801)</a:t>
              </a:r>
            </a:p>
            <a:p>
              <a:pPr algn="ctr"/>
              <a:r>
                <a:rPr lang="en-GB" sz="1000" dirty="0" smtClean="0">
                  <a:solidFill>
                    <a:schemeClr val="bg1"/>
                  </a:solidFill>
                </a:rPr>
                <a:t>|</a:t>
              </a:r>
            </a:p>
            <a:p>
              <a:pPr algn="ctr"/>
              <a:r>
                <a:rPr lang="en-GB" sz="1000" dirty="0" smtClean="0">
                  <a:solidFill>
                    <a:schemeClr val="bg1"/>
                  </a:solidFill>
                </a:rPr>
                <a:t>Harriet </a:t>
              </a:r>
              <a:r>
                <a:rPr lang="en-GB" sz="1000" dirty="0" err="1" smtClean="0">
                  <a:solidFill>
                    <a:schemeClr val="bg1"/>
                  </a:solidFill>
                </a:rPr>
                <a:t>Villebois</a:t>
              </a:r>
              <a:r>
                <a:rPr lang="en-GB" sz="1000" dirty="0" smtClean="0">
                  <a:solidFill>
                    <a:schemeClr val="bg1"/>
                  </a:solidFill>
                </a:rPr>
                <a:t> (1774-1821)</a:t>
              </a:r>
            </a:p>
            <a:p>
              <a:pPr algn="ctr"/>
              <a:r>
                <a:rPr lang="en-GB" sz="1000" dirty="0" smtClean="0">
                  <a:solidFill>
                    <a:schemeClr val="bg1"/>
                  </a:solidFill>
                </a:rPr>
                <a:t>|</a:t>
              </a:r>
            </a:p>
            <a:p>
              <a:pPr algn="ctr"/>
              <a:r>
                <a:rPr lang="en-GB" sz="1000" dirty="0" smtClean="0">
                  <a:solidFill>
                    <a:schemeClr val="bg1"/>
                  </a:solidFill>
                </a:rPr>
                <a:t>Harriet Plunkett (1809-1864)</a:t>
              </a:r>
            </a:p>
            <a:p>
              <a:pPr algn="ctr"/>
              <a:r>
                <a:rPr lang="en-GB" sz="1000" dirty="0" smtClean="0">
                  <a:solidFill>
                    <a:schemeClr val="bg1"/>
                  </a:solidFill>
                </a:rPr>
                <a:t>|</a:t>
              </a:r>
            </a:p>
            <a:p>
              <a:pPr algn="ctr"/>
              <a:r>
                <a:rPr lang="en-GB" sz="1000" dirty="0" smtClean="0">
                  <a:solidFill>
                    <a:schemeClr val="bg1"/>
                  </a:solidFill>
                </a:rPr>
                <a:t>Frances Gardiner (1828-1907)</a:t>
              </a:r>
            </a:p>
            <a:p>
              <a:pPr algn="ctr"/>
              <a:r>
                <a:rPr lang="en-GB" sz="1000" dirty="0" smtClean="0">
                  <a:solidFill>
                    <a:schemeClr val="bg1"/>
                  </a:solidFill>
                </a:rPr>
                <a:t>|</a:t>
              </a:r>
            </a:p>
            <a:p>
              <a:pPr algn="ctr"/>
              <a:r>
                <a:rPr lang="en-GB" sz="1000" dirty="0" smtClean="0">
                  <a:solidFill>
                    <a:schemeClr val="bg1"/>
                  </a:solidFill>
                </a:rPr>
                <a:t>Sophia </a:t>
              </a:r>
              <a:r>
                <a:rPr lang="en-GB" sz="1000" dirty="0" err="1" smtClean="0">
                  <a:solidFill>
                    <a:schemeClr val="bg1"/>
                  </a:solidFill>
                </a:rPr>
                <a:t>Lysaght</a:t>
              </a:r>
              <a:r>
                <a:rPr lang="en-GB" sz="1000" dirty="0" smtClean="0">
                  <a:solidFill>
                    <a:schemeClr val="bg1"/>
                  </a:solidFill>
                </a:rPr>
                <a:t>  (1861-1945)</a:t>
              </a:r>
            </a:p>
            <a:p>
              <a:pPr algn="ctr"/>
              <a:r>
                <a:rPr lang="en-GB" sz="1000" dirty="0" smtClean="0">
                  <a:solidFill>
                    <a:schemeClr val="bg1"/>
                  </a:solidFill>
                </a:rPr>
                <a:t>|</a:t>
              </a:r>
            </a:p>
            <a:p>
              <a:pPr algn="ctr"/>
              <a:r>
                <a:rPr lang="en-GB" sz="1000" dirty="0" smtClean="0">
                  <a:solidFill>
                    <a:schemeClr val="bg1"/>
                  </a:solidFill>
                </a:rPr>
                <a:t>Marjorie Moore (1891-1954)</a:t>
              </a:r>
            </a:p>
            <a:p>
              <a:pPr algn="ctr"/>
              <a:r>
                <a:rPr lang="en-GB" sz="1000" dirty="0" smtClean="0">
                  <a:solidFill>
                    <a:schemeClr val="bg1"/>
                  </a:solidFill>
                </a:rPr>
                <a:t>|</a:t>
              </a:r>
            </a:p>
            <a:p>
              <a:pPr algn="ctr"/>
              <a:r>
                <a:rPr lang="en-GB" sz="1000" dirty="0" smtClean="0">
                  <a:solidFill>
                    <a:schemeClr val="bg1"/>
                  </a:solidFill>
                </a:rPr>
                <a:t>Gabrielle </a:t>
              </a:r>
              <a:r>
                <a:rPr lang="en-GB" sz="1000" dirty="0" err="1" smtClean="0">
                  <a:solidFill>
                    <a:schemeClr val="bg1"/>
                  </a:solidFill>
                </a:rPr>
                <a:t>Whitehorn</a:t>
              </a:r>
              <a:r>
                <a:rPr lang="en-GB" sz="1000" dirty="0" smtClean="0">
                  <a:solidFill>
                    <a:schemeClr val="bg1"/>
                  </a:solidFill>
                </a:rPr>
                <a:t> (1928-2004)</a:t>
              </a:r>
            </a:p>
            <a:p>
              <a:pPr algn="ctr"/>
              <a:r>
                <a:rPr lang="en-GB" sz="1000" dirty="0" smtClean="0">
                  <a:solidFill>
                    <a:schemeClr val="bg1"/>
                  </a:solidFill>
                </a:rPr>
                <a:t>|</a:t>
              </a:r>
            </a:p>
          </p:txBody>
        </p:sp>
        <p:cxnSp>
          <p:nvCxnSpPr>
            <p:cNvPr id="57" name="Straight Connector 56"/>
            <p:cNvCxnSpPr/>
            <p:nvPr/>
          </p:nvCxnSpPr>
          <p:spPr>
            <a:xfrm flipV="1">
              <a:off x="2133600" y="1752600"/>
              <a:ext cx="1676400" cy="304800"/>
            </a:xfrm>
            <a:prstGeom prst="line">
              <a:avLst/>
            </a:prstGeom>
            <a:ln w="26670" cap="flat" cmpd="sng" algn="ctr">
              <a:solidFill>
                <a:schemeClr val="bg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58" name="TextBox 57"/>
            <p:cNvSpPr txBox="1"/>
            <p:nvPr/>
          </p:nvSpPr>
          <p:spPr>
            <a:xfrm>
              <a:off x="4001617" y="6400800"/>
              <a:ext cx="1390124" cy="338554"/>
            </a:xfrm>
            <a:prstGeom prst="rect">
              <a:avLst/>
            </a:prstGeom>
            <a:noFill/>
          </p:spPr>
          <p:txBody>
            <a:bodyPr wrap="none" rtlCol="0">
              <a:spAutoFit/>
            </a:bodyPr>
            <a:lstStyle/>
            <a:p>
              <a:r>
                <a:rPr lang="en-US" sz="1600" b="1" dirty="0" smtClean="0">
                  <a:solidFill>
                    <a:srgbClr val="FFFF00"/>
                  </a:solidFill>
                </a:rPr>
                <a:t>Wendy </a:t>
              </a:r>
              <a:r>
                <a:rPr lang="en-US" sz="1600" b="1" dirty="0" err="1" smtClean="0">
                  <a:solidFill>
                    <a:srgbClr val="FFFF00"/>
                  </a:solidFill>
                </a:rPr>
                <a:t>Duldig</a:t>
              </a:r>
              <a:endParaRPr lang="en-US" sz="1600" b="1" dirty="0">
                <a:solidFill>
                  <a:srgbClr val="FFFF00"/>
                </a:solidFill>
              </a:endParaRPr>
            </a:p>
          </p:txBody>
        </p:sp>
      </p:grpSp>
      <p:cxnSp>
        <p:nvCxnSpPr>
          <p:cNvPr id="20" name="Elbow Connector 19"/>
          <p:cNvCxnSpPr>
            <a:stCxn id="5" idx="2"/>
            <a:endCxn id="12" idx="0"/>
          </p:cNvCxnSpPr>
          <p:nvPr/>
        </p:nvCxnSpPr>
        <p:spPr>
          <a:xfrm rot="16200000" flipH="1">
            <a:off x="6246930" y="-818239"/>
            <a:ext cx="124271" cy="2609565"/>
          </a:xfrm>
          <a:prstGeom prst="bentConnector3">
            <a:avLst/>
          </a:prstGeom>
          <a:ln w="9525" cmpd="sng">
            <a:solidFill>
              <a:srgbClr val="FFFFFF"/>
            </a:solidFill>
          </a:ln>
        </p:spPr>
        <p:style>
          <a:lnRef idx="2">
            <a:schemeClr val="accent1"/>
          </a:lnRef>
          <a:fillRef idx="0">
            <a:schemeClr val="accent1"/>
          </a:fillRef>
          <a:effectRef idx="1">
            <a:schemeClr val="accent1"/>
          </a:effectRef>
          <a:fontRef idx="minor">
            <a:schemeClr val="tx1"/>
          </a:fontRef>
        </p:style>
      </p:cxnSp>
      <p:pic>
        <p:nvPicPr>
          <p:cNvPr id="45" name="Picture 44" descr="011 Wendy Duldig_University of Leiceste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10480" y="5553368"/>
            <a:ext cx="1782000" cy="1188000"/>
          </a:xfrm>
          <a:prstGeom prst="rect">
            <a:avLst/>
          </a:prstGeom>
        </p:spPr>
      </p:pic>
      <p:pic>
        <p:nvPicPr>
          <p:cNvPr id="19" name="Picture 18" descr="MichaelIbsen.jpg"/>
          <p:cNvPicPr>
            <a:picLocks noChangeAspect="1"/>
          </p:cNvPicPr>
          <p:nvPr/>
        </p:nvPicPr>
        <p:blipFill>
          <a:blip r:embed="rId4"/>
          <a:stretch>
            <a:fillRect/>
          </a:stretch>
        </p:blipFill>
        <p:spPr>
          <a:xfrm>
            <a:off x="0" y="5225185"/>
            <a:ext cx="2160000" cy="1660199"/>
          </a:xfrm>
          <a:prstGeom prst="rect">
            <a:avLst/>
          </a:prstGeom>
          <a:ln>
            <a:solidFill>
              <a:schemeClr val="bg1"/>
            </a:solidFill>
          </a:ln>
        </p:spPr>
      </p:pic>
      <p:grpSp>
        <p:nvGrpSpPr>
          <p:cNvPr id="22" name="Group 53"/>
          <p:cNvGrpSpPr/>
          <p:nvPr/>
        </p:nvGrpSpPr>
        <p:grpSpPr>
          <a:xfrm>
            <a:off x="0" y="3014536"/>
            <a:ext cx="1032151" cy="1638600"/>
            <a:chOff x="0" y="5219400"/>
            <a:chExt cx="1032151" cy="1638600"/>
          </a:xfrm>
        </p:grpSpPr>
        <p:sp>
          <p:nvSpPr>
            <p:cNvPr id="23" name="TextBox 22"/>
            <p:cNvSpPr txBox="1">
              <a:spLocks/>
            </p:cNvSpPr>
            <p:nvPr/>
          </p:nvSpPr>
          <p:spPr>
            <a:xfrm>
              <a:off x="76200" y="5219400"/>
              <a:ext cx="828000" cy="648000"/>
            </a:xfrm>
            <a:prstGeom prst="rect">
              <a:avLst/>
            </a:prstGeom>
            <a:noFill/>
            <a:ln>
              <a:solidFill>
                <a:schemeClr val="bg1"/>
              </a:solidFill>
            </a:ln>
          </p:spPr>
          <p:txBody>
            <a:bodyPr wrap="square" lIns="0" tIns="0" rIns="0" bIns="0" rtlCol="0">
              <a:spAutoFit/>
            </a:bodyPr>
            <a:lstStyle/>
            <a:p>
              <a:pPr algn="ctr"/>
              <a:r>
                <a:rPr lang="en-US" sz="1400" dirty="0" smtClean="0">
                  <a:solidFill>
                    <a:prstClr val="white"/>
                  </a:solidFill>
                </a:rPr>
                <a:t>John Ashdown</a:t>
              </a:r>
            </a:p>
            <a:p>
              <a:pPr algn="ctr"/>
              <a:r>
                <a:rPr lang="en-US" sz="1400" dirty="0" smtClean="0">
                  <a:solidFill>
                    <a:prstClr val="white"/>
                  </a:solidFill>
                </a:rPr>
                <a:t>Hill</a:t>
              </a:r>
              <a:endParaRPr lang="en-US" sz="1400" dirty="0">
                <a:solidFill>
                  <a:prstClr val="white"/>
                </a:solidFill>
              </a:endParaRPr>
            </a:p>
          </p:txBody>
        </p:sp>
        <p:pic>
          <p:nvPicPr>
            <p:cNvPr id="2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882491"/>
              <a:ext cx="1032151" cy="975509"/>
            </a:xfrm>
            <a:prstGeom prst="rect">
              <a:avLst/>
            </a:prstGeom>
            <a:noFill/>
            <a:ln w="317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grpSp>
    </p:spTree>
    <p:extLst>
      <p:ext uri="{BB962C8B-B14F-4D97-AF65-F5344CB8AC3E}">
        <p14:creationId xmlns:p14="http://schemas.microsoft.com/office/powerpoint/2010/main" val="2939882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55" descr="medieval-leicester.jpg"/>
          <p:cNvPicPr>
            <a:picLocks noChangeAspect="1"/>
          </p:cNvPicPr>
          <p:nvPr/>
        </p:nvPicPr>
        <p:blipFill>
          <a:blip r:embed="rId3" cstate="print"/>
          <a:stretch>
            <a:fillRect/>
          </a:stretch>
        </p:blipFill>
        <p:spPr>
          <a:xfrm>
            <a:off x="0" y="690723"/>
            <a:ext cx="9144000" cy="5476559"/>
          </a:xfrm>
          <a:prstGeom prst="rect">
            <a:avLst/>
          </a:prstGeom>
        </p:spPr>
      </p:pic>
      <p:sp>
        <p:nvSpPr>
          <p:cNvPr id="37" name="TextBox 36"/>
          <p:cNvSpPr txBox="1"/>
          <p:nvPr/>
        </p:nvSpPr>
        <p:spPr>
          <a:xfrm>
            <a:off x="2637400" y="6165306"/>
            <a:ext cx="3869200" cy="307777"/>
          </a:xfrm>
          <a:prstGeom prst="rect">
            <a:avLst/>
          </a:prstGeom>
          <a:noFill/>
        </p:spPr>
        <p:txBody>
          <a:bodyPr wrap="none" rtlCol="0">
            <a:spAutoFit/>
          </a:bodyPr>
          <a:lstStyle/>
          <a:p>
            <a:pPr algn="ctr"/>
            <a:r>
              <a:rPr lang="en-GB" sz="1400" dirty="0" smtClean="0">
                <a:solidFill>
                  <a:schemeClr val="bg1"/>
                </a:solidFill>
                <a:cs typeface="Arial" pitchFamily="34" charset="0"/>
              </a:rPr>
              <a:t>Medieval Leicester, </a:t>
            </a:r>
            <a:r>
              <a:rPr lang="en-GB" sz="1400" i="1" dirty="0" smtClean="0">
                <a:solidFill>
                  <a:schemeClr val="bg1"/>
                </a:solidFill>
                <a:cs typeface="Arial" pitchFamily="34" charset="0"/>
              </a:rPr>
              <a:t>c.</a:t>
            </a:r>
            <a:r>
              <a:rPr lang="en-GB" sz="1400" dirty="0" smtClean="0">
                <a:solidFill>
                  <a:schemeClr val="bg1"/>
                </a:solidFill>
                <a:cs typeface="Arial" pitchFamily="34" charset="0"/>
              </a:rPr>
              <a:t>1450 (artwork by Mike Codd)</a:t>
            </a:r>
          </a:p>
        </p:txBody>
      </p:sp>
      <p:sp>
        <p:nvSpPr>
          <p:cNvPr id="52" name="Flowchart: Connector 51"/>
          <p:cNvSpPr/>
          <p:nvPr/>
        </p:nvSpPr>
        <p:spPr>
          <a:xfrm>
            <a:off x="2627784" y="2492896"/>
            <a:ext cx="270000" cy="270000"/>
          </a:xfrm>
          <a:prstGeom prst="flowChartConnector">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53" name="TextBox 52"/>
          <p:cNvSpPr txBox="1"/>
          <p:nvPr/>
        </p:nvSpPr>
        <p:spPr>
          <a:xfrm>
            <a:off x="2987825" y="2420890"/>
            <a:ext cx="971548" cy="307777"/>
          </a:xfrm>
          <a:prstGeom prst="rect">
            <a:avLst/>
          </a:prstGeom>
          <a:ln w="3175">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pPr algn="ctr"/>
            <a:r>
              <a:rPr lang="en-GB" sz="1400" dirty="0" smtClean="0"/>
              <a:t>Grey Friars</a:t>
            </a:r>
          </a:p>
        </p:txBody>
      </p:sp>
      <p:sp>
        <p:nvSpPr>
          <p:cNvPr id="54" name="Flowchart: Connector 53"/>
          <p:cNvSpPr/>
          <p:nvPr/>
        </p:nvSpPr>
        <p:spPr>
          <a:xfrm>
            <a:off x="5292080" y="3140968"/>
            <a:ext cx="270000" cy="270000"/>
          </a:xfrm>
          <a:prstGeom prst="flowChartConnector">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55" name="TextBox 54"/>
          <p:cNvSpPr txBox="1"/>
          <p:nvPr/>
        </p:nvSpPr>
        <p:spPr>
          <a:xfrm>
            <a:off x="5652121" y="3068962"/>
            <a:ext cx="1164100" cy="307777"/>
          </a:xfrm>
          <a:prstGeom prst="rect">
            <a:avLst/>
          </a:prstGeom>
          <a:ln w="3175">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pPr algn="ctr"/>
            <a:r>
              <a:rPr lang="en-GB" sz="1400" dirty="0" smtClean="0"/>
              <a:t>Blue Boar Inn</a:t>
            </a:r>
          </a:p>
        </p:txBody>
      </p:sp>
      <p:sp>
        <p:nvSpPr>
          <p:cNvPr id="59" name="Flowchart: Connector 58"/>
          <p:cNvSpPr/>
          <p:nvPr/>
        </p:nvSpPr>
        <p:spPr>
          <a:xfrm>
            <a:off x="7618683" y="2002845"/>
            <a:ext cx="270000" cy="270000"/>
          </a:xfrm>
          <a:prstGeom prst="flowChartConnector">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60" name="TextBox 59"/>
          <p:cNvSpPr txBox="1"/>
          <p:nvPr/>
        </p:nvSpPr>
        <p:spPr>
          <a:xfrm>
            <a:off x="7957278" y="1930840"/>
            <a:ext cx="1014444" cy="307777"/>
          </a:xfrm>
          <a:prstGeom prst="rect">
            <a:avLst/>
          </a:prstGeom>
          <a:ln w="3175">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pPr algn="ctr"/>
            <a:r>
              <a:rPr lang="en-GB" sz="1400" dirty="0" smtClean="0"/>
              <a:t>Bow Bridge</a:t>
            </a:r>
          </a:p>
        </p:txBody>
      </p:sp>
    </p:spTree>
    <p:extLst>
      <p:ext uri="{BB962C8B-B14F-4D97-AF65-F5344CB8AC3E}">
        <p14:creationId xmlns:p14="http://schemas.microsoft.com/office/powerpoint/2010/main" val="2692362181"/>
      </p:ext>
    </p:extLst>
  </p:cSld>
  <p:clrMapOvr>
    <a:masterClrMapping/>
  </p:clrMapOvr>
  <p:transition spd="med">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egrindingtooth.jpg"/>
          <p:cNvPicPr>
            <a:picLocks noChangeAspect="1"/>
          </p:cNvPicPr>
          <p:nvPr/>
        </p:nvPicPr>
        <p:blipFill>
          <a:blip r:embed="rId3"/>
          <a:stretch>
            <a:fillRect/>
          </a:stretch>
        </p:blipFill>
        <p:spPr>
          <a:xfrm>
            <a:off x="3923928" y="3248744"/>
            <a:ext cx="5040000" cy="2916850"/>
          </a:xfrm>
          <a:prstGeom prst="rect">
            <a:avLst/>
          </a:prstGeom>
          <a:ln w="3175">
            <a:solidFill>
              <a:schemeClr val="bg1"/>
            </a:solidFill>
          </a:ln>
        </p:spPr>
      </p:pic>
      <p:sp>
        <p:nvSpPr>
          <p:cNvPr id="8" name="TextBox 7"/>
          <p:cNvSpPr txBox="1"/>
          <p:nvPr/>
        </p:nvSpPr>
        <p:spPr>
          <a:xfrm>
            <a:off x="1033878" y="304800"/>
            <a:ext cx="2310248" cy="584776"/>
          </a:xfrm>
          <a:prstGeom prst="rect">
            <a:avLst/>
          </a:prstGeom>
          <a:solidFill>
            <a:schemeClr val="tx2"/>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algn="ctr"/>
            <a:r>
              <a:rPr lang="en-GB" sz="3200" dirty="0" smtClean="0"/>
              <a:t>Ancient DNA</a:t>
            </a:r>
            <a:endParaRPr lang="en-GB" sz="3200" dirty="0"/>
          </a:p>
        </p:txBody>
      </p:sp>
      <p:pic>
        <p:nvPicPr>
          <p:cNvPr id="15" name="Picture 14" descr="JoandIincleangear.jpg"/>
          <p:cNvPicPr>
            <a:picLocks noChangeAspect="1"/>
          </p:cNvPicPr>
          <p:nvPr/>
        </p:nvPicPr>
        <p:blipFill>
          <a:blip r:embed="rId4"/>
          <a:stretch>
            <a:fillRect/>
          </a:stretch>
        </p:blipFill>
        <p:spPr>
          <a:xfrm>
            <a:off x="4572000" y="260648"/>
            <a:ext cx="4341544" cy="2512626"/>
          </a:xfrm>
          <a:prstGeom prst="rect">
            <a:avLst/>
          </a:prstGeom>
          <a:ln w="3175">
            <a:solidFill>
              <a:schemeClr val="bg1"/>
            </a:solidFill>
          </a:ln>
        </p:spPr>
      </p:pic>
      <p:pic>
        <p:nvPicPr>
          <p:cNvPr id="16" name="Picture 15" descr="Takingteeth.jpg"/>
          <p:cNvPicPr>
            <a:picLocks noChangeAspect="1"/>
          </p:cNvPicPr>
          <p:nvPr/>
        </p:nvPicPr>
        <p:blipFill>
          <a:blip r:embed="rId5"/>
          <a:srcRect l="26269" r="16279"/>
          <a:stretch>
            <a:fillRect/>
          </a:stretch>
        </p:blipFill>
        <p:spPr>
          <a:xfrm>
            <a:off x="683568" y="1052736"/>
            <a:ext cx="2895600" cy="2916850"/>
          </a:xfrm>
          <a:prstGeom prst="rect">
            <a:avLst/>
          </a:prstGeom>
          <a:ln w="3175">
            <a:solidFill>
              <a:schemeClr val="bg1"/>
            </a:solidFill>
          </a:ln>
        </p:spPr>
      </p:pic>
    </p:spTree>
    <p:extLst>
      <p:ext uri="{BB962C8B-B14F-4D97-AF65-F5344CB8AC3E}">
        <p14:creationId xmlns:p14="http://schemas.microsoft.com/office/powerpoint/2010/main" val="2304524880"/>
      </p:ext>
    </p:extLst>
  </p:cSld>
  <p:clrMapOvr>
    <a:masterClrMapping/>
  </p:clrMapOvr>
  <p:transition spd="med">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4"/>
          <p:cNvGrpSpPr/>
          <p:nvPr/>
        </p:nvGrpSpPr>
        <p:grpSpPr>
          <a:xfrm>
            <a:off x="294662" y="1254824"/>
            <a:ext cx="8516831" cy="1586457"/>
            <a:chOff x="659666" y="1039024"/>
            <a:chExt cx="8331070" cy="2051999"/>
          </a:xfrm>
        </p:grpSpPr>
        <p:pic>
          <p:nvPicPr>
            <p:cNvPr id="6" name="Picture 5" descr="Michael'sPP1.tiff"/>
            <p:cNvPicPr>
              <a:picLocks noChangeAspect="1"/>
            </p:cNvPicPr>
            <p:nvPr/>
          </p:nvPicPr>
          <p:blipFill>
            <a:blip r:embed="rId3"/>
            <a:stretch>
              <a:fillRect/>
            </a:stretch>
          </p:blipFill>
          <p:spPr>
            <a:xfrm>
              <a:off x="659667" y="1039024"/>
              <a:ext cx="8331069" cy="2051999"/>
            </a:xfrm>
            <a:prstGeom prst="rect">
              <a:avLst/>
            </a:prstGeom>
          </p:spPr>
        </p:pic>
        <p:sp>
          <p:nvSpPr>
            <p:cNvPr id="7" name="TextBox 6"/>
            <p:cNvSpPr txBox="1"/>
            <p:nvPr/>
          </p:nvSpPr>
          <p:spPr>
            <a:xfrm>
              <a:off x="659666" y="1147794"/>
              <a:ext cx="2226443" cy="540647"/>
            </a:xfrm>
            <a:prstGeom prst="rect">
              <a:avLst/>
            </a:prstGeom>
            <a:noFill/>
          </p:spPr>
          <p:txBody>
            <a:bodyPr wrap="square" rtlCol="0">
              <a:spAutoFit/>
            </a:bodyPr>
            <a:lstStyle/>
            <a:p>
              <a:r>
                <a:rPr lang="en-US" sz="2000" dirty="0" smtClean="0">
                  <a:solidFill>
                    <a:schemeClr val="accent1">
                      <a:lumMod val="75000"/>
                    </a:schemeClr>
                  </a:solidFill>
                </a:rPr>
                <a:t>Michael Ibsen</a:t>
              </a:r>
              <a:endParaRPr lang="en-US" sz="2000" dirty="0">
                <a:solidFill>
                  <a:schemeClr val="accent1">
                    <a:lumMod val="75000"/>
                  </a:schemeClr>
                </a:solidFill>
              </a:endParaRPr>
            </a:p>
          </p:txBody>
        </p:sp>
      </p:grpSp>
      <p:cxnSp>
        <p:nvCxnSpPr>
          <p:cNvPr id="13" name="Straight Connector 12"/>
          <p:cNvCxnSpPr/>
          <p:nvPr/>
        </p:nvCxnSpPr>
        <p:spPr>
          <a:xfrm rot="5400000">
            <a:off x="-1578227" y="3127714"/>
            <a:ext cx="3747438" cy="165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2164941" y="348492"/>
            <a:ext cx="4978087" cy="369332"/>
          </a:xfrm>
          <a:prstGeom prst="rect">
            <a:avLst/>
          </a:prstGeom>
          <a:noFill/>
        </p:spPr>
        <p:txBody>
          <a:bodyPr wrap="square" rtlCol="0">
            <a:spAutoFit/>
          </a:bodyPr>
          <a:lstStyle/>
          <a:p>
            <a:r>
              <a:rPr lang="en-US" dirty="0" smtClean="0">
                <a:solidFill>
                  <a:schemeClr val="accent1">
                    <a:lumMod val="75000"/>
                  </a:schemeClr>
                </a:solidFill>
              </a:rPr>
              <a:t>The Greyfriars Skeletal Remains: the DNA results</a:t>
            </a:r>
          </a:p>
        </p:txBody>
      </p:sp>
      <p:sp>
        <p:nvSpPr>
          <p:cNvPr id="15" name="TextBox 14"/>
          <p:cNvSpPr txBox="1"/>
          <p:nvPr/>
        </p:nvSpPr>
        <p:spPr>
          <a:xfrm>
            <a:off x="7492519" y="348492"/>
            <a:ext cx="1353285" cy="385836"/>
          </a:xfrm>
          <a:prstGeom prst="rect">
            <a:avLst/>
          </a:prstGeom>
          <a:noFill/>
        </p:spPr>
        <p:txBody>
          <a:bodyPr wrap="square" rtlCol="0">
            <a:spAutoFit/>
          </a:bodyPr>
          <a:lstStyle/>
          <a:p>
            <a:r>
              <a:rPr lang="en-US" dirty="0" smtClean="0">
                <a:solidFill>
                  <a:schemeClr val="accent1">
                    <a:lumMod val="75000"/>
                  </a:schemeClr>
                </a:solidFill>
              </a:rPr>
              <a:t>Dr Turi King</a:t>
            </a:r>
          </a:p>
        </p:txBody>
      </p:sp>
      <p:pic>
        <p:nvPicPr>
          <p:cNvPr id="18" name="Picture 17" descr="Final PC logo black text.png"/>
          <p:cNvPicPr>
            <a:picLocks noChangeAspect="1"/>
          </p:cNvPicPr>
          <p:nvPr/>
        </p:nvPicPr>
        <p:blipFill>
          <a:blip r:embed="rId4"/>
          <a:stretch>
            <a:fillRect/>
          </a:stretch>
        </p:blipFill>
        <p:spPr>
          <a:xfrm>
            <a:off x="252000" y="348492"/>
            <a:ext cx="1800000" cy="428702"/>
          </a:xfrm>
          <a:prstGeom prst="rect">
            <a:avLst/>
          </a:prstGeom>
        </p:spPr>
      </p:pic>
    </p:spTree>
    <p:extLst>
      <p:ext uri="{BB962C8B-B14F-4D97-AF65-F5344CB8AC3E}">
        <p14:creationId xmlns:p14="http://schemas.microsoft.com/office/powerpoint/2010/main" val="3977071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4"/>
          <p:cNvGrpSpPr/>
          <p:nvPr/>
        </p:nvGrpSpPr>
        <p:grpSpPr>
          <a:xfrm>
            <a:off x="294662" y="1254824"/>
            <a:ext cx="8516831" cy="1586457"/>
            <a:chOff x="659666" y="1039024"/>
            <a:chExt cx="8331070" cy="2051999"/>
          </a:xfrm>
        </p:grpSpPr>
        <p:pic>
          <p:nvPicPr>
            <p:cNvPr id="6" name="Picture 5" descr="Michael'sPP1.tiff"/>
            <p:cNvPicPr>
              <a:picLocks noChangeAspect="1"/>
            </p:cNvPicPr>
            <p:nvPr/>
          </p:nvPicPr>
          <p:blipFill>
            <a:blip r:embed="rId3"/>
            <a:stretch>
              <a:fillRect/>
            </a:stretch>
          </p:blipFill>
          <p:spPr>
            <a:xfrm>
              <a:off x="659667" y="1039024"/>
              <a:ext cx="8331069" cy="2051999"/>
            </a:xfrm>
            <a:prstGeom prst="rect">
              <a:avLst/>
            </a:prstGeom>
          </p:spPr>
        </p:pic>
        <p:sp>
          <p:nvSpPr>
            <p:cNvPr id="7" name="TextBox 6"/>
            <p:cNvSpPr txBox="1"/>
            <p:nvPr/>
          </p:nvSpPr>
          <p:spPr>
            <a:xfrm>
              <a:off x="659666" y="1147794"/>
              <a:ext cx="2226443" cy="540647"/>
            </a:xfrm>
            <a:prstGeom prst="rect">
              <a:avLst/>
            </a:prstGeom>
            <a:noFill/>
          </p:spPr>
          <p:txBody>
            <a:bodyPr wrap="square" rtlCol="0">
              <a:spAutoFit/>
            </a:bodyPr>
            <a:lstStyle/>
            <a:p>
              <a:r>
                <a:rPr lang="en-US" sz="2000" dirty="0" smtClean="0">
                  <a:solidFill>
                    <a:schemeClr val="accent1">
                      <a:lumMod val="75000"/>
                    </a:schemeClr>
                  </a:solidFill>
                </a:rPr>
                <a:t>Michael Ibsen</a:t>
              </a:r>
              <a:endParaRPr lang="en-US" sz="2000" dirty="0">
                <a:solidFill>
                  <a:schemeClr val="accent1">
                    <a:lumMod val="75000"/>
                  </a:schemeClr>
                </a:solidFill>
              </a:endParaRPr>
            </a:p>
          </p:txBody>
        </p:sp>
      </p:grpSp>
      <p:grpSp>
        <p:nvGrpSpPr>
          <p:cNvPr id="3" name="Group 7"/>
          <p:cNvGrpSpPr/>
          <p:nvPr/>
        </p:nvGrpSpPr>
        <p:grpSpPr>
          <a:xfrm>
            <a:off x="294662" y="2894815"/>
            <a:ext cx="8551142" cy="1550212"/>
            <a:chOff x="659666" y="3142267"/>
            <a:chExt cx="8363914" cy="1483904"/>
          </a:xfrm>
        </p:grpSpPr>
        <p:pic>
          <p:nvPicPr>
            <p:cNvPr id="9" name="Picture 8" descr="LinePP1again.tiff"/>
            <p:cNvPicPr>
              <a:picLocks noChangeAspect="1"/>
            </p:cNvPicPr>
            <p:nvPr/>
          </p:nvPicPr>
          <p:blipFill>
            <a:blip r:embed="rId4"/>
            <a:srcRect t="14214"/>
            <a:stretch>
              <a:fillRect/>
            </a:stretch>
          </p:blipFill>
          <p:spPr>
            <a:xfrm>
              <a:off x="659667" y="3142267"/>
              <a:ext cx="8363913" cy="1483904"/>
            </a:xfrm>
            <a:prstGeom prst="rect">
              <a:avLst/>
            </a:prstGeom>
          </p:spPr>
        </p:pic>
        <p:sp>
          <p:nvSpPr>
            <p:cNvPr id="10" name="TextBox 9"/>
            <p:cNvSpPr txBox="1"/>
            <p:nvPr/>
          </p:nvSpPr>
          <p:spPr>
            <a:xfrm>
              <a:off x="659666" y="3142267"/>
              <a:ext cx="2226443" cy="382996"/>
            </a:xfrm>
            <a:prstGeom prst="rect">
              <a:avLst/>
            </a:prstGeom>
            <a:noFill/>
          </p:spPr>
          <p:txBody>
            <a:bodyPr wrap="square" rtlCol="0">
              <a:spAutoFit/>
            </a:bodyPr>
            <a:lstStyle/>
            <a:p>
              <a:r>
                <a:rPr lang="en-US" sz="2000" dirty="0" smtClean="0">
                  <a:solidFill>
                    <a:schemeClr val="accent1">
                      <a:lumMod val="75000"/>
                    </a:schemeClr>
                  </a:solidFill>
                </a:rPr>
                <a:t>Wendy </a:t>
              </a:r>
              <a:r>
                <a:rPr lang="en-US" sz="2000" dirty="0" err="1" smtClean="0">
                  <a:solidFill>
                    <a:schemeClr val="accent1">
                      <a:lumMod val="75000"/>
                    </a:schemeClr>
                  </a:solidFill>
                </a:rPr>
                <a:t>Duldig</a:t>
              </a:r>
              <a:endParaRPr lang="en-US" sz="2000" dirty="0">
                <a:solidFill>
                  <a:schemeClr val="accent1">
                    <a:lumMod val="75000"/>
                  </a:schemeClr>
                </a:solidFill>
              </a:endParaRPr>
            </a:p>
          </p:txBody>
        </p:sp>
      </p:grpSp>
      <p:cxnSp>
        <p:nvCxnSpPr>
          <p:cNvPr id="13" name="Straight Connector 12"/>
          <p:cNvCxnSpPr/>
          <p:nvPr/>
        </p:nvCxnSpPr>
        <p:spPr>
          <a:xfrm rot="5400000">
            <a:off x="-1578227" y="3127714"/>
            <a:ext cx="3747438" cy="165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2164941" y="348492"/>
            <a:ext cx="4978087" cy="369332"/>
          </a:xfrm>
          <a:prstGeom prst="rect">
            <a:avLst/>
          </a:prstGeom>
          <a:noFill/>
        </p:spPr>
        <p:txBody>
          <a:bodyPr wrap="square" rtlCol="0">
            <a:spAutoFit/>
          </a:bodyPr>
          <a:lstStyle/>
          <a:p>
            <a:r>
              <a:rPr lang="en-US" dirty="0" smtClean="0">
                <a:solidFill>
                  <a:schemeClr val="accent1">
                    <a:lumMod val="75000"/>
                  </a:schemeClr>
                </a:solidFill>
              </a:rPr>
              <a:t>The Greyfriars Skeletal Remains: the DNA results</a:t>
            </a:r>
          </a:p>
        </p:txBody>
      </p:sp>
      <p:sp>
        <p:nvSpPr>
          <p:cNvPr id="15" name="TextBox 14"/>
          <p:cNvSpPr txBox="1"/>
          <p:nvPr/>
        </p:nvSpPr>
        <p:spPr>
          <a:xfrm>
            <a:off x="7492519" y="348492"/>
            <a:ext cx="1353285" cy="385836"/>
          </a:xfrm>
          <a:prstGeom prst="rect">
            <a:avLst/>
          </a:prstGeom>
          <a:noFill/>
        </p:spPr>
        <p:txBody>
          <a:bodyPr wrap="square" rtlCol="0">
            <a:spAutoFit/>
          </a:bodyPr>
          <a:lstStyle/>
          <a:p>
            <a:r>
              <a:rPr lang="en-US" dirty="0" smtClean="0">
                <a:solidFill>
                  <a:schemeClr val="accent1">
                    <a:lumMod val="75000"/>
                  </a:schemeClr>
                </a:solidFill>
              </a:rPr>
              <a:t>Dr Turi King</a:t>
            </a:r>
          </a:p>
        </p:txBody>
      </p:sp>
      <p:pic>
        <p:nvPicPr>
          <p:cNvPr id="18" name="Picture 17" descr="Final PC logo black text.png"/>
          <p:cNvPicPr>
            <a:picLocks noChangeAspect="1"/>
          </p:cNvPicPr>
          <p:nvPr/>
        </p:nvPicPr>
        <p:blipFill>
          <a:blip r:embed="rId5"/>
          <a:stretch>
            <a:fillRect/>
          </a:stretch>
        </p:blipFill>
        <p:spPr>
          <a:xfrm>
            <a:off x="252000" y="348492"/>
            <a:ext cx="1800000" cy="428702"/>
          </a:xfrm>
          <a:prstGeom prst="rect">
            <a:avLst/>
          </a:prstGeom>
        </p:spPr>
      </p:pic>
    </p:spTree>
    <p:extLst>
      <p:ext uri="{BB962C8B-B14F-4D97-AF65-F5344CB8AC3E}">
        <p14:creationId xmlns:p14="http://schemas.microsoft.com/office/powerpoint/2010/main" val="2403227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TKR3PP1.tiff"/>
          <p:cNvPicPr>
            <a:picLocks noChangeAspect="1"/>
          </p:cNvPicPr>
          <p:nvPr/>
        </p:nvPicPr>
        <p:blipFill>
          <a:blip r:embed="rId3"/>
          <a:srcRect t="29244"/>
          <a:stretch>
            <a:fillRect/>
          </a:stretch>
        </p:blipFill>
        <p:spPr>
          <a:xfrm>
            <a:off x="283679" y="4439023"/>
            <a:ext cx="8608321" cy="1641784"/>
          </a:xfrm>
          <a:prstGeom prst="rect">
            <a:avLst/>
          </a:prstGeom>
        </p:spPr>
      </p:pic>
      <p:grpSp>
        <p:nvGrpSpPr>
          <p:cNvPr id="2" name="Group 4"/>
          <p:cNvGrpSpPr/>
          <p:nvPr/>
        </p:nvGrpSpPr>
        <p:grpSpPr>
          <a:xfrm>
            <a:off x="294662" y="1254824"/>
            <a:ext cx="8516831" cy="1586457"/>
            <a:chOff x="659666" y="1039024"/>
            <a:chExt cx="8331070" cy="2051999"/>
          </a:xfrm>
        </p:grpSpPr>
        <p:pic>
          <p:nvPicPr>
            <p:cNvPr id="6" name="Picture 5" descr="Michael'sPP1.tiff"/>
            <p:cNvPicPr>
              <a:picLocks noChangeAspect="1"/>
            </p:cNvPicPr>
            <p:nvPr/>
          </p:nvPicPr>
          <p:blipFill>
            <a:blip r:embed="rId4"/>
            <a:stretch>
              <a:fillRect/>
            </a:stretch>
          </p:blipFill>
          <p:spPr>
            <a:xfrm>
              <a:off x="659667" y="1039024"/>
              <a:ext cx="8331069" cy="2051999"/>
            </a:xfrm>
            <a:prstGeom prst="rect">
              <a:avLst/>
            </a:prstGeom>
          </p:spPr>
        </p:pic>
        <p:sp>
          <p:nvSpPr>
            <p:cNvPr id="7" name="TextBox 6"/>
            <p:cNvSpPr txBox="1"/>
            <p:nvPr/>
          </p:nvSpPr>
          <p:spPr>
            <a:xfrm>
              <a:off x="659666" y="1147794"/>
              <a:ext cx="2226443" cy="540647"/>
            </a:xfrm>
            <a:prstGeom prst="rect">
              <a:avLst/>
            </a:prstGeom>
            <a:noFill/>
          </p:spPr>
          <p:txBody>
            <a:bodyPr wrap="square" rtlCol="0">
              <a:spAutoFit/>
            </a:bodyPr>
            <a:lstStyle/>
            <a:p>
              <a:r>
                <a:rPr lang="en-US" sz="2000" dirty="0" smtClean="0">
                  <a:solidFill>
                    <a:schemeClr val="accent1">
                      <a:lumMod val="75000"/>
                    </a:schemeClr>
                  </a:solidFill>
                </a:rPr>
                <a:t>Michael Ibsen</a:t>
              </a:r>
              <a:endParaRPr lang="en-US" sz="2000" dirty="0">
                <a:solidFill>
                  <a:schemeClr val="accent1">
                    <a:lumMod val="75000"/>
                  </a:schemeClr>
                </a:solidFill>
              </a:endParaRPr>
            </a:p>
          </p:txBody>
        </p:sp>
      </p:grpSp>
      <p:grpSp>
        <p:nvGrpSpPr>
          <p:cNvPr id="3" name="Group 7"/>
          <p:cNvGrpSpPr/>
          <p:nvPr/>
        </p:nvGrpSpPr>
        <p:grpSpPr>
          <a:xfrm>
            <a:off x="294662" y="2894815"/>
            <a:ext cx="8551142" cy="1550212"/>
            <a:chOff x="659666" y="3142267"/>
            <a:chExt cx="8363914" cy="1483904"/>
          </a:xfrm>
        </p:grpSpPr>
        <p:pic>
          <p:nvPicPr>
            <p:cNvPr id="9" name="Picture 8" descr="LinePP1again.tiff"/>
            <p:cNvPicPr>
              <a:picLocks noChangeAspect="1"/>
            </p:cNvPicPr>
            <p:nvPr/>
          </p:nvPicPr>
          <p:blipFill>
            <a:blip r:embed="rId5"/>
            <a:srcRect t="14214"/>
            <a:stretch>
              <a:fillRect/>
            </a:stretch>
          </p:blipFill>
          <p:spPr>
            <a:xfrm>
              <a:off x="659667" y="3142267"/>
              <a:ext cx="8363913" cy="1483904"/>
            </a:xfrm>
            <a:prstGeom prst="rect">
              <a:avLst/>
            </a:prstGeom>
          </p:spPr>
        </p:pic>
        <p:sp>
          <p:nvSpPr>
            <p:cNvPr id="10" name="TextBox 9"/>
            <p:cNvSpPr txBox="1"/>
            <p:nvPr/>
          </p:nvSpPr>
          <p:spPr>
            <a:xfrm>
              <a:off x="659666" y="3142267"/>
              <a:ext cx="2226443" cy="382996"/>
            </a:xfrm>
            <a:prstGeom prst="rect">
              <a:avLst/>
            </a:prstGeom>
            <a:noFill/>
          </p:spPr>
          <p:txBody>
            <a:bodyPr wrap="square" rtlCol="0">
              <a:spAutoFit/>
            </a:bodyPr>
            <a:lstStyle/>
            <a:p>
              <a:r>
                <a:rPr lang="en-US" sz="2000" dirty="0" smtClean="0">
                  <a:solidFill>
                    <a:schemeClr val="accent1">
                      <a:lumMod val="75000"/>
                    </a:schemeClr>
                  </a:solidFill>
                </a:rPr>
                <a:t>Wendy </a:t>
              </a:r>
              <a:r>
                <a:rPr lang="en-US" sz="2000" dirty="0" err="1" smtClean="0">
                  <a:solidFill>
                    <a:schemeClr val="accent1">
                      <a:lumMod val="75000"/>
                    </a:schemeClr>
                  </a:solidFill>
                </a:rPr>
                <a:t>Duldig</a:t>
              </a:r>
              <a:endParaRPr lang="en-US" sz="2000" dirty="0">
                <a:solidFill>
                  <a:schemeClr val="accent1">
                    <a:lumMod val="75000"/>
                  </a:schemeClr>
                </a:solidFill>
              </a:endParaRPr>
            </a:p>
          </p:txBody>
        </p:sp>
      </p:grpSp>
      <p:cxnSp>
        <p:nvCxnSpPr>
          <p:cNvPr id="13" name="Straight Connector 12"/>
          <p:cNvCxnSpPr/>
          <p:nvPr/>
        </p:nvCxnSpPr>
        <p:spPr>
          <a:xfrm rot="5400000">
            <a:off x="-1578227" y="3127714"/>
            <a:ext cx="3747438" cy="165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2164941" y="348492"/>
            <a:ext cx="4978087" cy="369332"/>
          </a:xfrm>
          <a:prstGeom prst="rect">
            <a:avLst/>
          </a:prstGeom>
          <a:noFill/>
        </p:spPr>
        <p:txBody>
          <a:bodyPr wrap="square" rtlCol="0">
            <a:spAutoFit/>
          </a:bodyPr>
          <a:lstStyle/>
          <a:p>
            <a:r>
              <a:rPr lang="en-US" dirty="0" smtClean="0">
                <a:solidFill>
                  <a:schemeClr val="accent1">
                    <a:lumMod val="75000"/>
                  </a:schemeClr>
                </a:solidFill>
              </a:rPr>
              <a:t>The Greyfriars Skeletal Remains: the DNA results</a:t>
            </a:r>
          </a:p>
        </p:txBody>
      </p:sp>
      <p:sp>
        <p:nvSpPr>
          <p:cNvPr id="15" name="TextBox 14"/>
          <p:cNvSpPr txBox="1"/>
          <p:nvPr/>
        </p:nvSpPr>
        <p:spPr>
          <a:xfrm>
            <a:off x="7492519" y="348492"/>
            <a:ext cx="1353285" cy="385836"/>
          </a:xfrm>
          <a:prstGeom prst="rect">
            <a:avLst/>
          </a:prstGeom>
          <a:noFill/>
        </p:spPr>
        <p:txBody>
          <a:bodyPr wrap="square" rtlCol="0">
            <a:spAutoFit/>
          </a:bodyPr>
          <a:lstStyle/>
          <a:p>
            <a:r>
              <a:rPr lang="en-US" dirty="0" smtClean="0">
                <a:solidFill>
                  <a:schemeClr val="accent1">
                    <a:lumMod val="75000"/>
                  </a:schemeClr>
                </a:solidFill>
              </a:rPr>
              <a:t>Dr Turi King</a:t>
            </a:r>
          </a:p>
        </p:txBody>
      </p:sp>
      <p:pic>
        <p:nvPicPr>
          <p:cNvPr id="18" name="Picture 17" descr="Final PC logo black text.png"/>
          <p:cNvPicPr>
            <a:picLocks noChangeAspect="1"/>
          </p:cNvPicPr>
          <p:nvPr/>
        </p:nvPicPr>
        <p:blipFill>
          <a:blip r:embed="rId6"/>
          <a:stretch>
            <a:fillRect/>
          </a:stretch>
        </p:blipFill>
        <p:spPr>
          <a:xfrm>
            <a:off x="252000" y="348492"/>
            <a:ext cx="1800000" cy="428702"/>
          </a:xfrm>
          <a:prstGeom prst="rect">
            <a:avLst/>
          </a:prstGeom>
        </p:spPr>
      </p:pic>
      <p:sp>
        <p:nvSpPr>
          <p:cNvPr id="16" name="TextBox 15"/>
          <p:cNvSpPr txBox="1"/>
          <p:nvPr/>
        </p:nvSpPr>
        <p:spPr>
          <a:xfrm>
            <a:off x="252000" y="4468507"/>
            <a:ext cx="4401984" cy="400110"/>
          </a:xfrm>
          <a:prstGeom prst="rect">
            <a:avLst/>
          </a:prstGeom>
          <a:noFill/>
        </p:spPr>
        <p:txBody>
          <a:bodyPr wrap="square" rtlCol="0">
            <a:spAutoFit/>
          </a:bodyPr>
          <a:lstStyle/>
          <a:p>
            <a:r>
              <a:rPr lang="en-US" sz="2000" dirty="0" smtClean="0">
                <a:solidFill>
                  <a:schemeClr val="accent1">
                    <a:lumMod val="75000"/>
                  </a:schemeClr>
                </a:solidFill>
              </a:rPr>
              <a:t>Greyfriars Skeletal Remains (Skeleton 1)</a:t>
            </a:r>
            <a:endParaRPr lang="en-US" sz="2000" dirty="0">
              <a:solidFill>
                <a:schemeClr val="accent1">
                  <a:lumMod val="75000"/>
                </a:schemeClr>
              </a:solidFill>
            </a:endParaRPr>
          </a:p>
        </p:txBody>
      </p:sp>
    </p:spTree>
    <p:extLst>
      <p:ext uri="{BB962C8B-B14F-4D97-AF65-F5344CB8AC3E}">
        <p14:creationId xmlns:p14="http://schemas.microsoft.com/office/powerpoint/2010/main" val="3977071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TKR3PP1.tiff"/>
          <p:cNvPicPr>
            <a:picLocks noChangeAspect="1"/>
          </p:cNvPicPr>
          <p:nvPr/>
        </p:nvPicPr>
        <p:blipFill>
          <a:blip r:embed="rId3"/>
          <a:srcRect t="29244"/>
          <a:stretch>
            <a:fillRect/>
          </a:stretch>
        </p:blipFill>
        <p:spPr>
          <a:xfrm>
            <a:off x="283679" y="4439023"/>
            <a:ext cx="8608321" cy="1641784"/>
          </a:xfrm>
          <a:prstGeom prst="rect">
            <a:avLst/>
          </a:prstGeom>
        </p:spPr>
      </p:pic>
      <p:grpSp>
        <p:nvGrpSpPr>
          <p:cNvPr id="2" name="Group 4"/>
          <p:cNvGrpSpPr/>
          <p:nvPr/>
        </p:nvGrpSpPr>
        <p:grpSpPr>
          <a:xfrm>
            <a:off x="294662" y="1254824"/>
            <a:ext cx="8516831" cy="1586457"/>
            <a:chOff x="659666" y="1039024"/>
            <a:chExt cx="8331070" cy="2051999"/>
          </a:xfrm>
        </p:grpSpPr>
        <p:pic>
          <p:nvPicPr>
            <p:cNvPr id="6" name="Picture 5" descr="Michael'sPP1.tiff"/>
            <p:cNvPicPr>
              <a:picLocks noChangeAspect="1"/>
            </p:cNvPicPr>
            <p:nvPr/>
          </p:nvPicPr>
          <p:blipFill>
            <a:blip r:embed="rId4"/>
            <a:stretch>
              <a:fillRect/>
            </a:stretch>
          </p:blipFill>
          <p:spPr>
            <a:xfrm>
              <a:off x="659667" y="1039024"/>
              <a:ext cx="8331069" cy="2051999"/>
            </a:xfrm>
            <a:prstGeom prst="rect">
              <a:avLst/>
            </a:prstGeom>
          </p:spPr>
        </p:pic>
        <p:sp>
          <p:nvSpPr>
            <p:cNvPr id="7" name="TextBox 6"/>
            <p:cNvSpPr txBox="1"/>
            <p:nvPr/>
          </p:nvSpPr>
          <p:spPr>
            <a:xfrm>
              <a:off x="659666" y="1147794"/>
              <a:ext cx="2226443" cy="540647"/>
            </a:xfrm>
            <a:prstGeom prst="rect">
              <a:avLst/>
            </a:prstGeom>
            <a:noFill/>
          </p:spPr>
          <p:txBody>
            <a:bodyPr wrap="square" rtlCol="0">
              <a:spAutoFit/>
            </a:bodyPr>
            <a:lstStyle/>
            <a:p>
              <a:r>
                <a:rPr lang="en-US" sz="2000" dirty="0" smtClean="0">
                  <a:solidFill>
                    <a:schemeClr val="accent1">
                      <a:lumMod val="75000"/>
                    </a:schemeClr>
                  </a:solidFill>
                </a:rPr>
                <a:t>Michael Ibsen</a:t>
              </a:r>
              <a:endParaRPr lang="en-US" sz="2000" dirty="0">
                <a:solidFill>
                  <a:schemeClr val="accent1">
                    <a:lumMod val="75000"/>
                  </a:schemeClr>
                </a:solidFill>
              </a:endParaRPr>
            </a:p>
          </p:txBody>
        </p:sp>
      </p:grpSp>
      <p:grpSp>
        <p:nvGrpSpPr>
          <p:cNvPr id="3" name="Group 7"/>
          <p:cNvGrpSpPr/>
          <p:nvPr/>
        </p:nvGrpSpPr>
        <p:grpSpPr>
          <a:xfrm>
            <a:off x="294662" y="2894815"/>
            <a:ext cx="8551142" cy="1550212"/>
            <a:chOff x="659666" y="3142267"/>
            <a:chExt cx="8363914" cy="1483904"/>
          </a:xfrm>
        </p:grpSpPr>
        <p:pic>
          <p:nvPicPr>
            <p:cNvPr id="9" name="Picture 8" descr="LinePP1again.tiff"/>
            <p:cNvPicPr>
              <a:picLocks noChangeAspect="1"/>
            </p:cNvPicPr>
            <p:nvPr/>
          </p:nvPicPr>
          <p:blipFill>
            <a:blip r:embed="rId5"/>
            <a:srcRect t="14214"/>
            <a:stretch>
              <a:fillRect/>
            </a:stretch>
          </p:blipFill>
          <p:spPr>
            <a:xfrm>
              <a:off x="659667" y="3142267"/>
              <a:ext cx="8363913" cy="1483904"/>
            </a:xfrm>
            <a:prstGeom prst="rect">
              <a:avLst/>
            </a:prstGeom>
          </p:spPr>
        </p:pic>
        <p:sp>
          <p:nvSpPr>
            <p:cNvPr id="10" name="TextBox 9"/>
            <p:cNvSpPr txBox="1"/>
            <p:nvPr/>
          </p:nvSpPr>
          <p:spPr>
            <a:xfrm>
              <a:off x="659666" y="3142267"/>
              <a:ext cx="2226443" cy="382996"/>
            </a:xfrm>
            <a:prstGeom prst="rect">
              <a:avLst/>
            </a:prstGeom>
            <a:noFill/>
          </p:spPr>
          <p:txBody>
            <a:bodyPr wrap="square" rtlCol="0">
              <a:spAutoFit/>
            </a:bodyPr>
            <a:lstStyle/>
            <a:p>
              <a:r>
                <a:rPr lang="en-US" sz="2000" dirty="0" smtClean="0">
                  <a:solidFill>
                    <a:schemeClr val="accent1">
                      <a:lumMod val="75000"/>
                    </a:schemeClr>
                  </a:solidFill>
                </a:rPr>
                <a:t>Wendy </a:t>
              </a:r>
              <a:r>
                <a:rPr lang="en-US" sz="2000" dirty="0" err="1" smtClean="0">
                  <a:solidFill>
                    <a:schemeClr val="accent1">
                      <a:lumMod val="75000"/>
                    </a:schemeClr>
                  </a:solidFill>
                </a:rPr>
                <a:t>Duldig</a:t>
              </a:r>
              <a:endParaRPr lang="en-US" sz="2000" dirty="0">
                <a:solidFill>
                  <a:schemeClr val="accent1">
                    <a:lumMod val="75000"/>
                  </a:schemeClr>
                </a:solidFill>
              </a:endParaRPr>
            </a:p>
          </p:txBody>
        </p:sp>
      </p:grpSp>
      <p:sp>
        <p:nvSpPr>
          <p:cNvPr id="12" name="TextBox 11"/>
          <p:cNvSpPr txBox="1"/>
          <p:nvPr/>
        </p:nvSpPr>
        <p:spPr>
          <a:xfrm>
            <a:off x="271319" y="4468507"/>
            <a:ext cx="1309370" cy="417989"/>
          </a:xfrm>
          <a:prstGeom prst="rect">
            <a:avLst/>
          </a:prstGeom>
          <a:noFill/>
        </p:spPr>
        <p:txBody>
          <a:bodyPr wrap="square" rtlCol="0">
            <a:spAutoFit/>
          </a:bodyPr>
          <a:lstStyle/>
          <a:p>
            <a:r>
              <a:rPr lang="en-US" sz="2000" dirty="0" smtClean="0">
                <a:solidFill>
                  <a:schemeClr val="accent1">
                    <a:lumMod val="75000"/>
                  </a:schemeClr>
                </a:solidFill>
              </a:rPr>
              <a:t>Richard III</a:t>
            </a:r>
            <a:endParaRPr lang="en-US" sz="2000" dirty="0">
              <a:solidFill>
                <a:schemeClr val="accent1">
                  <a:lumMod val="75000"/>
                </a:schemeClr>
              </a:solidFill>
            </a:endParaRPr>
          </a:p>
        </p:txBody>
      </p:sp>
      <p:cxnSp>
        <p:nvCxnSpPr>
          <p:cNvPr id="13" name="Straight Connector 12"/>
          <p:cNvCxnSpPr/>
          <p:nvPr/>
        </p:nvCxnSpPr>
        <p:spPr>
          <a:xfrm rot="5400000">
            <a:off x="-1578227" y="3127714"/>
            <a:ext cx="3747438" cy="165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2164941" y="348492"/>
            <a:ext cx="4978087" cy="369332"/>
          </a:xfrm>
          <a:prstGeom prst="rect">
            <a:avLst/>
          </a:prstGeom>
          <a:noFill/>
        </p:spPr>
        <p:txBody>
          <a:bodyPr wrap="square" rtlCol="0">
            <a:spAutoFit/>
          </a:bodyPr>
          <a:lstStyle/>
          <a:p>
            <a:r>
              <a:rPr lang="en-US" dirty="0" smtClean="0">
                <a:solidFill>
                  <a:schemeClr val="accent1">
                    <a:lumMod val="75000"/>
                  </a:schemeClr>
                </a:solidFill>
              </a:rPr>
              <a:t>The Greyfriars Skeletal Remains: the DNA results</a:t>
            </a:r>
          </a:p>
        </p:txBody>
      </p:sp>
      <p:sp>
        <p:nvSpPr>
          <p:cNvPr id="15" name="TextBox 14"/>
          <p:cNvSpPr txBox="1"/>
          <p:nvPr/>
        </p:nvSpPr>
        <p:spPr>
          <a:xfrm>
            <a:off x="7492519" y="348492"/>
            <a:ext cx="1353285" cy="385836"/>
          </a:xfrm>
          <a:prstGeom prst="rect">
            <a:avLst/>
          </a:prstGeom>
          <a:noFill/>
        </p:spPr>
        <p:txBody>
          <a:bodyPr wrap="square" rtlCol="0">
            <a:spAutoFit/>
          </a:bodyPr>
          <a:lstStyle/>
          <a:p>
            <a:r>
              <a:rPr lang="en-US" dirty="0" smtClean="0">
                <a:solidFill>
                  <a:schemeClr val="accent1">
                    <a:lumMod val="75000"/>
                  </a:schemeClr>
                </a:solidFill>
              </a:rPr>
              <a:t>Dr Turi King</a:t>
            </a:r>
          </a:p>
        </p:txBody>
      </p:sp>
      <p:pic>
        <p:nvPicPr>
          <p:cNvPr id="18" name="Picture 17" descr="Final PC logo black text.png"/>
          <p:cNvPicPr>
            <a:picLocks noChangeAspect="1"/>
          </p:cNvPicPr>
          <p:nvPr/>
        </p:nvPicPr>
        <p:blipFill>
          <a:blip r:embed="rId6"/>
          <a:stretch>
            <a:fillRect/>
          </a:stretch>
        </p:blipFill>
        <p:spPr>
          <a:xfrm>
            <a:off x="252000" y="348492"/>
            <a:ext cx="1800000" cy="428702"/>
          </a:xfrm>
          <a:prstGeom prst="rect">
            <a:avLst/>
          </a:prstGeom>
        </p:spPr>
      </p:pic>
    </p:spTree>
    <p:extLst>
      <p:ext uri="{BB962C8B-B14F-4D97-AF65-F5344CB8AC3E}">
        <p14:creationId xmlns:p14="http://schemas.microsoft.com/office/powerpoint/2010/main" val="3977071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5629130" y="5040384"/>
            <a:ext cx="1981200" cy="1446550"/>
          </a:xfrm>
          <a:prstGeom prst="rect">
            <a:avLst/>
          </a:prstGeom>
          <a:noFill/>
        </p:spPr>
        <p:txBody>
          <a:bodyPr wrap="square" rtlCol="0">
            <a:spAutoFit/>
          </a:bodyPr>
          <a:lstStyle/>
          <a:p>
            <a:pPr algn="ctr"/>
            <a:r>
              <a:rPr lang="en-GB" sz="1000" dirty="0" err="1" smtClean="0"/>
              <a:t>FitzRoy</a:t>
            </a:r>
            <a:r>
              <a:rPr lang="en-GB" sz="1000" dirty="0" smtClean="0"/>
              <a:t> Somerset (1823-1901)</a:t>
            </a:r>
          </a:p>
          <a:p>
            <a:pPr algn="ctr"/>
            <a:r>
              <a:rPr lang="en-GB" sz="800" dirty="0" smtClean="0"/>
              <a:t>|</a:t>
            </a:r>
          </a:p>
          <a:p>
            <a:pPr algn="ctr"/>
            <a:r>
              <a:rPr lang="en-GB" sz="1000" dirty="0" smtClean="0"/>
              <a:t>Arthur Somerset  (1855-1937)</a:t>
            </a:r>
          </a:p>
          <a:p>
            <a:pPr algn="ctr"/>
            <a:r>
              <a:rPr lang="en-GB" sz="800" dirty="0" smtClean="0"/>
              <a:t>   |</a:t>
            </a:r>
            <a:r>
              <a:rPr lang="en-GB" sz="1000" dirty="0" smtClean="0">
                <a:ln w="15875" cap="flat" cmpd="sng" algn="ctr">
                  <a:solidFill>
                    <a:srgbClr val="FFFFFF"/>
                  </a:solidFill>
                  <a:prstDash val="solid"/>
                  <a:round/>
                  <a:headEnd type="none" w="med" len="med"/>
                  <a:tailEnd type="none" w="med" len="med"/>
                </a:ln>
              </a:rPr>
              <a:t>|</a:t>
            </a:r>
            <a:r>
              <a:rPr lang="en-GB" sz="1000" dirty="0" smtClean="0"/>
              <a:t> </a:t>
            </a:r>
            <a:endParaRPr lang="en-GB" sz="1000" dirty="0" smtClean="0">
              <a:ln w="15875" cap="flat" cmpd="sng" algn="ctr">
                <a:solidFill>
                  <a:srgbClr val="FFFFFF"/>
                </a:solidFill>
                <a:prstDash val="solid"/>
                <a:round/>
                <a:headEnd type="none" w="med" len="med"/>
                <a:tailEnd type="none" w="med" len="med"/>
              </a:ln>
            </a:endParaRPr>
          </a:p>
          <a:p>
            <a:pPr algn="ctr"/>
            <a:r>
              <a:rPr lang="en-GB" sz="1000" dirty="0" smtClean="0"/>
              <a:t>Arthur Somerset (1899-1957)</a:t>
            </a:r>
          </a:p>
          <a:p>
            <a:pPr algn="ctr"/>
            <a:r>
              <a:rPr lang="en-GB" sz="1000" dirty="0" smtClean="0"/>
              <a:t>|</a:t>
            </a:r>
          </a:p>
          <a:p>
            <a:pPr algn="ctr"/>
            <a:endParaRPr lang="en-GB" sz="1000" dirty="0" smtClean="0"/>
          </a:p>
          <a:p>
            <a:pPr algn="ctr"/>
            <a:endParaRPr lang="en-GB" sz="1000" dirty="0" smtClean="0"/>
          </a:p>
          <a:p>
            <a:pPr algn="ctr"/>
            <a:endParaRPr lang="en-GB" sz="1000" dirty="0" smtClean="0"/>
          </a:p>
        </p:txBody>
      </p:sp>
      <p:sp>
        <p:nvSpPr>
          <p:cNvPr id="5" name="TextBox 4"/>
          <p:cNvSpPr txBox="1"/>
          <p:nvPr/>
        </p:nvSpPr>
        <p:spPr>
          <a:xfrm>
            <a:off x="5942989" y="1415845"/>
            <a:ext cx="1079455" cy="523220"/>
          </a:xfrm>
          <a:prstGeom prst="rect">
            <a:avLst/>
          </a:prstGeom>
          <a:noFill/>
        </p:spPr>
        <p:txBody>
          <a:bodyPr wrap="square" rtlCol="0">
            <a:spAutoFit/>
          </a:bodyPr>
          <a:lstStyle/>
          <a:p>
            <a:pPr algn="ctr"/>
            <a:r>
              <a:rPr lang="en-GB" sz="1400" b="1" dirty="0" smtClean="0"/>
              <a:t>Richard III</a:t>
            </a:r>
          </a:p>
          <a:p>
            <a:pPr algn="ctr"/>
            <a:r>
              <a:rPr lang="en-GB" sz="1400" b="1" dirty="0" smtClean="0"/>
              <a:t>(1452-1485)</a:t>
            </a:r>
            <a:endParaRPr lang="en-GB" sz="1400" b="1" dirty="0"/>
          </a:p>
        </p:txBody>
      </p:sp>
      <p:cxnSp>
        <p:nvCxnSpPr>
          <p:cNvPr id="6" name="Straight Connector 5"/>
          <p:cNvCxnSpPr/>
          <p:nvPr/>
        </p:nvCxnSpPr>
        <p:spPr>
          <a:xfrm rot="5400000" flipH="1" flipV="1">
            <a:off x="6264443" y="2412404"/>
            <a:ext cx="203200" cy="1191"/>
          </a:xfrm>
          <a:prstGeom prst="line">
            <a:avLst/>
          </a:prstGeom>
          <a:ln w="28575"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4952389" y="528594"/>
            <a:ext cx="3055689" cy="1538883"/>
          </a:xfrm>
          <a:prstGeom prst="rect">
            <a:avLst/>
          </a:prstGeom>
          <a:noFill/>
        </p:spPr>
        <p:txBody>
          <a:bodyPr wrap="square" rtlCol="0">
            <a:spAutoFit/>
          </a:bodyPr>
          <a:lstStyle/>
          <a:p>
            <a:pPr algn="ctr"/>
            <a:r>
              <a:rPr lang="en-US" sz="1000" dirty="0" smtClean="0"/>
              <a:t>Edmund, Duke of York (1341-1402) </a:t>
            </a:r>
          </a:p>
          <a:p>
            <a:pPr algn="ctr"/>
            <a:r>
              <a:rPr lang="en-US" sz="800" dirty="0" smtClean="0"/>
              <a:t> I</a:t>
            </a:r>
          </a:p>
          <a:p>
            <a:pPr algn="ctr"/>
            <a:r>
              <a:rPr lang="en-US" sz="1000" dirty="0" smtClean="0"/>
              <a:t>Richard, Earl of Cambridge (1375-1415)</a:t>
            </a:r>
          </a:p>
          <a:p>
            <a:pPr algn="ctr"/>
            <a:r>
              <a:rPr lang="en-US" sz="800" dirty="0" smtClean="0"/>
              <a:t> I</a:t>
            </a:r>
          </a:p>
          <a:p>
            <a:pPr algn="ctr"/>
            <a:r>
              <a:rPr lang="en-GB" sz="1000" dirty="0" smtClean="0"/>
              <a:t>Richard, Duke of York (1411-1460)</a:t>
            </a:r>
          </a:p>
          <a:p>
            <a:pPr algn="ctr"/>
            <a:r>
              <a:rPr lang="en-GB" sz="800" dirty="0"/>
              <a:t>I</a:t>
            </a:r>
            <a:endParaRPr lang="en-GB" sz="800" dirty="0" smtClean="0"/>
          </a:p>
          <a:p>
            <a:pPr algn="ctr"/>
            <a:endParaRPr lang="en-US" sz="1000" dirty="0" smtClean="0"/>
          </a:p>
          <a:p>
            <a:pPr algn="ctr"/>
            <a:endParaRPr lang="en-US" sz="1000" dirty="0" smtClean="0"/>
          </a:p>
          <a:p>
            <a:pPr algn="ctr"/>
            <a:endParaRPr lang="en-US" sz="1000" dirty="0" smtClean="0"/>
          </a:p>
          <a:p>
            <a:pPr algn="ctr"/>
            <a:endParaRPr lang="en-US" sz="1000" dirty="0"/>
          </a:p>
        </p:txBody>
      </p:sp>
      <p:sp>
        <p:nvSpPr>
          <p:cNvPr id="10" name="TextBox 9"/>
          <p:cNvSpPr txBox="1"/>
          <p:nvPr/>
        </p:nvSpPr>
        <p:spPr>
          <a:xfrm>
            <a:off x="3852902" y="116115"/>
            <a:ext cx="1937958" cy="246221"/>
          </a:xfrm>
          <a:prstGeom prst="rect">
            <a:avLst/>
          </a:prstGeom>
          <a:noFill/>
        </p:spPr>
        <p:txBody>
          <a:bodyPr wrap="square" rtlCol="0">
            <a:spAutoFit/>
          </a:bodyPr>
          <a:lstStyle/>
          <a:p>
            <a:pPr algn="ctr"/>
            <a:r>
              <a:rPr lang="en-US" sz="1000" dirty="0" smtClean="0"/>
              <a:t>Edward III (1312-1377)</a:t>
            </a:r>
            <a:endParaRPr lang="en-US" sz="1000" dirty="0"/>
          </a:p>
        </p:txBody>
      </p:sp>
      <p:sp>
        <p:nvSpPr>
          <p:cNvPr id="11" name="TextBox 10"/>
          <p:cNvSpPr txBox="1"/>
          <p:nvPr/>
        </p:nvSpPr>
        <p:spPr>
          <a:xfrm>
            <a:off x="2275377" y="486489"/>
            <a:ext cx="1577525" cy="246221"/>
          </a:xfrm>
          <a:prstGeom prst="rect">
            <a:avLst/>
          </a:prstGeom>
          <a:noFill/>
        </p:spPr>
        <p:txBody>
          <a:bodyPr wrap="none" rtlCol="0">
            <a:spAutoFit/>
          </a:bodyPr>
          <a:lstStyle/>
          <a:p>
            <a:r>
              <a:rPr lang="en-US" sz="1000" dirty="0" smtClean="0"/>
              <a:t>John of Gaunt (1340-1399)</a:t>
            </a:r>
            <a:endParaRPr lang="en-US" sz="1000" dirty="0"/>
          </a:p>
        </p:txBody>
      </p:sp>
      <p:sp>
        <p:nvSpPr>
          <p:cNvPr id="12" name="TextBox 11"/>
          <p:cNvSpPr txBox="1"/>
          <p:nvPr/>
        </p:nvSpPr>
        <p:spPr>
          <a:xfrm>
            <a:off x="663836" y="611400"/>
            <a:ext cx="4626237" cy="3600986"/>
          </a:xfrm>
          <a:prstGeom prst="rect">
            <a:avLst/>
          </a:prstGeom>
          <a:noFill/>
        </p:spPr>
        <p:txBody>
          <a:bodyPr wrap="square" rtlCol="0">
            <a:spAutoFit/>
          </a:bodyPr>
          <a:lstStyle/>
          <a:p>
            <a:pPr algn="ctr"/>
            <a:r>
              <a:rPr lang="en-GB" sz="800" dirty="0" smtClean="0"/>
              <a:t>|</a:t>
            </a:r>
          </a:p>
          <a:p>
            <a:pPr algn="ctr"/>
            <a:r>
              <a:rPr lang="en-GB" sz="1000" dirty="0" smtClean="0"/>
              <a:t>John Beaufort, Earl of Somerset (c.1371-1410)*</a:t>
            </a:r>
          </a:p>
          <a:p>
            <a:pPr algn="ctr"/>
            <a:r>
              <a:rPr lang="en-GB" sz="800" dirty="0" smtClean="0"/>
              <a:t>|</a:t>
            </a:r>
          </a:p>
          <a:p>
            <a:pPr algn="ctr"/>
            <a:r>
              <a:rPr lang="en-GB" sz="1000" dirty="0" smtClean="0"/>
              <a:t>Edmund, 2</a:t>
            </a:r>
            <a:r>
              <a:rPr lang="en-GB" sz="1000" baseline="30000" dirty="0" smtClean="0"/>
              <a:t>nd</a:t>
            </a:r>
            <a:r>
              <a:rPr lang="en-GB" sz="1000" dirty="0" smtClean="0"/>
              <a:t> Duke of Somerset (c.1406-1455)</a:t>
            </a:r>
          </a:p>
          <a:p>
            <a:pPr algn="ctr"/>
            <a:r>
              <a:rPr lang="en-GB" sz="1000" dirty="0" smtClean="0"/>
              <a:t> </a:t>
            </a:r>
            <a:r>
              <a:rPr lang="en-GB" sz="800" dirty="0" smtClean="0"/>
              <a:t>|</a:t>
            </a:r>
            <a:r>
              <a:rPr lang="en-GB" sz="800" dirty="0" smtClean="0">
                <a:ln w="15875" cap="flat" cmpd="sng" algn="ctr">
                  <a:solidFill>
                    <a:srgbClr val="FFFFFF"/>
                  </a:solidFill>
                  <a:prstDash val="solid"/>
                  <a:round/>
                  <a:headEnd type="none" w="med" len="med"/>
                  <a:tailEnd type="none" w="med" len="med"/>
                </a:ln>
              </a:rPr>
              <a:t>|</a:t>
            </a:r>
          </a:p>
          <a:p>
            <a:pPr algn="ctr"/>
            <a:r>
              <a:rPr lang="en-GB" sz="1000" dirty="0" smtClean="0"/>
              <a:t>Henry, 3</a:t>
            </a:r>
            <a:r>
              <a:rPr lang="en-GB" sz="1000" baseline="30000" dirty="0" smtClean="0"/>
              <a:t>rd</a:t>
            </a:r>
            <a:r>
              <a:rPr lang="en-GB" sz="1000" dirty="0" smtClean="0"/>
              <a:t> Duke of Somerset (1436-1464)</a:t>
            </a:r>
          </a:p>
          <a:p>
            <a:pPr algn="ctr"/>
            <a:r>
              <a:rPr lang="en-GB" sz="800" dirty="0" smtClean="0"/>
              <a:t>|</a:t>
            </a:r>
          </a:p>
          <a:p>
            <a:pPr algn="ctr"/>
            <a:r>
              <a:rPr lang="en-GB" sz="1000" dirty="0" smtClean="0"/>
              <a:t>Charles Somerset, 1</a:t>
            </a:r>
            <a:r>
              <a:rPr lang="en-GB" sz="1000" baseline="30000" dirty="0" smtClean="0"/>
              <a:t>st</a:t>
            </a:r>
            <a:r>
              <a:rPr lang="en-GB" sz="1000" dirty="0" smtClean="0"/>
              <a:t> Earl of Worcester (c.1460-1526)*</a:t>
            </a:r>
          </a:p>
          <a:p>
            <a:pPr algn="ctr"/>
            <a:r>
              <a:rPr lang="en-GB" sz="800" dirty="0" smtClean="0"/>
              <a:t>|</a:t>
            </a:r>
          </a:p>
          <a:p>
            <a:pPr algn="ctr"/>
            <a:r>
              <a:rPr lang="en-GB" sz="1000" dirty="0" smtClean="0"/>
              <a:t>Henry Somerset, 2</a:t>
            </a:r>
            <a:r>
              <a:rPr lang="en-GB" sz="1000" baseline="30000" dirty="0" smtClean="0"/>
              <a:t>nd</a:t>
            </a:r>
            <a:r>
              <a:rPr lang="en-GB" sz="1000" dirty="0" smtClean="0"/>
              <a:t> Earl of Worcester (1496-1549)</a:t>
            </a:r>
          </a:p>
          <a:p>
            <a:pPr algn="ctr"/>
            <a:r>
              <a:rPr lang="en-GB" sz="800" dirty="0" smtClean="0"/>
              <a:t>|</a:t>
            </a:r>
          </a:p>
          <a:p>
            <a:pPr algn="ctr"/>
            <a:r>
              <a:rPr lang="en-GB" sz="1000" dirty="0" smtClean="0"/>
              <a:t>William Somerset, 3</a:t>
            </a:r>
            <a:r>
              <a:rPr lang="en-GB" sz="1000" baseline="30000" dirty="0" smtClean="0"/>
              <a:t>rd</a:t>
            </a:r>
            <a:r>
              <a:rPr lang="en-GB" sz="1000" dirty="0" smtClean="0"/>
              <a:t> Earl of Worcester (c.1527-1589)</a:t>
            </a:r>
          </a:p>
          <a:p>
            <a:pPr algn="ctr"/>
            <a:r>
              <a:rPr lang="en-GB" sz="800" dirty="0" smtClean="0"/>
              <a:t>|</a:t>
            </a:r>
          </a:p>
          <a:p>
            <a:pPr algn="ctr"/>
            <a:r>
              <a:rPr lang="en-GB" sz="1000" dirty="0" smtClean="0"/>
              <a:t>Edward Somerset,4</a:t>
            </a:r>
            <a:r>
              <a:rPr lang="en-GB" sz="1000" baseline="30000" dirty="0" smtClean="0"/>
              <a:t>th</a:t>
            </a:r>
            <a:r>
              <a:rPr lang="en-GB" sz="1000" dirty="0" smtClean="0"/>
              <a:t> Earl of Worcester (c.1550-1628)</a:t>
            </a:r>
          </a:p>
          <a:p>
            <a:pPr algn="ctr"/>
            <a:r>
              <a:rPr lang="en-GB" sz="800" dirty="0" smtClean="0"/>
              <a:t>|</a:t>
            </a:r>
          </a:p>
          <a:p>
            <a:pPr algn="ctr"/>
            <a:r>
              <a:rPr lang="en-GB" sz="1000" dirty="0" smtClean="0"/>
              <a:t>Henry Somerset, 1</a:t>
            </a:r>
            <a:r>
              <a:rPr lang="en-GB" sz="1000" baseline="30000" dirty="0" smtClean="0"/>
              <a:t>st</a:t>
            </a:r>
            <a:r>
              <a:rPr lang="en-GB" sz="1000" dirty="0" smtClean="0"/>
              <a:t> </a:t>
            </a:r>
            <a:r>
              <a:rPr lang="en-GB" sz="1000" dirty="0" err="1" smtClean="0"/>
              <a:t>Marquess</a:t>
            </a:r>
            <a:r>
              <a:rPr lang="en-GB" sz="1000" dirty="0" smtClean="0"/>
              <a:t> of Worcester (1577-1646)</a:t>
            </a:r>
          </a:p>
          <a:p>
            <a:pPr algn="ctr"/>
            <a:r>
              <a:rPr lang="en-GB" sz="800" dirty="0" smtClean="0"/>
              <a:t>|</a:t>
            </a:r>
          </a:p>
          <a:p>
            <a:pPr algn="ctr"/>
            <a:r>
              <a:rPr lang="en-GB" sz="1000" dirty="0" smtClean="0"/>
              <a:t>Edward Somerset, 2</a:t>
            </a:r>
            <a:r>
              <a:rPr lang="en-GB" sz="1000" baseline="30000" dirty="0" smtClean="0"/>
              <a:t>nd</a:t>
            </a:r>
            <a:r>
              <a:rPr lang="en-GB" sz="1000" dirty="0" smtClean="0"/>
              <a:t> </a:t>
            </a:r>
            <a:r>
              <a:rPr lang="en-GB" sz="1000" dirty="0" err="1" smtClean="0"/>
              <a:t>Marquess</a:t>
            </a:r>
            <a:r>
              <a:rPr lang="en-GB" sz="1000" dirty="0" smtClean="0"/>
              <a:t> of Worcester (1603-1667)</a:t>
            </a:r>
          </a:p>
          <a:p>
            <a:pPr algn="ctr"/>
            <a:r>
              <a:rPr lang="en-GB" sz="800" dirty="0" smtClean="0"/>
              <a:t>|</a:t>
            </a:r>
            <a:endParaRPr lang="en-GB" sz="1000" dirty="0"/>
          </a:p>
          <a:p>
            <a:pPr algn="ctr"/>
            <a:r>
              <a:rPr lang="en-GB" sz="1000" dirty="0" smtClean="0"/>
              <a:t>Henry Somerset, 1</a:t>
            </a:r>
            <a:r>
              <a:rPr lang="en-GB" sz="1000" baseline="30000" dirty="0" smtClean="0"/>
              <a:t>st</a:t>
            </a:r>
            <a:r>
              <a:rPr lang="en-GB" sz="1000" dirty="0" smtClean="0"/>
              <a:t> Duke of Beaufort, 3</a:t>
            </a:r>
            <a:r>
              <a:rPr lang="en-GB" sz="1000" baseline="30000" dirty="0" smtClean="0"/>
              <a:t>rd</a:t>
            </a:r>
            <a:r>
              <a:rPr lang="en-GB" sz="1000" dirty="0" smtClean="0"/>
              <a:t> </a:t>
            </a:r>
            <a:r>
              <a:rPr lang="en-GB" sz="1000" dirty="0" err="1" smtClean="0"/>
              <a:t>Marquess</a:t>
            </a:r>
            <a:r>
              <a:rPr lang="en-GB" sz="1000" dirty="0" smtClean="0"/>
              <a:t> of Worcester (1629-1700)</a:t>
            </a:r>
          </a:p>
          <a:p>
            <a:pPr algn="ctr"/>
            <a:r>
              <a:rPr lang="en-GB" sz="800" dirty="0" smtClean="0"/>
              <a:t>|</a:t>
            </a:r>
          </a:p>
          <a:p>
            <a:pPr algn="ctr"/>
            <a:r>
              <a:rPr lang="en-GB" sz="1000" dirty="0" smtClean="0"/>
              <a:t>Charles Somerset, </a:t>
            </a:r>
            <a:r>
              <a:rPr lang="en-GB" sz="1000" dirty="0" err="1" smtClean="0"/>
              <a:t>Marquess</a:t>
            </a:r>
            <a:r>
              <a:rPr lang="en-GB" sz="1000" dirty="0" smtClean="0"/>
              <a:t> of Worcester (1660-1698)</a:t>
            </a:r>
          </a:p>
          <a:p>
            <a:pPr algn="ctr"/>
            <a:r>
              <a:rPr lang="en-GB" sz="800" dirty="0" smtClean="0"/>
              <a:t>|</a:t>
            </a:r>
          </a:p>
          <a:p>
            <a:pPr algn="ctr"/>
            <a:r>
              <a:rPr lang="en-GB" sz="1000" dirty="0" smtClean="0"/>
              <a:t>Henry Somerset, 2</a:t>
            </a:r>
            <a:r>
              <a:rPr lang="en-GB" sz="1000" baseline="30000" dirty="0" smtClean="0"/>
              <a:t>nd</a:t>
            </a:r>
            <a:r>
              <a:rPr lang="en-GB" sz="1000" dirty="0" smtClean="0"/>
              <a:t> Duke of Beaufort (1684-1714)</a:t>
            </a:r>
          </a:p>
          <a:p>
            <a:pPr algn="ctr"/>
            <a:endParaRPr lang="en-GB" sz="1000" dirty="0" smtClean="0"/>
          </a:p>
        </p:txBody>
      </p:sp>
      <p:sp>
        <p:nvSpPr>
          <p:cNvPr id="13" name="TextBox 12"/>
          <p:cNvSpPr txBox="1"/>
          <p:nvPr/>
        </p:nvSpPr>
        <p:spPr>
          <a:xfrm>
            <a:off x="1971617" y="4169756"/>
            <a:ext cx="3596642" cy="523220"/>
          </a:xfrm>
          <a:prstGeom prst="rect">
            <a:avLst/>
          </a:prstGeom>
          <a:noFill/>
        </p:spPr>
        <p:txBody>
          <a:bodyPr wrap="square" rtlCol="0">
            <a:spAutoFit/>
          </a:bodyPr>
          <a:lstStyle/>
          <a:p>
            <a:pPr algn="ctr"/>
            <a:r>
              <a:rPr lang="en-GB" sz="1000" dirty="0" smtClean="0"/>
              <a:t>Charles Somerset, 4</a:t>
            </a:r>
            <a:r>
              <a:rPr lang="en-GB" sz="1000" baseline="30000" dirty="0" smtClean="0"/>
              <a:t>th</a:t>
            </a:r>
            <a:r>
              <a:rPr lang="en-GB" sz="1000" dirty="0" smtClean="0"/>
              <a:t> Duke of Beaufort </a:t>
            </a:r>
            <a:r>
              <a:rPr lang="en-GB" sz="1000" smtClean="0"/>
              <a:t>(1709-1756)</a:t>
            </a:r>
            <a:endParaRPr lang="en-GB" sz="1000" dirty="0" smtClean="0"/>
          </a:p>
          <a:p>
            <a:pPr algn="ctr"/>
            <a:r>
              <a:rPr lang="en-GB" sz="800" dirty="0" smtClean="0"/>
              <a:t>|</a:t>
            </a:r>
          </a:p>
          <a:p>
            <a:pPr algn="ctr"/>
            <a:r>
              <a:rPr lang="en-GB" sz="1000" dirty="0" smtClean="0"/>
              <a:t>Henry Somerset, 5</a:t>
            </a:r>
            <a:r>
              <a:rPr lang="en-GB" sz="1000" baseline="30000" dirty="0" smtClean="0"/>
              <a:t>th</a:t>
            </a:r>
            <a:r>
              <a:rPr lang="en-GB" sz="1000" dirty="0" smtClean="0"/>
              <a:t> Duke of Beaufort (1744-1803)</a:t>
            </a:r>
          </a:p>
        </p:txBody>
      </p:sp>
      <p:sp>
        <p:nvSpPr>
          <p:cNvPr id="14" name="TextBox 13"/>
          <p:cNvSpPr txBox="1"/>
          <p:nvPr/>
        </p:nvSpPr>
        <p:spPr>
          <a:xfrm>
            <a:off x="0" y="4185305"/>
            <a:ext cx="2133600" cy="400110"/>
          </a:xfrm>
          <a:prstGeom prst="rect">
            <a:avLst/>
          </a:prstGeom>
          <a:noFill/>
        </p:spPr>
        <p:txBody>
          <a:bodyPr wrap="square" rtlCol="0">
            <a:spAutoFit/>
          </a:bodyPr>
          <a:lstStyle/>
          <a:p>
            <a:pPr algn="ctr"/>
            <a:r>
              <a:rPr lang="en-GB" sz="1000" dirty="0" smtClean="0"/>
              <a:t>Henry Somerset </a:t>
            </a:r>
          </a:p>
          <a:p>
            <a:pPr algn="ctr"/>
            <a:r>
              <a:rPr lang="en-GB" sz="1000" dirty="0" smtClean="0"/>
              <a:t>3</a:t>
            </a:r>
            <a:r>
              <a:rPr lang="en-GB" sz="1000" baseline="30000" dirty="0" smtClean="0"/>
              <a:t>rd</a:t>
            </a:r>
            <a:r>
              <a:rPr lang="en-GB" sz="1000" dirty="0" smtClean="0"/>
              <a:t> Duke of Beaufort (1707-1745)</a:t>
            </a:r>
            <a:endParaRPr lang="en-GB" sz="1000" dirty="0"/>
          </a:p>
        </p:txBody>
      </p:sp>
      <p:sp>
        <p:nvSpPr>
          <p:cNvPr id="15" name="TextBox 14"/>
          <p:cNvSpPr txBox="1"/>
          <p:nvPr/>
        </p:nvSpPr>
        <p:spPr>
          <a:xfrm>
            <a:off x="3961789" y="5044705"/>
            <a:ext cx="1981200" cy="1415772"/>
          </a:xfrm>
          <a:prstGeom prst="rect">
            <a:avLst/>
          </a:prstGeom>
          <a:noFill/>
        </p:spPr>
        <p:txBody>
          <a:bodyPr wrap="square" rtlCol="0">
            <a:spAutoFit/>
          </a:bodyPr>
          <a:lstStyle/>
          <a:p>
            <a:pPr algn="ctr"/>
            <a:r>
              <a:rPr lang="en-GB" sz="1000" dirty="0" smtClean="0"/>
              <a:t>William Somerset 1822-1902)</a:t>
            </a:r>
          </a:p>
          <a:p>
            <a:pPr algn="ctr"/>
            <a:r>
              <a:rPr lang="en-GB" sz="1000" dirty="0" smtClean="0"/>
              <a:t>  </a:t>
            </a:r>
            <a:r>
              <a:rPr lang="en-GB" sz="800" dirty="0" smtClean="0"/>
              <a:t>|</a:t>
            </a:r>
            <a:r>
              <a:rPr lang="en-GB" sz="1000" dirty="0" smtClean="0">
                <a:ln w="15875" cap="flat" cmpd="sng" algn="ctr">
                  <a:solidFill>
                    <a:srgbClr val="FFFFFF"/>
                  </a:solidFill>
                  <a:prstDash val="solid"/>
                  <a:round/>
                  <a:headEnd type="none" w="med" len="med"/>
                  <a:tailEnd type="none" w="med" len="med"/>
                </a:ln>
              </a:rPr>
              <a:t>|</a:t>
            </a:r>
          </a:p>
          <a:p>
            <a:pPr algn="ctr"/>
            <a:r>
              <a:rPr lang="en-GB" sz="1000" dirty="0" smtClean="0"/>
              <a:t>Charles Somerset (1862-1939)</a:t>
            </a:r>
          </a:p>
          <a:p>
            <a:pPr algn="ctr"/>
            <a:r>
              <a:rPr lang="en-GB" sz="800" dirty="0" smtClean="0"/>
              <a:t>|</a:t>
            </a:r>
          </a:p>
          <a:p>
            <a:pPr algn="ctr"/>
            <a:r>
              <a:rPr lang="en-GB" sz="1000" dirty="0" smtClean="0"/>
              <a:t>William Somerset (1912-1981)</a:t>
            </a:r>
          </a:p>
          <a:p>
            <a:pPr algn="ctr"/>
            <a:r>
              <a:rPr lang="en-GB" sz="800" dirty="0" smtClean="0"/>
              <a:t>|</a:t>
            </a:r>
          </a:p>
          <a:p>
            <a:pPr algn="ctr"/>
            <a:r>
              <a:rPr lang="en-GB" sz="1000" dirty="0" smtClean="0"/>
              <a:t>1</a:t>
            </a:r>
          </a:p>
          <a:p>
            <a:pPr algn="ctr"/>
            <a:r>
              <a:rPr lang="en-GB" sz="1000" dirty="0" smtClean="0"/>
              <a:t>|</a:t>
            </a:r>
          </a:p>
          <a:p>
            <a:pPr algn="ctr"/>
            <a:endParaRPr lang="en-GB" sz="1000" dirty="0" smtClean="0"/>
          </a:p>
        </p:txBody>
      </p:sp>
      <p:sp>
        <p:nvSpPr>
          <p:cNvPr id="19" name="TextBox 18"/>
          <p:cNvSpPr txBox="1"/>
          <p:nvPr/>
        </p:nvSpPr>
        <p:spPr>
          <a:xfrm>
            <a:off x="475692" y="4741356"/>
            <a:ext cx="1981200" cy="984885"/>
          </a:xfrm>
          <a:prstGeom prst="rect">
            <a:avLst/>
          </a:prstGeom>
          <a:noFill/>
        </p:spPr>
        <p:txBody>
          <a:bodyPr wrap="square" rtlCol="0">
            <a:spAutoFit/>
          </a:bodyPr>
          <a:lstStyle/>
          <a:p>
            <a:pPr algn="ctr"/>
            <a:r>
              <a:rPr lang="en-GB" sz="800" dirty="0" smtClean="0"/>
              <a:t>|</a:t>
            </a:r>
          </a:p>
          <a:p>
            <a:pPr algn="ctr"/>
            <a:r>
              <a:rPr lang="en-GB" sz="1000" dirty="0" smtClean="0"/>
              <a:t>4</a:t>
            </a:r>
          </a:p>
          <a:p>
            <a:pPr algn="ctr"/>
            <a:endParaRPr lang="en-GB" sz="1000" dirty="0" smtClean="0"/>
          </a:p>
          <a:p>
            <a:pPr algn="ctr"/>
            <a:r>
              <a:rPr lang="en-GB" sz="1000" dirty="0" smtClean="0"/>
              <a:t>|</a:t>
            </a:r>
          </a:p>
          <a:p>
            <a:pPr algn="ctr"/>
            <a:r>
              <a:rPr lang="en-GB" sz="1000" dirty="0" smtClean="0"/>
              <a:t>2</a:t>
            </a:r>
          </a:p>
          <a:p>
            <a:pPr algn="ctr"/>
            <a:r>
              <a:rPr lang="en-GB" sz="1000" dirty="0" smtClean="0"/>
              <a:t>|</a:t>
            </a:r>
          </a:p>
        </p:txBody>
      </p:sp>
      <p:sp>
        <p:nvSpPr>
          <p:cNvPr id="20" name="TextBox 19"/>
          <p:cNvSpPr txBox="1"/>
          <p:nvPr/>
        </p:nvSpPr>
        <p:spPr>
          <a:xfrm>
            <a:off x="2599178" y="5152427"/>
            <a:ext cx="1333597" cy="677108"/>
          </a:xfrm>
          <a:prstGeom prst="rect">
            <a:avLst/>
          </a:prstGeom>
          <a:noFill/>
        </p:spPr>
        <p:txBody>
          <a:bodyPr wrap="square" rtlCol="0">
            <a:spAutoFit/>
          </a:bodyPr>
          <a:lstStyle/>
          <a:p>
            <a:pPr algn="ctr"/>
            <a:r>
              <a:rPr lang="en-GB" sz="1000" dirty="0"/>
              <a:t>|</a:t>
            </a:r>
            <a:endParaRPr lang="en-GB" sz="1000" dirty="0" smtClean="0"/>
          </a:p>
          <a:p>
            <a:pPr algn="ctr"/>
            <a:r>
              <a:rPr lang="en-GB" sz="1000" dirty="0" smtClean="0"/>
              <a:t>2</a:t>
            </a:r>
          </a:p>
          <a:p>
            <a:pPr algn="ctr"/>
            <a:r>
              <a:rPr lang="en-GB" sz="1000" dirty="0" smtClean="0"/>
              <a:t>|</a:t>
            </a:r>
          </a:p>
          <a:p>
            <a:pPr algn="ctr"/>
            <a:endParaRPr lang="en-GB" sz="800" dirty="0" smtClean="0"/>
          </a:p>
        </p:txBody>
      </p:sp>
      <p:sp>
        <p:nvSpPr>
          <p:cNvPr id="21" name="TextBox 20"/>
          <p:cNvSpPr txBox="1"/>
          <p:nvPr/>
        </p:nvSpPr>
        <p:spPr>
          <a:xfrm>
            <a:off x="7283477" y="5028289"/>
            <a:ext cx="1981200" cy="1292662"/>
          </a:xfrm>
          <a:prstGeom prst="rect">
            <a:avLst/>
          </a:prstGeom>
          <a:noFill/>
        </p:spPr>
        <p:txBody>
          <a:bodyPr wrap="square" rtlCol="0">
            <a:spAutoFit/>
          </a:bodyPr>
          <a:lstStyle/>
          <a:p>
            <a:pPr algn="ctr"/>
            <a:r>
              <a:rPr lang="en-GB" sz="1000" dirty="0" err="1" smtClean="0"/>
              <a:t>Boscavan</a:t>
            </a:r>
            <a:r>
              <a:rPr lang="en-GB" sz="1000" dirty="0" smtClean="0"/>
              <a:t> Somerset (1833-1893)</a:t>
            </a:r>
          </a:p>
          <a:p>
            <a:pPr algn="ctr"/>
            <a:r>
              <a:rPr lang="en-GB" sz="800" dirty="0" smtClean="0"/>
              <a:t>|</a:t>
            </a:r>
          </a:p>
          <a:p>
            <a:pPr algn="ctr"/>
            <a:r>
              <a:rPr lang="en-GB" sz="1000" dirty="0" smtClean="0"/>
              <a:t>William Somerset 1880-1946)</a:t>
            </a:r>
          </a:p>
          <a:p>
            <a:pPr algn="ctr"/>
            <a:r>
              <a:rPr lang="en-GB" sz="800" dirty="0" smtClean="0"/>
              <a:t>  |</a:t>
            </a:r>
            <a:r>
              <a:rPr lang="en-GB" sz="1000" dirty="0" smtClean="0">
                <a:ln w="15875" cap="flat" cmpd="sng" algn="ctr">
                  <a:solidFill>
                    <a:srgbClr val="FFFFFF"/>
                  </a:solidFill>
                  <a:prstDash val="solid"/>
                  <a:round/>
                  <a:headEnd type="none" w="med" len="med"/>
                  <a:tailEnd type="none" w="med" len="med"/>
                </a:ln>
              </a:rPr>
              <a:t>|</a:t>
            </a:r>
          </a:p>
          <a:p>
            <a:pPr algn="ctr"/>
            <a:r>
              <a:rPr lang="en-GB" sz="1000" dirty="0" err="1" smtClean="0"/>
              <a:t>FitzRoy</a:t>
            </a:r>
            <a:r>
              <a:rPr lang="en-GB" sz="1000" dirty="0" smtClean="0"/>
              <a:t> Somerset (1923-)</a:t>
            </a:r>
          </a:p>
          <a:p>
            <a:pPr algn="ctr"/>
            <a:r>
              <a:rPr lang="en-GB" sz="1000" dirty="0" smtClean="0"/>
              <a:t>|</a:t>
            </a:r>
          </a:p>
          <a:p>
            <a:pPr algn="ctr"/>
            <a:endParaRPr lang="en-GB" sz="1000" dirty="0" smtClean="0"/>
          </a:p>
          <a:p>
            <a:pPr algn="ctr"/>
            <a:endParaRPr lang="en-GB" sz="1000" dirty="0" smtClean="0"/>
          </a:p>
        </p:txBody>
      </p:sp>
      <p:cxnSp>
        <p:nvCxnSpPr>
          <p:cNvPr id="23" name="Shape 22"/>
          <p:cNvCxnSpPr/>
          <p:nvPr/>
        </p:nvCxnSpPr>
        <p:spPr>
          <a:xfrm rot="10800000" flipV="1">
            <a:off x="1066801" y="4082199"/>
            <a:ext cx="1896533" cy="151485"/>
          </a:xfrm>
          <a:prstGeom prst="bentConnector2">
            <a:avLst/>
          </a:prstGeom>
        </p:spPr>
        <p:style>
          <a:lnRef idx="2">
            <a:schemeClr val="accent1"/>
          </a:lnRef>
          <a:fillRef idx="0">
            <a:schemeClr val="accent1"/>
          </a:fillRef>
          <a:effectRef idx="1">
            <a:schemeClr val="accent1"/>
          </a:effectRef>
          <a:fontRef idx="minor">
            <a:schemeClr val="tx1"/>
          </a:fontRef>
        </p:style>
      </p:cxnSp>
      <p:cxnSp>
        <p:nvCxnSpPr>
          <p:cNvPr id="25" name="Shape 24"/>
          <p:cNvCxnSpPr/>
          <p:nvPr/>
        </p:nvCxnSpPr>
        <p:spPr>
          <a:xfrm>
            <a:off x="2977309" y="4079026"/>
            <a:ext cx="792629" cy="178848"/>
          </a:xfrm>
          <a:prstGeom prst="bentConnector2">
            <a:avLst/>
          </a:prstGeom>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5245155" y="4692976"/>
            <a:ext cx="1981200" cy="246221"/>
          </a:xfrm>
          <a:prstGeom prst="rect">
            <a:avLst/>
          </a:prstGeom>
          <a:noFill/>
        </p:spPr>
        <p:txBody>
          <a:bodyPr wrap="square" rtlCol="0">
            <a:spAutoFit/>
          </a:bodyPr>
          <a:lstStyle/>
          <a:p>
            <a:pPr algn="ctr"/>
            <a:r>
              <a:rPr lang="en-GB" sz="1000" dirty="0" smtClean="0"/>
              <a:t>William Somerset (1784-1851)</a:t>
            </a:r>
          </a:p>
        </p:txBody>
      </p:sp>
      <p:cxnSp>
        <p:nvCxnSpPr>
          <p:cNvPr id="30" name="Shape 29"/>
          <p:cNvCxnSpPr/>
          <p:nvPr/>
        </p:nvCxnSpPr>
        <p:spPr>
          <a:xfrm>
            <a:off x="1451429" y="5163448"/>
            <a:ext cx="1814548" cy="1588"/>
          </a:xfrm>
          <a:prstGeom prst="bentConnector3">
            <a:avLst>
              <a:gd name="adj1" fmla="val 41019"/>
            </a:avLst>
          </a:prstGeom>
        </p:spPr>
        <p:style>
          <a:lnRef idx="2">
            <a:schemeClr val="accent1"/>
          </a:lnRef>
          <a:fillRef idx="0">
            <a:schemeClr val="accent1"/>
          </a:fillRef>
          <a:effectRef idx="1">
            <a:schemeClr val="accent1"/>
          </a:effectRef>
          <a:fontRef idx="minor">
            <a:schemeClr val="tx1"/>
          </a:fontRef>
        </p:style>
      </p:cxnSp>
      <p:cxnSp>
        <p:nvCxnSpPr>
          <p:cNvPr id="33" name="Elbow Connector 32"/>
          <p:cNvCxnSpPr/>
          <p:nvPr/>
        </p:nvCxnSpPr>
        <p:spPr>
          <a:xfrm rot="5400000">
            <a:off x="5541318" y="4342059"/>
            <a:ext cx="105508" cy="1283366"/>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35" name="Elbow Connector 34"/>
          <p:cNvCxnSpPr>
            <a:stCxn id="28" idx="2"/>
            <a:endCxn id="21" idx="0"/>
          </p:cNvCxnSpPr>
          <p:nvPr/>
        </p:nvCxnSpPr>
        <p:spPr>
          <a:xfrm rot="16200000" flipH="1">
            <a:off x="7210370" y="3964582"/>
            <a:ext cx="89092" cy="2038322"/>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37" name="Shape 36"/>
          <p:cNvCxnSpPr>
            <a:stCxn id="10" idx="2"/>
            <a:endCxn id="11" idx="0"/>
          </p:cNvCxnSpPr>
          <p:nvPr/>
        </p:nvCxnSpPr>
        <p:spPr>
          <a:xfrm rot="5400000">
            <a:off x="3880935" y="-454458"/>
            <a:ext cx="124153" cy="1757741"/>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42" name="Elbow Connector 41"/>
          <p:cNvCxnSpPr/>
          <p:nvPr/>
        </p:nvCxnSpPr>
        <p:spPr>
          <a:xfrm rot="16200000" flipH="1">
            <a:off x="5679749" y="-519722"/>
            <a:ext cx="166258" cy="1881994"/>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24" name="Elbow Connector 23"/>
          <p:cNvCxnSpPr/>
          <p:nvPr/>
        </p:nvCxnSpPr>
        <p:spPr>
          <a:xfrm rot="16200000" flipH="1">
            <a:off x="4744553" y="3677649"/>
            <a:ext cx="89092" cy="2038322"/>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26" name="Elbow Connector 25"/>
          <p:cNvCxnSpPr>
            <a:endCxn id="19" idx="0"/>
          </p:cNvCxnSpPr>
          <p:nvPr/>
        </p:nvCxnSpPr>
        <p:spPr>
          <a:xfrm rot="10800000" flipV="1">
            <a:off x="1466292" y="4696808"/>
            <a:ext cx="2286246" cy="44548"/>
          </a:xfrm>
          <a:prstGeom prst="bentConnector2">
            <a:avLst/>
          </a:prstGeom>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1126295" y="5620386"/>
            <a:ext cx="679993" cy="307777"/>
          </a:xfrm>
          <a:prstGeom prst="rect">
            <a:avLst/>
          </a:prstGeom>
          <a:noFill/>
        </p:spPr>
        <p:txBody>
          <a:bodyPr wrap="square" rtlCol="0">
            <a:spAutoFit/>
          </a:bodyPr>
          <a:lstStyle/>
          <a:p>
            <a:pPr algn="ctr"/>
            <a:r>
              <a:rPr lang="en-GB" sz="1400" b="1" dirty="0" smtClean="0"/>
              <a:t>SOM 1</a:t>
            </a:r>
            <a:endParaRPr lang="en-GB" sz="1400" b="1" dirty="0"/>
          </a:p>
        </p:txBody>
      </p:sp>
      <p:sp>
        <p:nvSpPr>
          <p:cNvPr id="38" name="TextBox 37"/>
          <p:cNvSpPr txBox="1"/>
          <p:nvPr/>
        </p:nvSpPr>
        <p:spPr>
          <a:xfrm>
            <a:off x="2922136" y="5624242"/>
            <a:ext cx="720069" cy="307777"/>
          </a:xfrm>
          <a:prstGeom prst="rect">
            <a:avLst/>
          </a:prstGeom>
          <a:noFill/>
        </p:spPr>
        <p:txBody>
          <a:bodyPr wrap="square" rtlCol="0">
            <a:spAutoFit/>
          </a:bodyPr>
          <a:lstStyle/>
          <a:p>
            <a:pPr algn="ctr"/>
            <a:r>
              <a:rPr lang="en-GB" sz="1400" b="1" dirty="0" smtClean="0"/>
              <a:t>SOM 2 </a:t>
            </a:r>
            <a:endParaRPr lang="en-GB" sz="1400" b="1" dirty="0"/>
          </a:p>
        </p:txBody>
      </p:sp>
      <p:sp>
        <p:nvSpPr>
          <p:cNvPr id="39" name="TextBox 38"/>
          <p:cNvSpPr txBox="1"/>
          <p:nvPr/>
        </p:nvSpPr>
        <p:spPr>
          <a:xfrm>
            <a:off x="4616237" y="6173779"/>
            <a:ext cx="679993" cy="307777"/>
          </a:xfrm>
          <a:prstGeom prst="rect">
            <a:avLst/>
          </a:prstGeom>
          <a:noFill/>
        </p:spPr>
        <p:txBody>
          <a:bodyPr wrap="none" rtlCol="0">
            <a:spAutoFit/>
          </a:bodyPr>
          <a:lstStyle/>
          <a:p>
            <a:pPr algn="ctr"/>
            <a:r>
              <a:rPr lang="en-GB" sz="1400" b="1" dirty="0" smtClean="0"/>
              <a:t>SOM 3</a:t>
            </a:r>
            <a:endParaRPr lang="en-GB" sz="1400" b="1" dirty="0"/>
          </a:p>
        </p:txBody>
      </p:sp>
      <p:sp>
        <p:nvSpPr>
          <p:cNvPr id="40" name="TextBox 39"/>
          <p:cNvSpPr txBox="1"/>
          <p:nvPr/>
        </p:nvSpPr>
        <p:spPr>
          <a:xfrm>
            <a:off x="6299255" y="5931595"/>
            <a:ext cx="679443" cy="307777"/>
          </a:xfrm>
          <a:prstGeom prst="rect">
            <a:avLst/>
          </a:prstGeom>
          <a:noFill/>
        </p:spPr>
        <p:txBody>
          <a:bodyPr wrap="none" rtlCol="0">
            <a:spAutoFit/>
          </a:bodyPr>
          <a:lstStyle/>
          <a:p>
            <a:pPr algn="ctr"/>
            <a:r>
              <a:rPr lang="en-GB" sz="1400" b="1" dirty="0" smtClean="0"/>
              <a:t>SOM 4</a:t>
            </a:r>
            <a:endParaRPr lang="en-GB" sz="1400" b="1" dirty="0"/>
          </a:p>
        </p:txBody>
      </p:sp>
      <p:sp>
        <p:nvSpPr>
          <p:cNvPr id="41" name="TextBox 40"/>
          <p:cNvSpPr txBox="1"/>
          <p:nvPr/>
        </p:nvSpPr>
        <p:spPr>
          <a:xfrm>
            <a:off x="7934355" y="5931595"/>
            <a:ext cx="679443" cy="307777"/>
          </a:xfrm>
          <a:prstGeom prst="rect">
            <a:avLst/>
          </a:prstGeom>
          <a:noFill/>
        </p:spPr>
        <p:txBody>
          <a:bodyPr wrap="none" rtlCol="0">
            <a:spAutoFit/>
          </a:bodyPr>
          <a:lstStyle/>
          <a:p>
            <a:pPr algn="ctr"/>
            <a:r>
              <a:rPr lang="en-GB" sz="1400" b="1" dirty="0" smtClean="0"/>
              <a:t>SOM 5</a:t>
            </a:r>
            <a:endParaRPr lang="en-GB" sz="1400" b="1" dirty="0"/>
          </a:p>
        </p:txBody>
      </p:sp>
      <p:cxnSp>
        <p:nvCxnSpPr>
          <p:cNvPr id="34" name="Straight Connector 33"/>
          <p:cNvCxnSpPr>
            <a:endCxn id="43" idx="0"/>
          </p:cNvCxnSpPr>
          <p:nvPr/>
        </p:nvCxnSpPr>
        <p:spPr>
          <a:xfrm rot="10800000" flipV="1">
            <a:off x="904818" y="734298"/>
            <a:ext cx="2080413" cy="10950"/>
          </a:xfrm>
          <a:prstGeom prst="line">
            <a:avLst/>
          </a:prstGeom>
          <a:ln w="635"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161983" y="745248"/>
            <a:ext cx="2133600" cy="246221"/>
          </a:xfrm>
          <a:prstGeom prst="rect">
            <a:avLst/>
          </a:prstGeom>
          <a:noFill/>
        </p:spPr>
        <p:txBody>
          <a:bodyPr wrap="square" rtlCol="0">
            <a:spAutoFit/>
          </a:bodyPr>
          <a:lstStyle/>
          <a:p>
            <a:pPr algn="ctr"/>
            <a:r>
              <a:rPr lang="en-GB" sz="1000" dirty="0" smtClean="0">
                <a:solidFill>
                  <a:srgbClr val="FF0000"/>
                </a:solidFill>
              </a:rPr>
              <a:t>Henry IV (1367-1413) </a:t>
            </a:r>
          </a:p>
        </p:txBody>
      </p:sp>
      <p:cxnSp>
        <p:nvCxnSpPr>
          <p:cNvPr id="45" name="Straight Connector 44"/>
          <p:cNvCxnSpPr>
            <a:endCxn id="46" idx="0"/>
          </p:cNvCxnSpPr>
          <p:nvPr/>
        </p:nvCxnSpPr>
        <p:spPr>
          <a:xfrm rot="10800000" flipV="1">
            <a:off x="903946" y="996188"/>
            <a:ext cx="2080435" cy="10950"/>
          </a:xfrm>
          <a:prstGeom prst="line">
            <a:avLst/>
          </a:prstGeom>
          <a:ln w="635"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162855" y="1007138"/>
            <a:ext cx="2133600" cy="1323439"/>
          </a:xfrm>
          <a:prstGeom prst="rect">
            <a:avLst/>
          </a:prstGeom>
          <a:noFill/>
        </p:spPr>
        <p:txBody>
          <a:bodyPr wrap="square" rtlCol="0">
            <a:spAutoFit/>
          </a:bodyPr>
          <a:lstStyle/>
          <a:p>
            <a:pPr algn="ctr"/>
            <a:r>
              <a:rPr lang="en-GB" sz="1000" dirty="0" smtClean="0"/>
              <a:t>John, 1</a:t>
            </a:r>
            <a:r>
              <a:rPr lang="en-GB" sz="1000" baseline="30000" dirty="0" smtClean="0"/>
              <a:t>st</a:t>
            </a:r>
            <a:r>
              <a:rPr lang="en-GB" sz="1000" dirty="0" smtClean="0"/>
              <a:t> Duke of Somerset**</a:t>
            </a:r>
          </a:p>
          <a:p>
            <a:pPr algn="ctr"/>
            <a:r>
              <a:rPr lang="en-GB" sz="1000" dirty="0" smtClean="0"/>
              <a:t>(c.1404-1444) </a:t>
            </a:r>
          </a:p>
          <a:p>
            <a:pPr algn="ctr"/>
            <a:r>
              <a:rPr lang="en-GB" sz="1000" dirty="0" smtClean="0"/>
              <a:t>|</a:t>
            </a:r>
          </a:p>
          <a:p>
            <a:pPr algn="ctr"/>
            <a:r>
              <a:rPr lang="en-GB" sz="1000" dirty="0" smtClean="0"/>
              <a:t>Margaret Beaufort</a:t>
            </a:r>
          </a:p>
          <a:p>
            <a:pPr algn="ctr"/>
            <a:r>
              <a:rPr lang="en-GB" sz="1000" dirty="0" smtClean="0"/>
              <a:t>(1443-1509)</a:t>
            </a:r>
          </a:p>
          <a:p>
            <a:pPr algn="ctr"/>
            <a:r>
              <a:rPr lang="en-GB" sz="1000" dirty="0" smtClean="0"/>
              <a:t>|</a:t>
            </a:r>
          </a:p>
          <a:p>
            <a:pPr algn="ctr"/>
            <a:r>
              <a:rPr lang="en-GB" sz="1000" dirty="0" smtClean="0"/>
              <a:t>Henry VII</a:t>
            </a:r>
          </a:p>
          <a:p>
            <a:pPr algn="ctr"/>
            <a:r>
              <a:rPr lang="en-GB" sz="1000" dirty="0" smtClean="0"/>
              <a:t>(1457-1509)</a:t>
            </a:r>
          </a:p>
        </p:txBody>
      </p:sp>
      <p:cxnSp>
        <p:nvCxnSpPr>
          <p:cNvPr id="44" name="Elbow Connector 43"/>
          <p:cNvCxnSpPr>
            <a:stCxn id="13" idx="2"/>
          </p:cNvCxnSpPr>
          <p:nvPr/>
        </p:nvCxnSpPr>
        <p:spPr>
          <a:xfrm rot="5400000">
            <a:off x="2207282" y="3149532"/>
            <a:ext cx="19212" cy="3106101"/>
          </a:xfrm>
          <a:prstGeom prst="bentConnector2">
            <a:avLst/>
          </a:prstGeom>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0" y="4667486"/>
            <a:ext cx="1258455" cy="1169551"/>
          </a:xfrm>
          <a:prstGeom prst="rect">
            <a:avLst/>
          </a:prstGeom>
          <a:noFill/>
        </p:spPr>
        <p:txBody>
          <a:bodyPr wrap="square" rtlCol="0">
            <a:spAutoFit/>
          </a:bodyPr>
          <a:lstStyle/>
          <a:p>
            <a:pPr algn="ctr"/>
            <a:r>
              <a:rPr lang="en-GB" sz="1000" dirty="0" smtClean="0"/>
              <a:t>Henry Somerset </a:t>
            </a:r>
          </a:p>
          <a:p>
            <a:pPr algn="ctr"/>
            <a:r>
              <a:rPr lang="en-GB" sz="1000" dirty="0" smtClean="0"/>
              <a:t>6th Duke of Beaufort</a:t>
            </a:r>
          </a:p>
          <a:p>
            <a:pPr algn="ctr"/>
            <a:r>
              <a:rPr lang="en-GB" sz="1000" dirty="0" smtClean="0"/>
              <a:t>|</a:t>
            </a:r>
          </a:p>
          <a:p>
            <a:pPr algn="ctr"/>
            <a:r>
              <a:rPr lang="en-GB" sz="1000" dirty="0" smtClean="0"/>
              <a:t>.</a:t>
            </a:r>
          </a:p>
          <a:p>
            <a:pPr algn="ctr"/>
            <a:r>
              <a:rPr lang="en-GB" sz="1000" dirty="0" smtClean="0"/>
              <a:t>.</a:t>
            </a:r>
          </a:p>
          <a:p>
            <a:pPr algn="ctr"/>
            <a:r>
              <a:rPr lang="en-GB" sz="1000" dirty="0"/>
              <a:t>.</a:t>
            </a:r>
          </a:p>
        </p:txBody>
      </p:sp>
      <p:sp>
        <p:nvSpPr>
          <p:cNvPr id="2" name="Rectangle 1"/>
          <p:cNvSpPr/>
          <p:nvPr/>
        </p:nvSpPr>
        <p:spPr>
          <a:xfrm>
            <a:off x="-828600" y="-27384"/>
            <a:ext cx="4085445" cy="369332"/>
          </a:xfrm>
          <a:prstGeom prst="rect">
            <a:avLst/>
          </a:prstGeom>
        </p:spPr>
        <p:txBody>
          <a:bodyPr wrap="square">
            <a:spAutoFit/>
          </a:bodyPr>
          <a:lstStyle/>
          <a:p>
            <a:pPr algn="ctr"/>
            <a:r>
              <a:rPr lang="en-US" b="1" dirty="0" smtClean="0"/>
              <a:t>Y </a:t>
            </a:r>
            <a:r>
              <a:rPr lang="en-US" b="1" dirty="0"/>
              <a:t>chromosome </a:t>
            </a:r>
            <a:r>
              <a:rPr lang="en-US" b="1" dirty="0" smtClean="0"/>
              <a:t>lineage</a:t>
            </a:r>
            <a:endParaRPr lang="en-US" b="1" dirty="0"/>
          </a:p>
        </p:txBody>
      </p:sp>
      <p:sp>
        <p:nvSpPr>
          <p:cNvPr id="7" name="Rectangle 6"/>
          <p:cNvSpPr/>
          <p:nvPr/>
        </p:nvSpPr>
        <p:spPr>
          <a:xfrm>
            <a:off x="192866" y="6213229"/>
            <a:ext cx="4572000" cy="215444"/>
          </a:xfrm>
          <a:prstGeom prst="rect">
            <a:avLst/>
          </a:prstGeom>
        </p:spPr>
        <p:txBody>
          <a:bodyPr>
            <a:spAutoFit/>
          </a:bodyPr>
          <a:lstStyle/>
          <a:p>
            <a:r>
              <a:rPr lang="en-US" sz="800" dirty="0"/>
              <a:t>* indicates known occurrences of sons being born illegitimate and later legitimized. </a:t>
            </a:r>
          </a:p>
        </p:txBody>
      </p:sp>
      <p:sp>
        <p:nvSpPr>
          <p:cNvPr id="9" name="Rectangle 8"/>
          <p:cNvSpPr/>
          <p:nvPr/>
        </p:nvSpPr>
        <p:spPr>
          <a:xfrm>
            <a:off x="173094" y="6396335"/>
            <a:ext cx="8797721" cy="461665"/>
          </a:xfrm>
          <a:prstGeom prst="rect">
            <a:avLst/>
          </a:prstGeom>
        </p:spPr>
        <p:txBody>
          <a:bodyPr wrap="square">
            <a:spAutoFit/>
          </a:bodyPr>
          <a:lstStyle/>
          <a:p>
            <a:r>
              <a:rPr lang="en-US" sz="800" dirty="0"/>
              <a:t>** </a:t>
            </a:r>
            <a:r>
              <a:rPr lang="en-GB" sz="800" dirty="0"/>
              <a:t>John Beaufort was created Duke of Somerset (1st Duke) in 1443. This technically expired with his death in 1444. His younger brother, Edmund, was later created Duke of Somerset in 1448. As this was a separate creation he was also technically the 1st Duke of this creation, however, many sources refer to him as the 2nd Duke. Subsequently his son Henry inherited the title under the same creation, thus technically he was the 2nd Duke under the second creation, yet is often referred to as the 3rd </a:t>
            </a:r>
            <a:r>
              <a:rPr lang="en-GB" sz="800" dirty="0" smtClean="0"/>
              <a:t>Duke</a:t>
            </a:r>
            <a:r>
              <a:rPr lang="en-GB" sz="800" dirty="0"/>
              <a:t>.</a:t>
            </a:r>
          </a:p>
        </p:txBody>
      </p:sp>
      <p:sp>
        <p:nvSpPr>
          <p:cNvPr id="48" name="TextBox 47"/>
          <p:cNvSpPr txBox="1"/>
          <p:nvPr/>
        </p:nvSpPr>
        <p:spPr>
          <a:xfrm>
            <a:off x="4572000" y="6093296"/>
            <a:ext cx="750125" cy="338554"/>
          </a:xfrm>
          <a:prstGeom prst="rect">
            <a:avLst/>
          </a:prstGeom>
          <a:solidFill>
            <a:schemeClr val="bg1"/>
          </a:solidFill>
        </p:spPr>
        <p:txBody>
          <a:bodyPr wrap="none" rtlCol="0">
            <a:spAutoFit/>
          </a:bodyPr>
          <a:lstStyle/>
          <a:p>
            <a:pPr algn="ctr"/>
            <a:r>
              <a:rPr lang="en-GB" sz="1600" b="1" dirty="0" smtClean="0">
                <a:solidFill>
                  <a:srgbClr val="FF0000"/>
                </a:solidFill>
              </a:rPr>
              <a:t>SOM 3</a:t>
            </a:r>
            <a:endParaRPr lang="en-GB" sz="1600" b="1" dirty="0">
              <a:solidFill>
                <a:srgbClr val="FF0000"/>
              </a:solidFill>
            </a:endParaRPr>
          </a:p>
        </p:txBody>
      </p:sp>
    </p:spTree>
    <p:extLst>
      <p:ext uri="{BB962C8B-B14F-4D97-AF65-F5344CB8AC3E}">
        <p14:creationId xmlns:p14="http://schemas.microsoft.com/office/powerpoint/2010/main" val="3879947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uiExpand="1"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5629130" y="5040384"/>
            <a:ext cx="1981200" cy="1446550"/>
          </a:xfrm>
          <a:prstGeom prst="rect">
            <a:avLst/>
          </a:prstGeom>
          <a:noFill/>
        </p:spPr>
        <p:txBody>
          <a:bodyPr wrap="square" rtlCol="0">
            <a:spAutoFit/>
          </a:bodyPr>
          <a:lstStyle/>
          <a:p>
            <a:pPr algn="ctr"/>
            <a:r>
              <a:rPr lang="en-GB" sz="1000" dirty="0" err="1" smtClean="0"/>
              <a:t>FitzRoy</a:t>
            </a:r>
            <a:r>
              <a:rPr lang="en-GB" sz="1000" dirty="0" smtClean="0"/>
              <a:t> Somerset (1823-1901)</a:t>
            </a:r>
          </a:p>
          <a:p>
            <a:pPr algn="ctr"/>
            <a:r>
              <a:rPr lang="en-GB" sz="800" dirty="0" smtClean="0"/>
              <a:t>|</a:t>
            </a:r>
          </a:p>
          <a:p>
            <a:pPr algn="ctr"/>
            <a:r>
              <a:rPr lang="en-GB" sz="1000" dirty="0" smtClean="0"/>
              <a:t>Arthur Somerset  (1855-1937)</a:t>
            </a:r>
          </a:p>
          <a:p>
            <a:pPr algn="ctr"/>
            <a:r>
              <a:rPr lang="en-GB" sz="800" dirty="0" smtClean="0"/>
              <a:t>   |</a:t>
            </a:r>
            <a:r>
              <a:rPr lang="en-GB" sz="1000" dirty="0" smtClean="0">
                <a:ln w="15875" cap="flat" cmpd="sng" algn="ctr">
                  <a:solidFill>
                    <a:srgbClr val="FFFFFF"/>
                  </a:solidFill>
                  <a:prstDash val="solid"/>
                  <a:round/>
                  <a:headEnd type="none" w="med" len="med"/>
                  <a:tailEnd type="none" w="med" len="med"/>
                </a:ln>
              </a:rPr>
              <a:t>|</a:t>
            </a:r>
            <a:r>
              <a:rPr lang="en-GB" sz="1000" dirty="0" smtClean="0"/>
              <a:t> </a:t>
            </a:r>
            <a:endParaRPr lang="en-GB" sz="1000" dirty="0" smtClean="0">
              <a:ln w="15875" cap="flat" cmpd="sng" algn="ctr">
                <a:solidFill>
                  <a:srgbClr val="FFFFFF"/>
                </a:solidFill>
                <a:prstDash val="solid"/>
                <a:round/>
                <a:headEnd type="none" w="med" len="med"/>
                <a:tailEnd type="none" w="med" len="med"/>
              </a:ln>
            </a:endParaRPr>
          </a:p>
          <a:p>
            <a:pPr algn="ctr"/>
            <a:r>
              <a:rPr lang="en-GB" sz="1000" dirty="0" smtClean="0"/>
              <a:t>Arthur Somerset (1899-1957)</a:t>
            </a:r>
          </a:p>
          <a:p>
            <a:pPr algn="ctr"/>
            <a:r>
              <a:rPr lang="en-GB" sz="1000" dirty="0" smtClean="0"/>
              <a:t>|</a:t>
            </a:r>
          </a:p>
          <a:p>
            <a:pPr algn="ctr"/>
            <a:endParaRPr lang="en-GB" sz="1000" dirty="0" smtClean="0"/>
          </a:p>
          <a:p>
            <a:pPr algn="ctr"/>
            <a:endParaRPr lang="en-GB" sz="1000" dirty="0" smtClean="0"/>
          </a:p>
          <a:p>
            <a:pPr algn="ctr"/>
            <a:endParaRPr lang="en-GB" sz="1000" dirty="0" smtClean="0"/>
          </a:p>
        </p:txBody>
      </p:sp>
      <p:sp>
        <p:nvSpPr>
          <p:cNvPr id="5" name="TextBox 4"/>
          <p:cNvSpPr txBox="1"/>
          <p:nvPr/>
        </p:nvSpPr>
        <p:spPr>
          <a:xfrm>
            <a:off x="5942989" y="1415845"/>
            <a:ext cx="1079455" cy="523220"/>
          </a:xfrm>
          <a:prstGeom prst="rect">
            <a:avLst/>
          </a:prstGeom>
          <a:noFill/>
        </p:spPr>
        <p:txBody>
          <a:bodyPr wrap="square" rtlCol="0">
            <a:spAutoFit/>
          </a:bodyPr>
          <a:lstStyle/>
          <a:p>
            <a:pPr algn="ctr"/>
            <a:r>
              <a:rPr lang="en-GB" sz="1400" b="1" dirty="0" smtClean="0"/>
              <a:t>Richard III</a:t>
            </a:r>
          </a:p>
          <a:p>
            <a:pPr algn="ctr"/>
            <a:r>
              <a:rPr lang="en-GB" sz="1400" b="1" dirty="0" smtClean="0"/>
              <a:t>(1452-1485)</a:t>
            </a:r>
            <a:endParaRPr lang="en-GB" sz="1400" b="1" dirty="0"/>
          </a:p>
        </p:txBody>
      </p:sp>
      <p:cxnSp>
        <p:nvCxnSpPr>
          <p:cNvPr id="6" name="Straight Connector 5"/>
          <p:cNvCxnSpPr/>
          <p:nvPr/>
        </p:nvCxnSpPr>
        <p:spPr>
          <a:xfrm rot="5400000" flipH="1" flipV="1">
            <a:off x="6264443" y="2412404"/>
            <a:ext cx="203200" cy="1191"/>
          </a:xfrm>
          <a:prstGeom prst="line">
            <a:avLst/>
          </a:prstGeom>
          <a:ln w="28575"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4952389" y="528594"/>
            <a:ext cx="3055689" cy="1538883"/>
          </a:xfrm>
          <a:prstGeom prst="rect">
            <a:avLst/>
          </a:prstGeom>
          <a:noFill/>
        </p:spPr>
        <p:txBody>
          <a:bodyPr wrap="square" rtlCol="0">
            <a:spAutoFit/>
          </a:bodyPr>
          <a:lstStyle/>
          <a:p>
            <a:pPr algn="ctr"/>
            <a:r>
              <a:rPr lang="en-US" sz="1000" dirty="0" smtClean="0"/>
              <a:t>Edmund, Duke of York (1341-1402) </a:t>
            </a:r>
          </a:p>
          <a:p>
            <a:pPr algn="ctr"/>
            <a:r>
              <a:rPr lang="en-US" sz="800" dirty="0" smtClean="0"/>
              <a:t> I</a:t>
            </a:r>
          </a:p>
          <a:p>
            <a:pPr algn="ctr"/>
            <a:r>
              <a:rPr lang="en-US" sz="1000" dirty="0" smtClean="0"/>
              <a:t>Richard, Earl of Cambridge (1375-1415)</a:t>
            </a:r>
          </a:p>
          <a:p>
            <a:pPr algn="ctr"/>
            <a:r>
              <a:rPr lang="en-US" sz="800" dirty="0" smtClean="0"/>
              <a:t> I</a:t>
            </a:r>
          </a:p>
          <a:p>
            <a:pPr algn="ctr"/>
            <a:r>
              <a:rPr lang="en-GB" sz="1000" dirty="0" smtClean="0"/>
              <a:t>Richard, Duke of York (1411-1460)</a:t>
            </a:r>
          </a:p>
          <a:p>
            <a:pPr algn="ctr"/>
            <a:r>
              <a:rPr lang="en-GB" sz="800" dirty="0"/>
              <a:t>I</a:t>
            </a:r>
            <a:endParaRPr lang="en-GB" sz="800" dirty="0" smtClean="0"/>
          </a:p>
          <a:p>
            <a:pPr algn="ctr"/>
            <a:endParaRPr lang="en-US" sz="1000" dirty="0" smtClean="0"/>
          </a:p>
          <a:p>
            <a:pPr algn="ctr"/>
            <a:endParaRPr lang="en-US" sz="1000" dirty="0" smtClean="0"/>
          </a:p>
          <a:p>
            <a:pPr algn="ctr"/>
            <a:endParaRPr lang="en-US" sz="1000" dirty="0" smtClean="0"/>
          </a:p>
          <a:p>
            <a:pPr algn="ctr"/>
            <a:endParaRPr lang="en-US" sz="1000" dirty="0"/>
          </a:p>
        </p:txBody>
      </p:sp>
      <p:sp>
        <p:nvSpPr>
          <p:cNvPr id="10" name="TextBox 9"/>
          <p:cNvSpPr txBox="1"/>
          <p:nvPr/>
        </p:nvSpPr>
        <p:spPr>
          <a:xfrm>
            <a:off x="3852902" y="116115"/>
            <a:ext cx="1937958" cy="246221"/>
          </a:xfrm>
          <a:prstGeom prst="rect">
            <a:avLst/>
          </a:prstGeom>
          <a:noFill/>
        </p:spPr>
        <p:txBody>
          <a:bodyPr wrap="square" rtlCol="0">
            <a:spAutoFit/>
          </a:bodyPr>
          <a:lstStyle/>
          <a:p>
            <a:pPr algn="ctr"/>
            <a:r>
              <a:rPr lang="en-US" sz="1000" dirty="0" smtClean="0"/>
              <a:t>Edward III (1312-1377)</a:t>
            </a:r>
            <a:endParaRPr lang="en-US" sz="1000" dirty="0"/>
          </a:p>
        </p:txBody>
      </p:sp>
      <p:sp>
        <p:nvSpPr>
          <p:cNvPr id="11" name="TextBox 10"/>
          <p:cNvSpPr txBox="1"/>
          <p:nvPr/>
        </p:nvSpPr>
        <p:spPr>
          <a:xfrm>
            <a:off x="2275377" y="486489"/>
            <a:ext cx="1577525" cy="246221"/>
          </a:xfrm>
          <a:prstGeom prst="rect">
            <a:avLst/>
          </a:prstGeom>
          <a:noFill/>
        </p:spPr>
        <p:txBody>
          <a:bodyPr wrap="none" rtlCol="0">
            <a:spAutoFit/>
          </a:bodyPr>
          <a:lstStyle/>
          <a:p>
            <a:r>
              <a:rPr lang="en-US" sz="1000" dirty="0" smtClean="0"/>
              <a:t>John of Gaunt (1340-1399)</a:t>
            </a:r>
            <a:endParaRPr lang="en-US" sz="1000" dirty="0"/>
          </a:p>
        </p:txBody>
      </p:sp>
      <p:sp>
        <p:nvSpPr>
          <p:cNvPr id="12" name="TextBox 11"/>
          <p:cNvSpPr txBox="1"/>
          <p:nvPr/>
        </p:nvSpPr>
        <p:spPr>
          <a:xfrm>
            <a:off x="663836" y="611400"/>
            <a:ext cx="4626237" cy="3600986"/>
          </a:xfrm>
          <a:prstGeom prst="rect">
            <a:avLst/>
          </a:prstGeom>
          <a:noFill/>
        </p:spPr>
        <p:txBody>
          <a:bodyPr wrap="square" rtlCol="0">
            <a:spAutoFit/>
          </a:bodyPr>
          <a:lstStyle/>
          <a:p>
            <a:pPr algn="ctr"/>
            <a:r>
              <a:rPr lang="en-GB" sz="800" dirty="0" smtClean="0"/>
              <a:t>|</a:t>
            </a:r>
          </a:p>
          <a:p>
            <a:pPr algn="ctr"/>
            <a:r>
              <a:rPr lang="en-GB" sz="1000" dirty="0" smtClean="0"/>
              <a:t>John Beaufort, Earl of Somerset (c.1371-1410)*</a:t>
            </a:r>
          </a:p>
          <a:p>
            <a:pPr algn="ctr"/>
            <a:r>
              <a:rPr lang="en-GB" sz="800" dirty="0" smtClean="0"/>
              <a:t>|</a:t>
            </a:r>
          </a:p>
          <a:p>
            <a:pPr algn="ctr"/>
            <a:r>
              <a:rPr lang="en-GB" sz="1000" dirty="0" smtClean="0"/>
              <a:t>Edmund, 2</a:t>
            </a:r>
            <a:r>
              <a:rPr lang="en-GB" sz="1000" baseline="30000" dirty="0" smtClean="0"/>
              <a:t>nd</a:t>
            </a:r>
            <a:r>
              <a:rPr lang="en-GB" sz="1000" dirty="0" smtClean="0"/>
              <a:t> Duke of Somerset (c.1406-1455)</a:t>
            </a:r>
          </a:p>
          <a:p>
            <a:pPr algn="ctr"/>
            <a:r>
              <a:rPr lang="en-GB" sz="1000" dirty="0" smtClean="0"/>
              <a:t> </a:t>
            </a:r>
            <a:r>
              <a:rPr lang="en-GB" sz="800" dirty="0" smtClean="0"/>
              <a:t>|</a:t>
            </a:r>
            <a:r>
              <a:rPr lang="en-GB" sz="800" dirty="0" smtClean="0">
                <a:ln w="15875" cap="flat" cmpd="sng" algn="ctr">
                  <a:solidFill>
                    <a:srgbClr val="FFFFFF"/>
                  </a:solidFill>
                  <a:prstDash val="solid"/>
                  <a:round/>
                  <a:headEnd type="none" w="med" len="med"/>
                  <a:tailEnd type="none" w="med" len="med"/>
                </a:ln>
              </a:rPr>
              <a:t>|</a:t>
            </a:r>
          </a:p>
          <a:p>
            <a:pPr algn="ctr"/>
            <a:r>
              <a:rPr lang="en-GB" sz="1000" dirty="0" smtClean="0"/>
              <a:t>Henry, 3</a:t>
            </a:r>
            <a:r>
              <a:rPr lang="en-GB" sz="1000" baseline="30000" dirty="0" smtClean="0"/>
              <a:t>rd</a:t>
            </a:r>
            <a:r>
              <a:rPr lang="en-GB" sz="1000" dirty="0" smtClean="0"/>
              <a:t> Duke of Somerset (1436-1464)</a:t>
            </a:r>
          </a:p>
          <a:p>
            <a:pPr algn="ctr"/>
            <a:r>
              <a:rPr lang="en-GB" sz="800" dirty="0" smtClean="0"/>
              <a:t>|</a:t>
            </a:r>
          </a:p>
          <a:p>
            <a:pPr algn="ctr"/>
            <a:r>
              <a:rPr lang="en-GB" sz="1000" dirty="0" smtClean="0"/>
              <a:t>Charles Somerset, 1</a:t>
            </a:r>
            <a:r>
              <a:rPr lang="en-GB" sz="1000" baseline="30000" dirty="0" smtClean="0"/>
              <a:t>st</a:t>
            </a:r>
            <a:r>
              <a:rPr lang="en-GB" sz="1000" dirty="0" smtClean="0"/>
              <a:t> Earl of Worcester (c.1460-1526)*</a:t>
            </a:r>
          </a:p>
          <a:p>
            <a:pPr algn="ctr"/>
            <a:r>
              <a:rPr lang="en-GB" sz="800" dirty="0" smtClean="0"/>
              <a:t>|</a:t>
            </a:r>
          </a:p>
          <a:p>
            <a:pPr algn="ctr"/>
            <a:r>
              <a:rPr lang="en-GB" sz="1000" dirty="0" smtClean="0"/>
              <a:t>Henry Somerset, 2</a:t>
            </a:r>
            <a:r>
              <a:rPr lang="en-GB" sz="1000" baseline="30000" dirty="0" smtClean="0"/>
              <a:t>nd</a:t>
            </a:r>
            <a:r>
              <a:rPr lang="en-GB" sz="1000" dirty="0" smtClean="0"/>
              <a:t> Earl of Worcester (1496-1549)</a:t>
            </a:r>
          </a:p>
          <a:p>
            <a:pPr algn="ctr"/>
            <a:r>
              <a:rPr lang="en-GB" sz="800" dirty="0" smtClean="0"/>
              <a:t>|</a:t>
            </a:r>
          </a:p>
          <a:p>
            <a:pPr algn="ctr"/>
            <a:r>
              <a:rPr lang="en-GB" sz="1000" dirty="0" smtClean="0"/>
              <a:t>William Somerset, 3</a:t>
            </a:r>
            <a:r>
              <a:rPr lang="en-GB" sz="1000" baseline="30000" dirty="0" smtClean="0"/>
              <a:t>rd</a:t>
            </a:r>
            <a:r>
              <a:rPr lang="en-GB" sz="1000" dirty="0" smtClean="0"/>
              <a:t> Earl of Worcester (c.1527-1589)</a:t>
            </a:r>
          </a:p>
          <a:p>
            <a:pPr algn="ctr"/>
            <a:r>
              <a:rPr lang="en-GB" sz="800" dirty="0" smtClean="0"/>
              <a:t>|</a:t>
            </a:r>
          </a:p>
          <a:p>
            <a:pPr algn="ctr"/>
            <a:r>
              <a:rPr lang="en-GB" sz="1000" dirty="0" smtClean="0"/>
              <a:t>Edward Somerset,4</a:t>
            </a:r>
            <a:r>
              <a:rPr lang="en-GB" sz="1000" baseline="30000" dirty="0" smtClean="0"/>
              <a:t>th</a:t>
            </a:r>
            <a:r>
              <a:rPr lang="en-GB" sz="1000" dirty="0" smtClean="0"/>
              <a:t> Earl of Worcester (c.1550-1628)</a:t>
            </a:r>
          </a:p>
          <a:p>
            <a:pPr algn="ctr"/>
            <a:r>
              <a:rPr lang="en-GB" sz="800" dirty="0" smtClean="0"/>
              <a:t>|</a:t>
            </a:r>
          </a:p>
          <a:p>
            <a:pPr algn="ctr"/>
            <a:r>
              <a:rPr lang="en-GB" sz="1000" dirty="0" smtClean="0"/>
              <a:t>Henry Somerset, 1</a:t>
            </a:r>
            <a:r>
              <a:rPr lang="en-GB" sz="1000" baseline="30000" dirty="0" smtClean="0"/>
              <a:t>st</a:t>
            </a:r>
            <a:r>
              <a:rPr lang="en-GB" sz="1000" dirty="0" smtClean="0"/>
              <a:t> </a:t>
            </a:r>
            <a:r>
              <a:rPr lang="en-GB" sz="1000" dirty="0" err="1" smtClean="0"/>
              <a:t>Marquess</a:t>
            </a:r>
            <a:r>
              <a:rPr lang="en-GB" sz="1000" dirty="0" smtClean="0"/>
              <a:t> of Worcester (1577-1646)</a:t>
            </a:r>
          </a:p>
          <a:p>
            <a:pPr algn="ctr"/>
            <a:r>
              <a:rPr lang="en-GB" sz="800" dirty="0" smtClean="0"/>
              <a:t>|</a:t>
            </a:r>
          </a:p>
          <a:p>
            <a:pPr algn="ctr"/>
            <a:r>
              <a:rPr lang="en-GB" sz="1000" dirty="0" smtClean="0"/>
              <a:t>Edward Somerset, 2</a:t>
            </a:r>
            <a:r>
              <a:rPr lang="en-GB" sz="1000" baseline="30000" dirty="0" smtClean="0"/>
              <a:t>nd</a:t>
            </a:r>
            <a:r>
              <a:rPr lang="en-GB" sz="1000" dirty="0" smtClean="0"/>
              <a:t> </a:t>
            </a:r>
            <a:r>
              <a:rPr lang="en-GB" sz="1000" dirty="0" err="1" smtClean="0"/>
              <a:t>Marquess</a:t>
            </a:r>
            <a:r>
              <a:rPr lang="en-GB" sz="1000" dirty="0" smtClean="0"/>
              <a:t> of Worcester (1603-1667)</a:t>
            </a:r>
          </a:p>
          <a:p>
            <a:pPr algn="ctr"/>
            <a:r>
              <a:rPr lang="en-GB" sz="800" dirty="0" smtClean="0"/>
              <a:t>|</a:t>
            </a:r>
            <a:endParaRPr lang="en-GB" sz="1000" dirty="0"/>
          </a:p>
          <a:p>
            <a:pPr algn="ctr"/>
            <a:r>
              <a:rPr lang="en-GB" sz="1000" dirty="0" smtClean="0"/>
              <a:t>Henry Somerset, 1</a:t>
            </a:r>
            <a:r>
              <a:rPr lang="en-GB" sz="1000" baseline="30000" dirty="0" smtClean="0"/>
              <a:t>st</a:t>
            </a:r>
            <a:r>
              <a:rPr lang="en-GB" sz="1000" dirty="0" smtClean="0"/>
              <a:t> Duke of Beaufort, 3</a:t>
            </a:r>
            <a:r>
              <a:rPr lang="en-GB" sz="1000" baseline="30000" dirty="0" smtClean="0"/>
              <a:t>rd</a:t>
            </a:r>
            <a:r>
              <a:rPr lang="en-GB" sz="1000" dirty="0" smtClean="0"/>
              <a:t> </a:t>
            </a:r>
            <a:r>
              <a:rPr lang="en-GB" sz="1000" dirty="0" err="1" smtClean="0"/>
              <a:t>Marquess</a:t>
            </a:r>
            <a:r>
              <a:rPr lang="en-GB" sz="1000" dirty="0" smtClean="0"/>
              <a:t> of Worcester (1629-1700)</a:t>
            </a:r>
          </a:p>
          <a:p>
            <a:pPr algn="ctr"/>
            <a:r>
              <a:rPr lang="en-GB" sz="800" dirty="0" smtClean="0"/>
              <a:t>|</a:t>
            </a:r>
          </a:p>
          <a:p>
            <a:pPr algn="ctr"/>
            <a:r>
              <a:rPr lang="en-GB" sz="1000" dirty="0" smtClean="0"/>
              <a:t>Charles Somerset, </a:t>
            </a:r>
            <a:r>
              <a:rPr lang="en-GB" sz="1000" dirty="0" err="1" smtClean="0"/>
              <a:t>Marquess</a:t>
            </a:r>
            <a:r>
              <a:rPr lang="en-GB" sz="1000" dirty="0" smtClean="0"/>
              <a:t> of Worcester (1660-1698)</a:t>
            </a:r>
          </a:p>
          <a:p>
            <a:pPr algn="ctr"/>
            <a:r>
              <a:rPr lang="en-GB" sz="800" dirty="0" smtClean="0"/>
              <a:t>|</a:t>
            </a:r>
          </a:p>
          <a:p>
            <a:pPr algn="ctr"/>
            <a:r>
              <a:rPr lang="en-GB" sz="1000" dirty="0" smtClean="0"/>
              <a:t>Henry Somerset, 2</a:t>
            </a:r>
            <a:r>
              <a:rPr lang="en-GB" sz="1000" baseline="30000" dirty="0" smtClean="0"/>
              <a:t>nd</a:t>
            </a:r>
            <a:r>
              <a:rPr lang="en-GB" sz="1000" dirty="0" smtClean="0"/>
              <a:t> Duke of Beaufort (1684-1714)</a:t>
            </a:r>
          </a:p>
          <a:p>
            <a:pPr algn="ctr"/>
            <a:endParaRPr lang="en-GB" sz="1000" dirty="0" smtClean="0"/>
          </a:p>
        </p:txBody>
      </p:sp>
      <p:sp>
        <p:nvSpPr>
          <p:cNvPr id="13" name="TextBox 12"/>
          <p:cNvSpPr txBox="1"/>
          <p:nvPr/>
        </p:nvSpPr>
        <p:spPr>
          <a:xfrm>
            <a:off x="1971617" y="4169756"/>
            <a:ext cx="3596642" cy="523220"/>
          </a:xfrm>
          <a:prstGeom prst="rect">
            <a:avLst/>
          </a:prstGeom>
          <a:noFill/>
        </p:spPr>
        <p:txBody>
          <a:bodyPr wrap="square" rtlCol="0">
            <a:spAutoFit/>
          </a:bodyPr>
          <a:lstStyle/>
          <a:p>
            <a:pPr algn="ctr"/>
            <a:r>
              <a:rPr lang="en-GB" sz="1000" dirty="0" smtClean="0"/>
              <a:t>Charles Somerset, 4</a:t>
            </a:r>
            <a:r>
              <a:rPr lang="en-GB" sz="1000" baseline="30000" dirty="0" smtClean="0"/>
              <a:t>th</a:t>
            </a:r>
            <a:r>
              <a:rPr lang="en-GB" sz="1000" dirty="0" smtClean="0"/>
              <a:t> Duke of Beaufort </a:t>
            </a:r>
            <a:r>
              <a:rPr lang="en-GB" sz="1000" smtClean="0"/>
              <a:t>(1709-1756)</a:t>
            </a:r>
            <a:endParaRPr lang="en-GB" sz="1000" dirty="0" smtClean="0"/>
          </a:p>
          <a:p>
            <a:pPr algn="ctr"/>
            <a:r>
              <a:rPr lang="en-GB" sz="800" dirty="0" smtClean="0"/>
              <a:t>|</a:t>
            </a:r>
          </a:p>
          <a:p>
            <a:pPr algn="ctr"/>
            <a:r>
              <a:rPr lang="en-GB" sz="1000" dirty="0" smtClean="0"/>
              <a:t>Henry Somerset, 5</a:t>
            </a:r>
            <a:r>
              <a:rPr lang="en-GB" sz="1000" baseline="30000" dirty="0" smtClean="0"/>
              <a:t>th</a:t>
            </a:r>
            <a:r>
              <a:rPr lang="en-GB" sz="1000" dirty="0" smtClean="0"/>
              <a:t> Duke of Beaufort (1744-1803)</a:t>
            </a:r>
          </a:p>
        </p:txBody>
      </p:sp>
      <p:sp>
        <p:nvSpPr>
          <p:cNvPr id="14" name="TextBox 13"/>
          <p:cNvSpPr txBox="1"/>
          <p:nvPr/>
        </p:nvSpPr>
        <p:spPr>
          <a:xfrm>
            <a:off x="0" y="4185305"/>
            <a:ext cx="2133600" cy="400110"/>
          </a:xfrm>
          <a:prstGeom prst="rect">
            <a:avLst/>
          </a:prstGeom>
          <a:noFill/>
        </p:spPr>
        <p:txBody>
          <a:bodyPr wrap="square" rtlCol="0">
            <a:spAutoFit/>
          </a:bodyPr>
          <a:lstStyle/>
          <a:p>
            <a:pPr algn="ctr"/>
            <a:r>
              <a:rPr lang="en-GB" sz="1000" dirty="0" smtClean="0"/>
              <a:t>Henry Somerset </a:t>
            </a:r>
          </a:p>
          <a:p>
            <a:pPr algn="ctr"/>
            <a:r>
              <a:rPr lang="en-GB" sz="1000" dirty="0" smtClean="0"/>
              <a:t>3</a:t>
            </a:r>
            <a:r>
              <a:rPr lang="en-GB" sz="1000" baseline="30000" dirty="0" smtClean="0"/>
              <a:t>rd</a:t>
            </a:r>
            <a:r>
              <a:rPr lang="en-GB" sz="1000" dirty="0" smtClean="0"/>
              <a:t> Duke of Beaufort (1707-1745)</a:t>
            </a:r>
            <a:endParaRPr lang="en-GB" sz="1000" dirty="0"/>
          </a:p>
        </p:txBody>
      </p:sp>
      <p:sp>
        <p:nvSpPr>
          <p:cNvPr id="15" name="TextBox 14"/>
          <p:cNvSpPr txBox="1"/>
          <p:nvPr/>
        </p:nvSpPr>
        <p:spPr>
          <a:xfrm>
            <a:off x="3961789" y="5044705"/>
            <a:ext cx="1981200" cy="1415772"/>
          </a:xfrm>
          <a:prstGeom prst="rect">
            <a:avLst/>
          </a:prstGeom>
          <a:noFill/>
        </p:spPr>
        <p:txBody>
          <a:bodyPr wrap="square" rtlCol="0">
            <a:spAutoFit/>
          </a:bodyPr>
          <a:lstStyle/>
          <a:p>
            <a:pPr algn="ctr"/>
            <a:r>
              <a:rPr lang="en-GB" sz="1000" dirty="0" smtClean="0"/>
              <a:t>William Somerset 1822-1902)</a:t>
            </a:r>
          </a:p>
          <a:p>
            <a:pPr algn="ctr"/>
            <a:r>
              <a:rPr lang="en-GB" sz="1000" dirty="0" smtClean="0"/>
              <a:t>  </a:t>
            </a:r>
            <a:r>
              <a:rPr lang="en-GB" sz="800" dirty="0" smtClean="0"/>
              <a:t>|</a:t>
            </a:r>
            <a:r>
              <a:rPr lang="en-GB" sz="1000" dirty="0" smtClean="0">
                <a:ln w="15875" cap="flat" cmpd="sng" algn="ctr">
                  <a:solidFill>
                    <a:srgbClr val="FFFFFF"/>
                  </a:solidFill>
                  <a:prstDash val="solid"/>
                  <a:round/>
                  <a:headEnd type="none" w="med" len="med"/>
                  <a:tailEnd type="none" w="med" len="med"/>
                </a:ln>
              </a:rPr>
              <a:t>|</a:t>
            </a:r>
          </a:p>
          <a:p>
            <a:pPr algn="ctr"/>
            <a:r>
              <a:rPr lang="en-GB" sz="1000" dirty="0" smtClean="0"/>
              <a:t>Charles Somerset (1862-1939)</a:t>
            </a:r>
          </a:p>
          <a:p>
            <a:pPr algn="ctr"/>
            <a:r>
              <a:rPr lang="en-GB" sz="800" dirty="0" smtClean="0"/>
              <a:t>|</a:t>
            </a:r>
          </a:p>
          <a:p>
            <a:pPr algn="ctr"/>
            <a:r>
              <a:rPr lang="en-GB" sz="1000" dirty="0" smtClean="0"/>
              <a:t>William Somerset (1912-1981)</a:t>
            </a:r>
          </a:p>
          <a:p>
            <a:pPr algn="ctr"/>
            <a:r>
              <a:rPr lang="en-GB" sz="800" dirty="0" smtClean="0"/>
              <a:t>|</a:t>
            </a:r>
          </a:p>
          <a:p>
            <a:pPr algn="ctr"/>
            <a:r>
              <a:rPr lang="en-GB" sz="1000" dirty="0" smtClean="0"/>
              <a:t>1</a:t>
            </a:r>
          </a:p>
          <a:p>
            <a:pPr algn="ctr"/>
            <a:r>
              <a:rPr lang="en-GB" sz="1000" dirty="0" smtClean="0"/>
              <a:t>|</a:t>
            </a:r>
          </a:p>
          <a:p>
            <a:pPr algn="ctr"/>
            <a:endParaRPr lang="en-GB" sz="1000" dirty="0" smtClean="0"/>
          </a:p>
        </p:txBody>
      </p:sp>
      <p:sp>
        <p:nvSpPr>
          <p:cNvPr id="19" name="TextBox 18"/>
          <p:cNvSpPr txBox="1"/>
          <p:nvPr/>
        </p:nvSpPr>
        <p:spPr>
          <a:xfrm>
            <a:off x="475692" y="4741356"/>
            <a:ext cx="1981200" cy="984885"/>
          </a:xfrm>
          <a:prstGeom prst="rect">
            <a:avLst/>
          </a:prstGeom>
          <a:noFill/>
        </p:spPr>
        <p:txBody>
          <a:bodyPr wrap="square" rtlCol="0">
            <a:spAutoFit/>
          </a:bodyPr>
          <a:lstStyle/>
          <a:p>
            <a:pPr algn="ctr"/>
            <a:r>
              <a:rPr lang="en-GB" sz="800" dirty="0" smtClean="0"/>
              <a:t>|</a:t>
            </a:r>
          </a:p>
          <a:p>
            <a:pPr algn="ctr"/>
            <a:r>
              <a:rPr lang="en-GB" sz="1000" dirty="0" smtClean="0"/>
              <a:t>4</a:t>
            </a:r>
          </a:p>
          <a:p>
            <a:pPr algn="ctr"/>
            <a:endParaRPr lang="en-GB" sz="1000" dirty="0" smtClean="0"/>
          </a:p>
          <a:p>
            <a:pPr algn="ctr"/>
            <a:r>
              <a:rPr lang="en-GB" sz="1000" dirty="0" smtClean="0"/>
              <a:t>|</a:t>
            </a:r>
          </a:p>
          <a:p>
            <a:pPr algn="ctr"/>
            <a:r>
              <a:rPr lang="en-GB" sz="1000" dirty="0" smtClean="0"/>
              <a:t>2</a:t>
            </a:r>
          </a:p>
          <a:p>
            <a:pPr algn="ctr"/>
            <a:r>
              <a:rPr lang="en-GB" sz="1000" dirty="0" smtClean="0"/>
              <a:t>|</a:t>
            </a:r>
          </a:p>
        </p:txBody>
      </p:sp>
      <p:sp>
        <p:nvSpPr>
          <p:cNvPr id="20" name="TextBox 19"/>
          <p:cNvSpPr txBox="1"/>
          <p:nvPr/>
        </p:nvSpPr>
        <p:spPr>
          <a:xfrm>
            <a:off x="2599178" y="5152427"/>
            <a:ext cx="1333597" cy="677108"/>
          </a:xfrm>
          <a:prstGeom prst="rect">
            <a:avLst/>
          </a:prstGeom>
          <a:noFill/>
        </p:spPr>
        <p:txBody>
          <a:bodyPr wrap="square" rtlCol="0">
            <a:spAutoFit/>
          </a:bodyPr>
          <a:lstStyle/>
          <a:p>
            <a:pPr algn="ctr"/>
            <a:r>
              <a:rPr lang="en-GB" sz="1000" dirty="0"/>
              <a:t>|</a:t>
            </a:r>
            <a:endParaRPr lang="en-GB" sz="1000" dirty="0" smtClean="0"/>
          </a:p>
          <a:p>
            <a:pPr algn="ctr"/>
            <a:r>
              <a:rPr lang="en-GB" sz="1000" dirty="0" smtClean="0"/>
              <a:t>2</a:t>
            </a:r>
          </a:p>
          <a:p>
            <a:pPr algn="ctr"/>
            <a:r>
              <a:rPr lang="en-GB" sz="1000" dirty="0" smtClean="0"/>
              <a:t>|</a:t>
            </a:r>
          </a:p>
          <a:p>
            <a:pPr algn="ctr"/>
            <a:endParaRPr lang="en-GB" sz="800" dirty="0" smtClean="0"/>
          </a:p>
        </p:txBody>
      </p:sp>
      <p:sp>
        <p:nvSpPr>
          <p:cNvPr id="21" name="TextBox 20"/>
          <p:cNvSpPr txBox="1"/>
          <p:nvPr/>
        </p:nvSpPr>
        <p:spPr>
          <a:xfrm>
            <a:off x="7283477" y="5028289"/>
            <a:ext cx="1981200" cy="1292662"/>
          </a:xfrm>
          <a:prstGeom prst="rect">
            <a:avLst/>
          </a:prstGeom>
          <a:noFill/>
        </p:spPr>
        <p:txBody>
          <a:bodyPr wrap="square" rtlCol="0">
            <a:spAutoFit/>
          </a:bodyPr>
          <a:lstStyle/>
          <a:p>
            <a:pPr algn="ctr"/>
            <a:r>
              <a:rPr lang="en-GB" sz="1000" dirty="0" err="1" smtClean="0"/>
              <a:t>Boscavan</a:t>
            </a:r>
            <a:r>
              <a:rPr lang="en-GB" sz="1000" dirty="0" smtClean="0"/>
              <a:t> Somerset (1833-1893)</a:t>
            </a:r>
          </a:p>
          <a:p>
            <a:pPr algn="ctr"/>
            <a:r>
              <a:rPr lang="en-GB" sz="800" dirty="0" smtClean="0"/>
              <a:t>|</a:t>
            </a:r>
          </a:p>
          <a:p>
            <a:pPr algn="ctr"/>
            <a:r>
              <a:rPr lang="en-GB" sz="1000" dirty="0" smtClean="0"/>
              <a:t>William Somerset 1880-1946)</a:t>
            </a:r>
          </a:p>
          <a:p>
            <a:pPr algn="ctr"/>
            <a:r>
              <a:rPr lang="en-GB" sz="800" dirty="0" smtClean="0"/>
              <a:t>  |</a:t>
            </a:r>
            <a:r>
              <a:rPr lang="en-GB" sz="1000" dirty="0" smtClean="0">
                <a:ln w="15875" cap="flat" cmpd="sng" algn="ctr">
                  <a:solidFill>
                    <a:srgbClr val="FFFFFF"/>
                  </a:solidFill>
                  <a:prstDash val="solid"/>
                  <a:round/>
                  <a:headEnd type="none" w="med" len="med"/>
                  <a:tailEnd type="none" w="med" len="med"/>
                </a:ln>
              </a:rPr>
              <a:t>|</a:t>
            </a:r>
          </a:p>
          <a:p>
            <a:pPr algn="ctr"/>
            <a:r>
              <a:rPr lang="en-GB" sz="1000" dirty="0" err="1" smtClean="0"/>
              <a:t>FitzRoy</a:t>
            </a:r>
            <a:r>
              <a:rPr lang="en-GB" sz="1000" dirty="0" smtClean="0"/>
              <a:t> Somerset (1923-)</a:t>
            </a:r>
          </a:p>
          <a:p>
            <a:pPr algn="ctr"/>
            <a:r>
              <a:rPr lang="en-GB" sz="1000" dirty="0" smtClean="0"/>
              <a:t>|</a:t>
            </a:r>
          </a:p>
          <a:p>
            <a:pPr algn="ctr"/>
            <a:endParaRPr lang="en-GB" sz="1000" dirty="0" smtClean="0"/>
          </a:p>
          <a:p>
            <a:pPr algn="ctr"/>
            <a:endParaRPr lang="en-GB" sz="1000" dirty="0" smtClean="0"/>
          </a:p>
        </p:txBody>
      </p:sp>
      <p:cxnSp>
        <p:nvCxnSpPr>
          <p:cNvPr id="23" name="Shape 22"/>
          <p:cNvCxnSpPr/>
          <p:nvPr/>
        </p:nvCxnSpPr>
        <p:spPr>
          <a:xfrm rot="10800000" flipV="1">
            <a:off x="1066801" y="4082199"/>
            <a:ext cx="1896533" cy="151485"/>
          </a:xfrm>
          <a:prstGeom prst="bentConnector2">
            <a:avLst/>
          </a:prstGeom>
        </p:spPr>
        <p:style>
          <a:lnRef idx="2">
            <a:schemeClr val="accent1"/>
          </a:lnRef>
          <a:fillRef idx="0">
            <a:schemeClr val="accent1"/>
          </a:fillRef>
          <a:effectRef idx="1">
            <a:schemeClr val="accent1"/>
          </a:effectRef>
          <a:fontRef idx="minor">
            <a:schemeClr val="tx1"/>
          </a:fontRef>
        </p:style>
      </p:cxnSp>
      <p:cxnSp>
        <p:nvCxnSpPr>
          <p:cNvPr id="25" name="Shape 24"/>
          <p:cNvCxnSpPr/>
          <p:nvPr/>
        </p:nvCxnSpPr>
        <p:spPr>
          <a:xfrm>
            <a:off x="2977309" y="4079026"/>
            <a:ext cx="792629" cy="178848"/>
          </a:xfrm>
          <a:prstGeom prst="bentConnector2">
            <a:avLst/>
          </a:prstGeom>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5245155" y="4692976"/>
            <a:ext cx="1981200" cy="246221"/>
          </a:xfrm>
          <a:prstGeom prst="rect">
            <a:avLst/>
          </a:prstGeom>
          <a:noFill/>
        </p:spPr>
        <p:txBody>
          <a:bodyPr wrap="square" rtlCol="0">
            <a:spAutoFit/>
          </a:bodyPr>
          <a:lstStyle/>
          <a:p>
            <a:pPr algn="ctr"/>
            <a:r>
              <a:rPr lang="en-GB" sz="1000" dirty="0" smtClean="0"/>
              <a:t>William Somerset (1784-1851)</a:t>
            </a:r>
          </a:p>
        </p:txBody>
      </p:sp>
      <p:cxnSp>
        <p:nvCxnSpPr>
          <p:cNvPr id="30" name="Shape 29"/>
          <p:cNvCxnSpPr/>
          <p:nvPr/>
        </p:nvCxnSpPr>
        <p:spPr>
          <a:xfrm>
            <a:off x="1451429" y="5163448"/>
            <a:ext cx="1814548" cy="1588"/>
          </a:xfrm>
          <a:prstGeom prst="bentConnector3">
            <a:avLst>
              <a:gd name="adj1" fmla="val 41019"/>
            </a:avLst>
          </a:prstGeom>
        </p:spPr>
        <p:style>
          <a:lnRef idx="2">
            <a:schemeClr val="accent1"/>
          </a:lnRef>
          <a:fillRef idx="0">
            <a:schemeClr val="accent1"/>
          </a:fillRef>
          <a:effectRef idx="1">
            <a:schemeClr val="accent1"/>
          </a:effectRef>
          <a:fontRef idx="minor">
            <a:schemeClr val="tx1"/>
          </a:fontRef>
        </p:style>
      </p:cxnSp>
      <p:cxnSp>
        <p:nvCxnSpPr>
          <p:cNvPr id="33" name="Elbow Connector 32"/>
          <p:cNvCxnSpPr/>
          <p:nvPr/>
        </p:nvCxnSpPr>
        <p:spPr>
          <a:xfrm rot="5400000">
            <a:off x="5541318" y="4342059"/>
            <a:ext cx="105508" cy="1283366"/>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35" name="Elbow Connector 34"/>
          <p:cNvCxnSpPr>
            <a:stCxn id="28" idx="2"/>
            <a:endCxn id="21" idx="0"/>
          </p:cNvCxnSpPr>
          <p:nvPr/>
        </p:nvCxnSpPr>
        <p:spPr>
          <a:xfrm rot="16200000" flipH="1">
            <a:off x="7210370" y="3964582"/>
            <a:ext cx="89092" cy="2038322"/>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37" name="Shape 36"/>
          <p:cNvCxnSpPr>
            <a:stCxn id="10" idx="2"/>
            <a:endCxn id="11" idx="0"/>
          </p:cNvCxnSpPr>
          <p:nvPr/>
        </p:nvCxnSpPr>
        <p:spPr>
          <a:xfrm rot="5400000">
            <a:off x="3880935" y="-454458"/>
            <a:ext cx="124153" cy="1757741"/>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42" name="Elbow Connector 41"/>
          <p:cNvCxnSpPr/>
          <p:nvPr/>
        </p:nvCxnSpPr>
        <p:spPr>
          <a:xfrm rot="16200000" flipH="1">
            <a:off x="5679749" y="-519722"/>
            <a:ext cx="166258" cy="1881994"/>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24" name="Elbow Connector 23"/>
          <p:cNvCxnSpPr/>
          <p:nvPr/>
        </p:nvCxnSpPr>
        <p:spPr>
          <a:xfrm rot="16200000" flipH="1">
            <a:off x="4744553" y="3677649"/>
            <a:ext cx="89092" cy="2038322"/>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26" name="Elbow Connector 25"/>
          <p:cNvCxnSpPr>
            <a:endCxn id="19" idx="0"/>
          </p:cNvCxnSpPr>
          <p:nvPr/>
        </p:nvCxnSpPr>
        <p:spPr>
          <a:xfrm rot="10800000" flipV="1">
            <a:off x="1466292" y="4696808"/>
            <a:ext cx="2286246" cy="44548"/>
          </a:xfrm>
          <a:prstGeom prst="bentConnector2">
            <a:avLst/>
          </a:prstGeom>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1126295" y="5620386"/>
            <a:ext cx="679993" cy="307777"/>
          </a:xfrm>
          <a:prstGeom prst="rect">
            <a:avLst/>
          </a:prstGeom>
          <a:noFill/>
        </p:spPr>
        <p:txBody>
          <a:bodyPr wrap="square" rtlCol="0">
            <a:spAutoFit/>
          </a:bodyPr>
          <a:lstStyle/>
          <a:p>
            <a:pPr algn="ctr"/>
            <a:r>
              <a:rPr lang="en-GB" sz="1400" b="1" dirty="0" smtClean="0"/>
              <a:t>SOM 1</a:t>
            </a:r>
            <a:endParaRPr lang="en-GB" sz="1400" b="1" dirty="0"/>
          </a:p>
        </p:txBody>
      </p:sp>
      <p:sp>
        <p:nvSpPr>
          <p:cNvPr id="38" name="TextBox 37"/>
          <p:cNvSpPr txBox="1"/>
          <p:nvPr/>
        </p:nvSpPr>
        <p:spPr>
          <a:xfrm>
            <a:off x="2922136" y="5624242"/>
            <a:ext cx="720069" cy="307777"/>
          </a:xfrm>
          <a:prstGeom prst="rect">
            <a:avLst/>
          </a:prstGeom>
          <a:noFill/>
        </p:spPr>
        <p:txBody>
          <a:bodyPr wrap="square" rtlCol="0">
            <a:spAutoFit/>
          </a:bodyPr>
          <a:lstStyle/>
          <a:p>
            <a:pPr algn="ctr"/>
            <a:r>
              <a:rPr lang="en-GB" sz="1400" b="1" dirty="0" smtClean="0"/>
              <a:t>SOM 2 </a:t>
            </a:r>
            <a:endParaRPr lang="en-GB" sz="1400" b="1" dirty="0"/>
          </a:p>
        </p:txBody>
      </p:sp>
      <p:sp>
        <p:nvSpPr>
          <p:cNvPr id="39" name="TextBox 38"/>
          <p:cNvSpPr txBox="1"/>
          <p:nvPr/>
        </p:nvSpPr>
        <p:spPr>
          <a:xfrm>
            <a:off x="4616237" y="6173779"/>
            <a:ext cx="679993" cy="307777"/>
          </a:xfrm>
          <a:prstGeom prst="rect">
            <a:avLst/>
          </a:prstGeom>
          <a:noFill/>
        </p:spPr>
        <p:txBody>
          <a:bodyPr wrap="none" rtlCol="0">
            <a:spAutoFit/>
          </a:bodyPr>
          <a:lstStyle/>
          <a:p>
            <a:pPr algn="ctr"/>
            <a:r>
              <a:rPr lang="en-GB" sz="1400" b="1" dirty="0" smtClean="0"/>
              <a:t>SOM 3</a:t>
            </a:r>
            <a:endParaRPr lang="en-GB" sz="1400" b="1" dirty="0"/>
          </a:p>
        </p:txBody>
      </p:sp>
      <p:sp>
        <p:nvSpPr>
          <p:cNvPr id="40" name="TextBox 39"/>
          <p:cNvSpPr txBox="1"/>
          <p:nvPr/>
        </p:nvSpPr>
        <p:spPr>
          <a:xfrm>
            <a:off x="6299255" y="5931595"/>
            <a:ext cx="679443" cy="307777"/>
          </a:xfrm>
          <a:prstGeom prst="rect">
            <a:avLst/>
          </a:prstGeom>
          <a:noFill/>
        </p:spPr>
        <p:txBody>
          <a:bodyPr wrap="none" rtlCol="0">
            <a:spAutoFit/>
          </a:bodyPr>
          <a:lstStyle/>
          <a:p>
            <a:pPr algn="ctr"/>
            <a:r>
              <a:rPr lang="en-GB" sz="1400" b="1" dirty="0" smtClean="0"/>
              <a:t>SOM 4</a:t>
            </a:r>
            <a:endParaRPr lang="en-GB" sz="1400" b="1" dirty="0"/>
          </a:p>
        </p:txBody>
      </p:sp>
      <p:sp>
        <p:nvSpPr>
          <p:cNvPr id="41" name="TextBox 40"/>
          <p:cNvSpPr txBox="1"/>
          <p:nvPr/>
        </p:nvSpPr>
        <p:spPr>
          <a:xfrm>
            <a:off x="7934355" y="5931595"/>
            <a:ext cx="679443" cy="307777"/>
          </a:xfrm>
          <a:prstGeom prst="rect">
            <a:avLst/>
          </a:prstGeom>
          <a:noFill/>
        </p:spPr>
        <p:txBody>
          <a:bodyPr wrap="none" rtlCol="0">
            <a:spAutoFit/>
          </a:bodyPr>
          <a:lstStyle/>
          <a:p>
            <a:pPr algn="ctr"/>
            <a:r>
              <a:rPr lang="en-GB" sz="1400" b="1" dirty="0" smtClean="0"/>
              <a:t>SOM 5</a:t>
            </a:r>
            <a:endParaRPr lang="en-GB" sz="1400" b="1" dirty="0"/>
          </a:p>
        </p:txBody>
      </p:sp>
      <p:cxnSp>
        <p:nvCxnSpPr>
          <p:cNvPr id="34" name="Straight Connector 33"/>
          <p:cNvCxnSpPr>
            <a:endCxn id="43" idx="0"/>
          </p:cNvCxnSpPr>
          <p:nvPr/>
        </p:nvCxnSpPr>
        <p:spPr>
          <a:xfrm rot="10800000" flipV="1">
            <a:off x="904818" y="734298"/>
            <a:ext cx="2080413" cy="10950"/>
          </a:xfrm>
          <a:prstGeom prst="line">
            <a:avLst/>
          </a:prstGeom>
          <a:ln w="635"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161983" y="745248"/>
            <a:ext cx="2133600" cy="246221"/>
          </a:xfrm>
          <a:prstGeom prst="rect">
            <a:avLst/>
          </a:prstGeom>
          <a:noFill/>
        </p:spPr>
        <p:txBody>
          <a:bodyPr wrap="square" rtlCol="0">
            <a:spAutoFit/>
          </a:bodyPr>
          <a:lstStyle/>
          <a:p>
            <a:pPr algn="ctr"/>
            <a:r>
              <a:rPr lang="en-GB" sz="1000" dirty="0" smtClean="0">
                <a:solidFill>
                  <a:srgbClr val="FF0000"/>
                </a:solidFill>
              </a:rPr>
              <a:t>Henry IV (1367-1413) </a:t>
            </a:r>
          </a:p>
        </p:txBody>
      </p:sp>
      <p:cxnSp>
        <p:nvCxnSpPr>
          <p:cNvPr id="45" name="Straight Connector 44"/>
          <p:cNvCxnSpPr>
            <a:endCxn id="46" idx="0"/>
          </p:cNvCxnSpPr>
          <p:nvPr/>
        </p:nvCxnSpPr>
        <p:spPr>
          <a:xfrm rot="10800000" flipV="1">
            <a:off x="903946" y="996188"/>
            <a:ext cx="2080435" cy="10950"/>
          </a:xfrm>
          <a:prstGeom prst="line">
            <a:avLst/>
          </a:prstGeom>
          <a:ln w="635"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162855" y="1007138"/>
            <a:ext cx="2133600" cy="1323439"/>
          </a:xfrm>
          <a:prstGeom prst="rect">
            <a:avLst/>
          </a:prstGeom>
          <a:noFill/>
        </p:spPr>
        <p:txBody>
          <a:bodyPr wrap="square" rtlCol="0">
            <a:spAutoFit/>
          </a:bodyPr>
          <a:lstStyle/>
          <a:p>
            <a:pPr algn="ctr"/>
            <a:r>
              <a:rPr lang="en-GB" sz="1000" dirty="0" smtClean="0"/>
              <a:t>John, 1</a:t>
            </a:r>
            <a:r>
              <a:rPr lang="en-GB" sz="1000" baseline="30000" dirty="0" smtClean="0"/>
              <a:t>st</a:t>
            </a:r>
            <a:r>
              <a:rPr lang="en-GB" sz="1000" dirty="0" smtClean="0"/>
              <a:t> Duke of Somerset**</a:t>
            </a:r>
          </a:p>
          <a:p>
            <a:pPr algn="ctr"/>
            <a:r>
              <a:rPr lang="en-GB" sz="1000" dirty="0" smtClean="0"/>
              <a:t>(c.1404-1444) </a:t>
            </a:r>
          </a:p>
          <a:p>
            <a:pPr algn="ctr"/>
            <a:r>
              <a:rPr lang="en-GB" sz="1000" dirty="0" smtClean="0"/>
              <a:t>|</a:t>
            </a:r>
          </a:p>
          <a:p>
            <a:pPr algn="ctr"/>
            <a:r>
              <a:rPr lang="en-GB" sz="1000" dirty="0" smtClean="0"/>
              <a:t>Margaret Beaufort</a:t>
            </a:r>
          </a:p>
          <a:p>
            <a:pPr algn="ctr"/>
            <a:r>
              <a:rPr lang="en-GB" sz="1000" dirty="0" smtClean="0"/>
              <a:t>(1443-1509)</a:t>
            </a:r>
          </a:p>
          <a:p>
            <a:pPr algn="ctr"/>
            <a:r>
              <a:rPr lang="en-GB" sz="1000" dirty="0" smtClean="0"/>
              <a:t>|</a:t>
            </a:r>
          </a:p>
          <a:p>
            <a:pPr algn="ctr"/>
            <a:r>
              <a:rPr lang="en-GB" sz="1000" dirty="0" smtClean="0"/>
              <a:t>Henry VII</a:t>
            </a:r>
          </a:p>
          <a:p>
            <a:pPr algn="ctr"/>
            <a:r>
              <a:rPr lang="en-GB" sz="1000" dirty="0" smtClean="0"/>
              <a:t>(1457-1509)</a:t>
            </a:r>
          </a:p>
        </p:txBody>
      </p:sp>
      <p:cxnSp>
        <p:nvCxnSpPr>
          <p:cNvPr id="44" name="Elbow Connector 43"/>
          <p:cNvCxnSpPr>
            <a:stCxn id="13" idx="2"/>
          </p:cNvCxnSpPr>
          <p:nvPr/>
        </p:nvCxnSpPr>
        <p:spPr>
          <a:xfrm rot="5400000">
            <a:off x="2207282" y="3149532"/>
            <a:ext cx="19212" cy="3106101"/>
          </a:xfrm>
          <a:prstGeom prst="bentConnector2">
            <a:avLst/>
          </a:prstGeom>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0" y="4667486"/>
            <a:ext cx="1258455" cy="1169551"/>
          </a:xfrm>
          <a:prstGeom prst="rect">
            <a:avLst/>
          </a:prstGeom>
          <a:noFill/>
        </p:spPr>
        <p:txBody>
          <a:bodyPr wrap="square" rtlCol="0">
            <a:spAutoFit/>
          </a:bodyPr>
          <a:lstStyle/>
          <a:p>
            <a:pPr algn="ctr"/>
            <a:r>
              <a:rPr lang="en-GB" sz="1000" dirty="0" smtClean="0"/>
              <a:t>Henry Somerset </a:t>
            </a:r>
          </a:p>
          <a:p>
            <a:pPr algn="ctr"/>
            <a:r>
              <a:rPr lang="en-GB" sz="1000" dirty="0" smtClean="0"/>
              <a:t>6th Duke of Beaufort</a:t>
            </a:r>
          </a:p>
          <a:p>
            <a:pPr algn="ctr"/>
            <a:r>
              <a:rPr lang="en-GB" sz="1000" dirty="0" smtClean="0"/>
              <a:t>|</a:t>
            </a:r>
          </a:p>
          <a:p>
            <a:pPr algn="ctr"/>
            <a:r>
              <a:rPr lang="en-GB" sz="1000" dirty="0" smtClean="0"/>
              <a:t>.</a:t>
            </a:r>
          </a:p>
          <a:p>
            <a:pPr algn="ctr"/>
            <a:r>
              <a:rPr lang="en-GB" sz="1000" dirty="0" smtClean="0"/>
              <a:t>.</a:t>
            </a:r>
          </a:p>
          <a:p>
            <a:pPr algn="ctr"/>
            <a:r>
              <a:rPr lang="en-GB" sz="1000" dirty="0"/>
              <a:t>.</a:t>
            </a:r>
          </a:p>
        </p:txBody>
      </p:sp>
      <p:sp>
        <p:nvSpPr>
          <p:cNvPr id="2" name="Rectangle 1"/>
          <p:cNvSpPr/>
          <p:nvPr/>
        </p:nvSpPr>
        <p:spPr>
          <a:xfrm>
            <a:off x="-828600" y="-27384"/>
            <a:ext cx="4085445" cy="369332"/>
          </a:xfrm>
          <a:prstGeom prst="rect">
            <a:avLst/>
          </a:prstGeom>
        </p:spPr>
        <p:txBody>
          <a:bodyPr wrap="square">
            <a:spAutoFit/>
          </a:bodyPr>
          <a:lstStyle/>
          <a:p>
            <a:pPr algn="ctr"/>
            <a:r>
              <a:rPr lang="en-US" b="1" dirty="0" smtClean="0"/>
              <a:t>Y </a:t>
            </a:r>
            <a:r>
              <a:rPr lang="en-US" b="1" dirty="0"/>
              <a:t>chromosome </a:t>
            </a:r>
            <a:r>
              <a:rPr lang="en-US" b="1" dirty="0" smtClean="0"/>
              <a:t>lineage</a:t>
            </a:r>
            <a:endParaRPr lang="en-US" b="1" dirty="0"/>
          </a:p>
        </p:txBody>
      </p:sp>
      <p:sp>
        <p:nvSpPr>
          <p:cNvPr id="7" name="Rectangle 6"/>
          <p:cNvSpPr/>
          <p:nvPr/>
        </p:nvSpPr>
        <p:spPr>
          <a:xfrm>
            <a:off x="192866" y="6213229"/>
            <a:ext cx="4572000" cy="215444"/>
          </a:xfrm>
          <a:prstGeom prst="rect">
            <a:avLst/>
          </a:prstGeom>
        </p:spPr>
        <p:txBody>
          <a:bodyPr>
            <a:spAutoFit/>
          </a:bodyPr>
          <a:lstStyle/>
          <a:p>
            <a:r>
              <a:rPr lang="en-US" sz="800" dirty="0"/>
              <a:t>* indicates known occurrences of sons being born illegitimate and later legitimized. </a:t>
            </a:r>
          </a:p>
        </p:txBody>
      </p:sp>
      <p:sp>
        <p:nvSpPr>
          <p:cNvPr id="9" name="Rectangle 8"/>
          <p:cNvSpPr/>
          <p:nvPr/>
        </p:nvSpPr>
        <p:spPr>
          <a:xfrm>
            <a:off x="173094" y="6396335"/>
            <a:ext cx="8797721" cy="461665"/>
          </a:xfrm>
          <a:prstGeom prst="rect">
            <a:avLst/>
          </a:prstGeom>
        </p:spPr>
        <p:txBody>
          <a:bodyPr wrap="square">
            <a:spAutoFit/>
          </a:bodyPr>
          <a:lstStyle/>
          <a:p>
            <a:r>
              <a:rPr lang="en-US" sz="800" dirty="0"/>
              <a:t>** </a:t>
            </a:r>
            <a:r>
              <a:rPr lang="en-GB" sz="800" dirty="0"/>
              <a:t>John Beaufort was created Duke of Somerset (1st Duke) in 1443. This technically expired with his death in 1444. His younger brother, Edmund, was later created Duke of Somerset in 1448. As this was a separate creation he was also technically the 1st Duke of this creation, however, many sources refer to him as the 2nd Duke. Subsequently his son Henry inherited the title under the same creation, thus technically he was the 2nd Duke under the second creation, yet is often referred to as the 3rd </a:t>
            </a:r>
            <a:r>
              <a:rPr lang="en-GB" sz="800" dirty="0" smtClean="0"/>
              <a:t>Duke</a:t>
            </a:r>
            <a:r>
              <a:rPr lang="en-GB" sz="800" dirty="0"/>
              <a:t>.</a:t>
            </a:r>
          </a:p>
        </p:txBody>
      </p:sp>
      <p:sp>
        <p:nvSpPr>
          <p:cNvPr id="48" name="TextBox 47"/>
          <p:cNvSpPr txBox="1"/>
          <p:nvPr/>
        </p:nvSpPr>
        <p:spPr>
          <a:xfrm>
            <a:off x="4572000" y="6093296"/>
            <a:ext cx="750125" cy="338554"/>
          </a:xfrm>
          <a:prstGeom prst="rect">
            <a:avLst/>
          </a:prstGeom>
          <a:solidFill>
            <a:schemeClr val="bg1"/>
          </a:solidFill>
        </p:spPr>
        <p:txBody>
          <a:bodyPr wrap="none" rtlCol="0">
            <a:spAutoFit/>
          </a:bodyPr>
          <a:lstStyle/>
          <a:p>
            <a:pPr algn="ctr"/>
            <a:r>
              <a:rPr lang="en-GB" sz="1600" b="1" dirty="0" smtClean="0">
                <a:solidFill>
                  <a:srgbClr val="FF0000"/>
                </a:solidFill>
              </a:rPr>
              <a:t>SOM 3</a:t>
            </a:r>
            <a:endParaRPr lang="en-GB" sz="1600" b="1" dirty="0">
              <a:solidFill>
                <a:srgbClr val="FF0000"/>
              </a:solidFill>
            </a:endParaRPr>
          </a:p>
        </p:txBody>
      </p:sp>
      <p:sp>
        <p:nvSpPr>
          <p:cNvPr id="49" name="Rectangle 48"/>
          <p:cNvSpPr/>
          <p:nvPr/>
        </p:nvSpPr>
        <p:spPr>
          <a:xfrm>
            <a:off x="5022648" y="1912764"/>
            <a:ext cx="4085445" cy="2308324"/>
          </a:xfrm>
          <a:prstGeom prst="rect">
            <a:avLst/>
          </a:prstGeom>
        </p:spPr>
        <p:txBody>
          <a:bodyPr wrap="square">
            <a:spAutoFit/>
          </a:bodyPr>
          <a:lstStyle/>
          <a:p>
            <a:pPr algn="ctr"/>
            <a:r>
              <a:rPr lang="en-US" b="1" dirty="0" smtClean="0">
                <a:solidFill>
                  <a:srgbClr val="FF0000"/>
                </a:solidFill>
              </a:rPr>
              <a:t>No DNA match</a:t>
            </a:r>
          </a:p>
          <a:p>
            <a:pPr algn="ctr"/>
            <a:r>
              <a:rPr lang="en-US" b="1" dirty="0" smtClean="0">
                <a:solidFill>
                  <a:srgbClr val="FF0000"/>
                </a:solidFill>
              </a:rPr>
              <a:t>At least two false-paternity events</a:t>
            </a:r>
          </a:p>
          <a:p>
            <a:pPr algn="ctr"/>
            <a:r>
              <a:rPr lang="en-US" b="1" dirty="0" smtClean="0">
                <a:solidFill>
                  <a:srgbClr val="FF0000"/>
                </a:solidFill>
              </a:rPr>
              <a:t>One recently</a:t>
            </a:r>
          </a:p>
          <a:p>
            <a:pPr algn="ctr"/>
            <a:r>
              <a:rPr lang="en-US" b="1" dirty="0" smtClean="0">
                <a:solidFill>
                  <a:srgbClr val="FF0000"/>
                </a:solidFill>
              </a:rPr>
              <a:t>One historical</a:t>
            </a:r>
          </a:p>
          <a:p>
            <a:pPr algn="ctr"/>
            <a:r>
              <a:rPr lang="en-US" b="1" dirty="0" smtClean="0">
                <a:solidFill>
                  <a:srgbClr val="FF0000"/>
                </a:solidFill>
              </a:rPr>
              <a:t>Not surprising – historical non-paternity rate is 1-2% per generation</a:t>
            </a:r>
          </a:p>
          <a:p>
            <a:pPr algn="ctr"/>
            <a:r>
              <a:rPr lang="en-US" b="1" dirty="0" smtClean="0">
                <a:solidFill>
                  <a:srgbClr val="FF0000"/>
                </a:solidFill>
              </a:rPr>
              <a:t>Does not affect overall identification</a:t>
            </a:r>
          </a:p>
          <a:p>
            <a:pPr algn="ctr"/>
            <a:endParaRPr lang="en-US" b="1" dirty="0">
              <a:solidFill>
                <a:srgbClr val="FF0000"/>
              </a:solidFill>
            </a:endParaRPr>
          </a:p>
        </p:txBody>
      </p:sp>
      <p:sp>
        <p:nvSpPr>
          <p:cNvPr id="64" name="Freeform 63"/>
          <p:cNvSpPr/>
          <p:nvPr/>
        </p:nvSpPr>
        <p:spPr>
          <a:xfrm>
            <a:off x="2997200" y="406400"/>
            <a:ext cx="3733800" cy="4076700"/>
          </a:xfrm>
          <a:custGeom>
            <a:avLst/>
            <a:gdLst>
              <a:gd name="connsiteX0" fmla="*/ 3505200 w 3733800"/>
              <a:gd name="connsiteY0" fmla="*/ 952500 h 4076700"/>
              <a:gd name="connsiteX1" fmla="*/ 3505200 w 3733800"/>
              <a:gd name="connsiteY1" fmla="*/ 190500 h 4076700"/>
              <a:gd name="connsiteX2" fmla="*/ 3733800 w 3733800"/>
              <a:gd name="connsiteY2" fmla="*/ 63500 h 4076700"/>
              <a:gd name="connsiteX3" fmla="*/ 3733800 w 3733800"/>
              <a:gd name="connsiteY3" fmla="*/ 63500 h 4076700"/>
              <a:gd name="connsiteX4" fmla="*/ 3721100 w 3733800"/>
              <a:gd name="connsiteY4" fmla="*/ 0 h 4076700"/>
              <a:gd name="connsiteX5" fmla="*/ 76200 w 3733800"/>
              <a:gd name="connsiteY5" fmla="*/ 12700 h 4076700"/>
              <a:gd name="connsiteX6" fmla="*/ 0 w 3733800"/>
              <a:gd name="connsiteY6" fmla="*/ 190500 h 4076700"/>
              <a:gd name="connsiteX7" fmla="*/ 0 w 3733800"/>
              <a:gd name="connsiteY7" fmla="*/ 3670300 h 4076700"/>
              <a:gd name="connsiteX8" fmla="*/ 774700 w 3733800"/>
              <a:gd name="connsiteY8" fmla="*/ 3670300 h 4076700"/>
              <a:gd name="connsiteX9" fmla="*/ 762000 w 3733800"/>
              <a:gd name="connsiteY9" fmla="*/ 4076700 h 4076700"/>
              <a:gd name="connsiteX10" fmla="*/ 762000 w 3733800"/>
              <a:gd name="connsiteY10" fmla="*/ 4076700 h 407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33800" h="4076700">
                <a:moveTo>
                  <a:pt x="3505200" y="952500"/>
                </a:moveTo>
                <a:lnTo>
                  <a:pt x="3505200" y="190500"/>
                </a:lnTo>
                <a:lnTo>
                  <a:pt x="3733800" y="63500"/>
                </a:lnTo>
                <a:lnTo>
                  <a:pt x="3733800" y="63500"/>
                </a:lnTo>
                <a:lnTo>
                  <a:pt x="3721100" y="0"/>
                </a:lnTo>
                <a:lnTo>
                  <a:pt x="76200" y="12700"/>
                </a:lnTo>
                <a:lnTo>
                  <a:pt x="0" y="190500"/>
                </a:lnTo>
                <a:lnTo>
                  <a:pt x="0" y="3670300"/>
                </a:lnTo>
                <a:lnTo>
                  <a:pt x="774700" y="3670300"/>
                </a:lnTo>
                <a:lnTo>
                  <a:pt x="762000" y="4076700"/>
                </a:lnTo>
                <a:lnTo>
                  <a:pt x="762000" y="4076700"/>
                </a:lnTo>
              </a:path>
            </a:pathLst>
          </a:cu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590825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9">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9">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build="p"/>
      <p:bldP spid="6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27384"/>
            <a:ext cx="5662609" cy="584776"/>
          </a:xfrm>
          <a:prstGeom prst="rect">
            <a:avLst/>
          </a:prstGeom>
          <a:solidFill>
            <a:schemeClr val="tx2"/>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algn="ctr"/>
            <a:r>
              <a:rPr lang="en-GB" sz="3200" dirty="0" smtClean="0">
                <a:latin typeface="Plantagenet Cherokee"/>
                <a:cs typeface="Plantagenet Cherokee"/>
              </a:rPr>
              <a:t>A Bayesian Statistical Analysis</a:t>
            </a:r>
          </a:p>
        </p:txBody>
      </p:sp>
    </p:spTree>
    <p:extLst>
      <p:ext uri="{BB962C8B-B14F-4D97-AF65-F5344CB8AC3E}">
        <p14:creationId xmlns:p14="http://schemas.microsoft.com/office/powerpoint/2010/main" val="2623063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27384"/>
            <a:ext cx="5662609" cy="584776"/>
          </a:xfrm>
          <a:prstGeom prst="rect">
            <a:avLst/>
          </a:prstGeom>
          <a:solidFill>
            <a:schemeClr val="tx2"/>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algn="ctr"/>
            <a:r>
              <a:rPr lang="en-GB" sz="3200" dirty="0" smtClean="0">
                <a:latin typeface="Plantagenet Cherokee"/>
                <a:cs typeface="Plantagenet Cherokee"/>
              </a:rPr>
              <a:t>A Bayesian Statistical Analysis</a:t>
            </a:r>
          </a:p>
        </p:txBody>
      </p:sp>
      <p:sp>
        <p:nvSpPr>
          <p:cNvPr id="6" name="TextBox 5"/>
          <p:cNvSpPr txBox="1"/>
          <p:nvPr/>
        </p:nvSpPr>
        <p:spPr>
          <a:xfrm>
            <a:off x="20340" y="764704"/>
            <a:ext cx="9001000" cy="707886"/>
          </a:xfrm>
          <a:prstGeom prst="rect">
            <a:avLst/>
          </a:prstGeom>
          <a:noFill/>
        </p:spPr>
        <p:txBody>
          <a:bodyPr wrap="square" rtlCol="0">
            <a:spAutoFit/>
          </a:bodyPr>
          <a:lstStyle/>
          <a:p>
            <a:pPr>
              <a:spcAft>
                <a:spcPts val="600"/>
              </a:spcAft>
              <a:buSzPct val="70000"/>
            </a:pPr>
            <a:r>
              <a:rPr lang="en-US" sz="2000" dirty="0" smtClean="0">
                <a:solidFill>
                  <a:schemeClr val="bg1"/>
                </a:solidFill>
                <a:latin typeface="Plantagenet Cherokee"/>
                <a:cs typeface="Plantagenet Cherokee"/>
              </a:rPr>
              <a:t>As in any missing person’s case you bring all the strands of evidence together to come to a conclusion. Very conservative in our approach</a:t>
            </a:r>
          </a:p>
        </p:txBody>
      </p:sp>
    </p:spTree>
    <p:extLst>
      <p:ext uri="{BB962C8B-B14F-4D97-AF65-F5344CB8AC3E}">
        <p14:creationId xmlns:p14="http://schemas.microsoft.com/office/powerpoint/2010/main" val="3987464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27384"/>
            <a:ext cx="5662609" cy="584776"/>
          </a:xfrm>
          <a:prstGeom prst="rect">
            <a:avLst/>
          </a:prstGeom>
          <a:solidFill>
            <a:schemeClr val="tx2"/>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algn="ctr"/>
            <a:r>
              <a:rPr lang="en-GB" sz="3200" dirty="0" smtClean="0">
                <a:latin typeface="Plantagenet Cherokee"/>
                <a:cs typeface="Plantagenet Cherokee"/>
              </a:rPr>
              <a:t>A Bayesian Statistical Analysis</a:t>
            </a:r>
          </a:p>
        </p:txBody>
      </p:sp>
      <p:sp>
        <p:nvSpPr>
          <p:cNvPr id="16" name="TextBox 15"/>
          <p:cNvSpPr txBox="1"/>
          <p:nvPr/>
        </p:nvSpPr>
        <p:spPr>
          <a:xfrm>
            <a:off x="0" y="1844824"/>
            <a:ext cx="9108504" cy="400110"/>
          </a:xfrm>
          <a:prstGeom prst="rect">
            <a:avLst/>
          </a:prstGeom>
          <a:noFill/>
        </p:spPr>
        <p:txBody>
          <a:bodyPr wrap="square" rtlCol="0">
            <a:spAutoFit/>
          </a:bodyPr>
          <a:lstStyle/>
          <a:p>
            <a:pPr marL="342900" indent="-342900">
              <a:spcAft>
                <a:spcPts val="600"/>
              </a:spcAft>
              <a:buSzPct val="70000"/>
              <a:buFont typeface="Wingdings" charset="2"/>
              <a:buChar char="u"/>
            </a:pPr>
            <a:r>
              <a:rPr lang="en-US" sz="2000" dirty="0" smtClean="0">
                <a:solidFill>
                  <a:schemeClr val="bg1"/>
                </a:solidFill>
                <a:latin typeface="Plantagenet Cherokee"/>
                <a:cs typeface="Plantagenet Cherokee"/>
              </a:rPr>
              <a:t>Remains found in choir of the church of the Grey Friars in </a:t>
            </a:r>
            <a:r>
              <a:rPr lang="en-US" sz="2000" dirty="0" smtClean="0">
                <a:solidFill>
                  <a:schemeClr val="bg1"/>
                </a:solidFill>
                <a:latin typeface="Plantagenet Cherokee"/>
                <a:cs typeface="Plantagenet Cherokee"/>
              </a:rPr>
              <a:t>Leicester</a:t>
            </a:r>
            <a:endParaRPr lang="en-US" sz="2000" dirty="0" smtClean="0">
              <a:solidFill>
                <a:schemeClr val="bg1"/>
              </a:solidFill>
              <a:latin typeface="Plantagenet Cherokee"/>
              <a:cs typeface="Plantagenet Cherokee"/>
            </a:endParaRPr>
          </a:p>
        </p:txBody>
      </p:sp>
      <p:sp>
        <p:nvSpPr>
          <p:cNvPr id="6" name="TextBox 5"/>
          <p:cNvSpPr txBox="1"/>
          <p:nvPr/>
        </p:nvSpPr>
        <p:spPr>
          <a:xfrm>
            <a:off x="20340" y="764704"/>
            <a:ext cx="9001000" cy="707886"/>
          </a:xfrm>
          <a:prstGeom prst="rect">
            <a:avLst/>
          </a:prstGeom>
          <a:noFill/>
        </p:spPr>
        <p:txBody>
          <a:bodyPr wrap="square" rtlCol="0">
            <a:spAutoFit/>
          </a:bodyPr>
          <a:lstStyle/>
          <a:p>
            <a:pPr>
              <a:spcAft>
                <a:spcPts val="600"/>
              </a:spcAft>
              <a:buSzPct val="70000"/>
            </a:pPr>
            <a:r>
              <a:rPr lang="en-US" sz="2000" dirty="0" smtClean="0">
                <a:solidFill>
                  <a:schemeClr val="bg1"/>
                </a:solidFill>
                <a:latin typeface="Plantagenet Cherokee"/>
                <a:cs typeface="Plantagenet Cherokee"/>
              </a:rPr>
              <a:t>As in any missing person’s case you bring all the strands of evidence together to come to a conclusion. Very conservative in our approach</a:t>
            </a:r>
          </a:p>
        </p:txBody>
      </p:sp>
    </p:spTree>
    <p:extLst>
      <p:ext uri="{BB962C8B-B14F-4D97-AF65-F5344CB8AC3E}">
        <p14:creationId xmlns:p14="http://schemas.microsoft.com/office/powerpoint/2010/main" val="3987464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55" descr="medieval-leicester.jpg"/>
          <p:cNvPicPr>
            <a:picLocks noChangeAspect="1"/>
          </p:cNvPicPr>
          <p:nvPr/>
        </p:nvPicPr>
        <p:blipFill>
          <a:blip r:embed="rId3" cstate="print"/>
          <a:stretch>
            <a:fillRect/>
          </a:stretch>
        </p:blipFill>
        <p:spPr>
          <a:xfrm>
            <a:off x="0" y="690723"/>
            <a:ext cx="9144000" cy="5476559"/>
          </a:xfrm>
          <a:prstGeom prst="rect">
            <a:avLst/>
          </a:prstGeom>
        </p:spPr>
      </p:pic>
      <p:sp>
        <p:nvSpPr>
          <p:cNvPr id="37" name="TextBox 36"/>
          <p:cNvSpPr txBox="1"/>
          <p:nvPr/>
        </p:nvSpPr>
        <p:spPr>
          <a:xfrm>
            <a:off x="2637400" y="6165306"/>
            <a:ext cx="3869200" cy="307777"/>
          </a:xfrm>
          <a:prstGeom prst="rect">
            <a:avLst/>
          </a:prstGeom>
          <a:noFill/>
        </p:spPr>
        <p:txBody>
          <a:bodyPr wrap="none" rtlCol="0">
            <a:spAutoFit/>
          </a:bodyPr>
          <a:lstStyle/>
          <a:p>
            <a:pPr algn="ctr"/>
            <a:r>
              <a:rPr lang="en-GB" sz="1400" dirty="0" smtClean="0">
                <a:solidFill>
                  <a:schemeClr val="bg1"/>
                </a:solidFill>
                <a:cs typeface="Arial" pitchFamily="34" charset="0"/>
              </a:rPr>
              <a:t>Medieval Leicester, </a:t>
            </a:r>
            <a:r>
              <a:rPr lang="en-GB" sz="1400" i="1" dirty="0" smtClean="0">
                <a:solidFill>
                  <a:schemeClr val="bg1"/>
                </a:solidFill>
                <a:cs typeface="Arial" pitchFamily="34" charset="0"/>
              </a:rPr>
              <a:t>c.</a:t>
            </a:r>
            <a:r>
              <a:rPr lang="en-GB" sz="1400" dirty="0" smtClean="0">
                <a:solidFill>
                  <a:schemeClr val="bg1"/>
                </a:solidFill>
                <a:cs typeface="Arial" pitchFamily="34" charset="0"/>
              </a:rPr>
              <a:t>1450 (artwork by Mike Codd)</a:t>
            </a:r>
          </a:p>
        </p:txBody>
      </p:sp>
    </p:spTree>
    <p:extLst>
      <p:ext uri="{BB962C8B-B14F-4D97-AF65-F5344CB8AC3E}">
        <p14:creationId xmlns:p14="http://schemas.microsoft.com/office/powerpoint/2010/main" val="2901203233"/>
      </p:ext>
    </p:extLst>
  </p:cSld>
  <p:clrMapOvr>
    <a:masterClrMapping/>
  </p:clrMapOvr>
  <p:transition spd="med">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27384"/>
            <a:ext cx="5662609" cy="584776"/>
          </a:xfrm>
          <a:prstGeom prst="rect">
            <a:avLst/>
          </a:prstGeom>
          <a:solidFill>
            <a:schemeClr val="tx2"/>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algn="ctr"/>
            <a:r>
              <a:rPr lang="en-GB" sz="3200" dirty="0" smtClean="0">
                <a:latin typeface="Plantagenet Cherokee"/>
                <a:cs typeface="Plantagenet Cherokee"/>
              </a:rPr>
              <a:t>A Bayesian Statistical Analysis</a:t>
            </a:r>
          </a:p>
        </p:txBody>
      </p:sp>
      <p:sp>
        <p:nvSpPr>
          <p:cNvPr id="16" name="TextBox 15"/>
          <p:cNvSpPr txBox="1"/>
          <p:nvPr/>
        </p:nvSpPr>
        <p:spPr>
          <a:xfrm>
            <a:off x="0" y="1844824"/>
            <a:ext cx="9108504" cy="1169551"/>
          </a:xfrm>
          <a:prstGeom prst="rect">
            <a:avLst/>
          </a:prstGeom>
          <a:noFill/>
        </p:spPr>
        <p:txBody>
          <a:bodyPr wrap="square" rtlCol="0">
            <a:spAutoFit/>
          </a:bodyPr>
          <a:lstStyle/>
          <a:p>
            <a:pPr marL="342900" indent="-342900">
              <a:spcAft>
                <a:spcPts val="600"/>
              </a:spcAft>
              <a:buSzPct val="70000"/>
              <a:buFont typeface="Wingdings" charset="2"/>
              <a:buChar char="u"/>
            </a:pPr>
            <a:r>
              <a:rPr lang="en-US" sz="2000" dirty="0" smtClean="0">
                <a:solidFill>
                  <a:schemeClr val="bg1"/>
                </a:solidFill>
                <a:latin typeface="Plantagenet Cherokee"/>
                <a:cs typeface="Plantagenet Cherokee"/>
              </a:rPr>
              <a:t>Remains found in choir of the church of the Grey Friars in Leicester</a:t>
            </a:r>
          </a:p>
          <a:p>
            <a:pPr marL="342900" indent="-342900">
              <a:spcAft>
                <a:spcPts val="600"/>
              </a:spcAft>
              <a:buSzPct val="70000"/>
              <a:buFont typeface="Wingdings" charset="2"/>
              <a:buChar char="u"/>
            </a:pPr>
            <a:r>
              <a:rPr lang="en-US" sz="2000" dirty="0" smtClean="0">
                <a:solidFill>
                  <a:schemeClr val="bg1"/>
                </a:solidFill>
                <a:latin typeface="Plantagenet Cherokee"/>
                <a:cs typeface="Plantagenet Cherokee"/>
              </a:rPr>
              <a:t>Male aged 30-34 years old</a:t>
            </a:r>
          </a:p>
          <a:p>
            <a:pPr>
              <a:spcAft>
                <a:spcPts val="600"/>
              </a:spcAft>
              <a:buSzPct val="70000"/>
              <a:buFont typeface="Wingdings" charset="2"/>
              <a:buChar char="u"/>
            </a:pPr>
            <a:endParaRPr lang="en-US" sz="2000" dirty="0" smtClean="0">
              <a:solidFill>
                <a:schemeClr val="bg1"/>
              </a:solidFill>
              <a:latin typeface="Plantagenet Cherokee"/>
              <a:cs typeface="Plantagenet Cherokee"/>
            </a:endParaRPr>
          </a:p>
        </p:txBody>
      </p:sp>
      <p:sp>
        <p:nvSpPr>
          <p:cNvPr id="6" name="TextBox 5"/>
          <p:cNvSpPr txBox="1"/>
          <p:nvPr/>
        </p:nvSpPr>
        <p:spPr>
          <a:xfrm>
            <a:off x="20340" y="764704"/>
            <a:ext cx="9001000" cy="707886"/>
          </a:xfrm>
          <a:prstGeom prst="rect">
            <a:avLst/>
          </a:prstGeom>
          <a:noFill/>
        </p:spPr>
        <p:txBody>
          <a:bodyPr wrap="square" rtlCol="0">
            <a:spAutoFit/>
          </a:bodyPr>
          <a:lstStyle/>
          <a:p>
            <a:pPr>
              <a:spcAft>
                <a:spcPts val="600"/>
              </a:spcAft>
              <a:buSzPct val="70000"/>
            </a:pPr>
            <a:r>
              <a:rPr lang="en-US" sz="2000" dirty="0" smtClean="0">
                <a:solidFill>
                  <a:schemeClr val="bg1"/>
                </a:solidFill>
                <a:latin typeface="Plantagenet Cherokee"/>
                <a:cs typeface="Plantagenet Cherokee"/>
              </a:rPr>
              <a:t>As in any missing person’s case you bring all the strands of evidence together to come to a conclusion. Very conservative in our approach</a:t>
            </a:r>
          </a:p>
        </p:txBody>
      </p:sp>
    </p:spTree>
    <p:extLst>
      <p:ext uri="{BB962C8B-B14F-4D97-AF65-F5344CB8AC3E}">
        <p14:creationId xmlns:p14="http://schemas.microsoft.com/office/powerpoint/2010/main" val="3987464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6"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27384"/>
            <a:ext cx="5662609" cy="584776"/>
          </a:xfrm>
          <a:prstGeom prst="rect">
            <a:avLst/>
          </a:prstGeom>
          <a:solidFill>
            <a:schemeClr val="tx2"/>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algn="ctr"/>
            <a:r>
              <a:rPr lang="en-GB" sz="3200" dirty="0" smtClean="0">
                <a:latin typeface="Plantagenet Cherokee"/>
                <a:cs typeface="Plantagenet Cherokee"/>
              </a:rPr>
              <a:t>A Bayesian Statistical Analysis</a:t>
            </a:r>
          </a:p>
        </p:txBody>
      </p:sp>
      <p:sp>
        <p:nvSpPr>
          <p:cNvPr id="16" name="TextBox 15"/>
          <p:cNvSpPr txBox="1"/>
          <p:nvPr/>
        </p:nvSpPr>
        <p:spPr>
          <a:xfrm>
            <a:off x="0" y="1844824"/>
            <a:ext cx="9108504" cy="1169551"/>
          </a:xfrm>
          <a:prstGeom prst="rect">
            <a:avLst/>
          </a:prstGeom>
          <a:noFill/>
        </p:spPr>
        <p:txBody>
          <a:bodyPr wrap="square" rtlCol="0">
            <a:spAutoFit/>
          </a:bodyPr>
          <a:lstStyle/>
          <a:p>
            <a:pPr marL="342900" indent="-342900">
              <a:spcAft>
                <a:spcPts val="600"/>
              </a:spcAft>
              <a:buSzPct val="70000"/>
              <a:buFont typeface="Wingdings" charset="2"/>
              <a:buChar char="u"/>
            </a:pPr>
            <a:r>
              <a:rPr lang="en-US" sz="2000" dirty="0" smtClean="0">
                <a:solidFill>
                  <a:schemeClr val="bg1"/>
                </a:solidFill>
                <a:latin typeface="Plantagenet Cherokee"/>
                <a:cs typeface="Plantagenet Cherokee"/>
              </a:rPr>
              <a:t>Remains found in choir of the church of the Grey Friars in Leicester</a:t>
            </a:r>
          </a:p>
          <a:p>
            <a:pPr marL="342900" indent="-342900">
              <a:spcAft>
                <a:spcPts val="600"/>
              </a:spcAft>
              <a:buSzPct val="70000"/>
              <a:buFont typeface="Wingdings" charset="2"/>
              <a:buChar char="u"/>
            </a:pPr>
            <a:r>
              <a:rPr lang="en-US" sz="2000" dirty="0" smtClean="0">
                <a:solidFill>
                  <a:schemeClr val="bg1"/>
                </a:solidFill>
                <a:latin typeface="Plantagenet Cherokee"/>
                <a:cs typeface="Plantagenet Cherokee"/>
              </a:rPr>
              <a:t>Male aged 30-34 years old</a:t>
            </a:r>
          </a:p>
          <a:p>
            <a:pPr marL="342900" indent="-342900">
              <a:spcAft>
                <a:spcPts val="600"/>
              </a:spcAft>
              <a:buSzPct val="70000"/>
              <a:buFont typeface="Wingdings" charset="2"/>
              <a:buChar char="u"/>
            </a:pPr>
            <a:r>
              <a:rPr lang="en-US" sz="2000" dirty="0">
                <a:solidFill>
                  <a:schemeClr val="bg1"/>
                </a:solidFill>
                <a:latin typeface="Plantagenet Cherokee"/>
                <a:cs typeface="Plantagenet Cherokee"/>
              </a:rPr>
              <a:t>Multiple battle </a:t>
            </a:r>
            <a:r>
              <a:rPr lang="en-US" sz="2000" dirty="0" smtClean="0">
                <a:solidFill>
                  <a:schemeClr val="bg1"/>
                </a:solidFill>
                <a:latin typeface="Plantagenet Cherokee"/>
                <a:cs typeface="Plantagenet Cherokee"/>
              </a:rPr>
              <a:t>injuries</a:t>
            </a:r>
            <a:endParaRPr lang="en-US" sz="2000" dirty="0">
              <a:solidFill>
                <a:schemeClr val="bg1"/>
              </a:solidFill>
              <a:latin typeface="Plantagenet Cherokee"/>
              <a:cs typeface="Plantagenet Cherokee"/>
            </a:endParaRPr>
          </a:p>
        </p:txBody>
      </p:sp>
      <p:sp>
        <p:nvSpPr>
          <p:cNvPr id="6" name="TextBox 5"/>
          <p:cNvSpPr txBox="1"/>
          <p:nvPr/>
        </p:nvSpPr>
        <p:spPr>
          <a:xfrm>
            <a:off x="20340" y="764704"/>
            <a:ext cx="9001000" cy="707886"/>
          </a:xfrm>
          <a:prstGeom prst="rect">
            <a:avLst/>
          </a:prstGeom>
          <a:noFill/>
        </p:spPr>
        <p:txBody>
          <a:bodyPr wrap="square" rtlCol="0">
            <a:spAutoFit/>
          </a:bodyPr>
          <a:lstStyle/>
          <a:p>
            <a:pPr>
              <a:spcAft>
                <a:spcPts val="600"/>
              </a:spcAft>
              <a:buSzPct val="70000"/>
            </a:pPr>
            <a:r>
              <a:rPr lang="en-US" sz="2000" dirty="0" smtClean="0">
                <a:solidFill>
                  <a:schemeClr val="bg1"/>
                </a:solidFill>
                <a:latin typeface="Plantagenet Cherokee"/>
                <a:cs typeface="Plantagenet Cherokee"/>
              </a:rPr>
              <a:t>As in any missing person’s case you bring all the strands of evidence together to come to a conclusion. Very conservative in our approach</a:t>
            </a:r>
          </a:p>
        </p:txBody>
      </p:sp>
    </p:spTree>
    <p:extLst>
      <p:ext uri="{BB962C8B-B14F-4D97-AF65-F5344CB8AC3E}">
        <p14:creationId xmlns:p14="http://schemas.microsoft.com/office/powerpoint/2010/main" val="3987464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6"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27384"/>
            <a:ext cx="5662609" cy="584776"/>
          </a:xfrm>
          <a:prstGeom prst="rect">
            <a:avLst/>
          </a:prstGeom>
          <a:solidFill>
            <a:schemeClr val="tx2"/>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algn="ctr"/>
            <a:r>
              <a:rPr lang="en-GB" sz="3200" dirty="0" smtClean="0">
                <a:latin typeface="Plantagenet Cherokee"/>
                <a:cs typeface="Plantagenet Cherokee"/>
              </a:rPr>
              <a:t>A Bayesian Statistical Analysis</a:t>
            </a:r>
          </a:p>
        </p:txBody>
      </p:sp>
      <p:sp>
        <p:nvSpPr>
          <p:cNvPr id="16" name="TextBox 15"/>
          <p:cNvSpPr txBox="1"/>
          <p:nvPr/>
        </p:nvSpPr>
        <p:spPr>
          <a:xfrm>
            <a:off x="0" y="1844824"/>
            <a:ext cx="9108504" cy="1554272"/>
          </a:xfrm>
          <a:prstGeom prst="rect">
            <a:avLst/>
          </a:prstGeom>
          <a:noFill/>
        </p:spPr>
        <p:txBody>
          <a:bodyPr wrap="square" rtlCol="0">
            <a:spAutoFit/>
          </a:bodyPr>
          <a:lstStyle/>
          <a:p>
            <a:pPr marL="342900" indent="-342900">
              <a:spcAft>
                <a:spcPts val="600"/>
              </a:spcAft>
              <a:buSzPct val="70000"/>
              <a:buFont typeface="Wingdings" charset="2"/>
              <a:buChar char="u"/>
            </a:pPr>
            <a:r>
              <a:rPr lang="en-US" sz="2000" dirty="0" smtClean="0">
                <a:solidFill>
                  <a:schemeClr val="bg1"/>
                </a:solidFill>
                <a:latin typeface="Plantagenet Cherokee"/>
                <a:cs typeface="Plantagenet Cherokee"/>
              </a:rPr>
              <a:t>Remains found in choir of the church of the Grey Friars in Leicester</a:t>
            </a:r>
          </a:p>
          <a:p>
            <a:pPr marL="342900" indent="-342900">
              <a:spcAft>
                <a:spcPts val="600"/>
              </a:spcAft>
              <a:buSzPct val="70000"/>
              <a:buFont typeface="Wingdings" charset="2"/>
              <a:buChar char="u"/>
            </a:pPr>
            <a:r>
              <a:rPr lang="en-US" sz="2000" dirty="0" smtClean="0">
                <a:solidFill>
                  <a:schemeClr val="bg1"/>
                </a:solidFill>
                <a:latin typeface="Plantagenet Cherokee"/>
                <a:cs typeface="Plantagenet Cherokee"/>
              </a:rPr>
              <a:t>Male aged 30-34 years old</a:t>
            </a:r>
          </a:p>
          <a:p>
            <a:pPr marL="342900" indent="-342900">
              <a:spcAft>
                <a:spcPts val="600"/>
              </a:spcAft>
              <a:buSzPct val="70000"/>
              <a:buFont typeface="Wingdings" charset="2"/>
              <a:buChar char="u"/>
            </a:pPr>
            <a:r>
              <a:rPr lang="en-US" sz="2000" dirty="0">
                <a:solidFill>
                  <a:schemeClr val="bg1"/>
                </a:solidFill>
                <a:latin typeface="Plantagenet Cherokee"/>
                <a:cs typeface="Plantagenet Cherokee"/>
              </a:rPr>
              <a:t>Multiple battle </a:t>
            </a:r>
            <a:r>
              <a:rPr lang="en-US" sz="2000" dirty="0" smtClean="0">
                <a:solidFill>
                  <a:schemeClr val="bg1"/>
                </a:solidFill>
                <a:latin typeface="Plantagenet Cherokee"/>
                <a:cs typeface="Plantagenet Cherokee"/>
              </a:rPr>
              <a:t>injuries</a:t>
            </a:r>
            <a:endParaRPr lang="en-US" sz="2000" dirty="0">
              <a:solidFill>
                <a:schemeClr val="bg1"/>
              </a:solidFill>
              <a:latin typeface="Plantagenet Cherokee"/>
              <a:cs typeface="Plantagenet Cherokee"/>
            </a:endParaRPr>
          </a:p>
          <a:p>
            <a:pPr marL="342900" indent="-342900">
              <a:spcAft>
                <a:spcPts val="600"/>
              </a:spcAft>
              <a:buSzPct val="70000"/>
              <a:buFont typeface="Wingdings" charset="2"/>
              <a:buChar char="u"/>
            </a:pPr>
            <a:r>
              <a:rPr lang="en-US" sz="2000" dirty="0" smtClean="0">
                <a:solidFill>
                  <a:schemeClr val="bg1"/>
                </a:solidFill>
                <a:latin typeface="Plantagenet Cherokee"/>
                <a:cs typeface="Plantagenet Cherokee"/>
              </a:rPr>
              <a:t>Severe scoliosis of the </a:t>
            </a:r>
            <a:r>
              <a:rPr lang="en-US" sz="2000" dirty="0" smtClean="0">
                <a:solidFill>
                  <a:schemeClr val="bg1"/>
                </a:solidFill>
                <a:latin typeface="Plantagenet Cherokee"/>
                <a:cs typeface="Plantagenet Cherokee"/>
              </a:rPr>
              <a:t>spine</a:t>
            </a:r>
            <a:endParaRPr lang="en-US" sz="2000" dirty="0">
              <a:solidFill>
                <a:schemeClr val="bg1"/>
              </a:solidFill>
              <a:latin typeface="Plantagenet Cherokee"/>
              <a:cs typeface="Plantagenet Cherokee"/>
            </a:endParaRPr>
          </a:p>
        </p:txBody>
      </p:sp>
      <p:sp>
        <p:nvSpPr>
          <p:cNvPr id="6" name="TextBox 5"/>
          <p:cNvSpPr txBox="1"/>
          <p:nvPr/>
        </p:nvSpPr>
        <p:spPr>
          <a:xfrm>
            <a:off x="20340" y="764704"/>
            <a:ext cx="9001000" cy="707886"/>
          </a:xfrm>
          <a:prstGeom prst="rect">
            <a:avLst/>
          </a:prstGeom>
          <a:noFill/>
        </p:spPr>
        <p:txBody>
          <a:bodyPr wrap="square" rtlCol="0">
            <a:spAutoFit/>
          </a:bodyPr>
          <a:lstStyle/>
          <a:p>
            <a:pPr>
              <a:spcAft>
                <a:spcPts val="600"/>
              </a:spcAft>
              <a:buSzPct val="70000"/>
            </a:pPr>
            <a:r>
              <a:rPr lang="en-US" sz="2000" dirty="0" smtClean="0">
                <a:solidFill>
                  <a:schemeClr val="bg1"/>
                </a:solidFill>
                <a:latin typeface="Plantagenet Cherokee"/>
                <a:cs typeface="Plantagenet Cherokee"/>
              </a:rPr>
              <a:t>As in any missing person’s case you bring all the strands of evidence together to come to a conclusion. Very conservative in our approach</a:t>
            </a:r>
          </a:p>
        </p:txBody>
      </p:sp>
    </p:spTree>
    <p:extLst>
      <p:ext uri="{BB962C8B-B14F-4D97-AF65-F5344CB8AC3E}">
        <p14:creationId xmlns:p14="http://schemas.microsoft.com/office/powerpoint/2010/main" val="3987464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6"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27384"/>
            <a:ext cx="5662609" cy="584776"/>
          </a:xfrm>
          <a:prstGeom prst="rect">
            <a:avLst/>
          </a:prstGeom>
          <a:solidFill>
            <a:schemeClr val="tx2"/>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algn="ctr"/>
            <a:r>
              <a:rPr lang="en-GB" sz="3200" dirty="0" smtClean="0">
                <a:latin typeface="Plantagenet Cherokee"/>
                <a:cs typeface="Plantagenet Cherokee"/>
              </a:rPr>
              <a:t>A Bayesian Statistical Analysis</a:t>
            </a:r>
          </a:p>
        </p:txBody>
      </p:sp>
      <p:sp>
        <p:nvSpPr>
          <p:cNvPr id="16" name="TextBox 15"/>
          <p:cNvSpPr txBox="1"/>
          <p:nvPr/>
        </p:nvSpPr>
        <p:spPr>
          <a:xfrm>
            <a:off x="0" y="1844824"/>
            <a:ext cx="9108504" cy="1938992"/>
          </a:xfrm>
          <a:prstGeom prst="rect">
            <a:avLst/>
          </a:prstGeom>
          <a:noFill/>
        </p:spPr>
        <p:txBody>
          <a:bodyPr wrap="square" rtlCol="0">
            <a:spAutoFit/>
          </a:bodyPr>
          <a:lstStyle/>
          <a:p>
            <a:pPr marL="342900" indent="-342900">
              <a:spcAft>
                <a:spcPts val="600"/>
              </a:spcAft>
              <a:buSzPct val="70000"/>
              <a:buFont typeface="Wingdings" charset="2"/>
              <a:buChar char="u"/>
            </a:pPr>
            <a:r>
              <a:rPr lang="en-US" sz="2000" dirty="0" smtClean="0">
                <a:solidFill>
                  <a:schemeClr val="bg1"/>
                </a:solidFill>
                <a:latin typeface="Plantagenet Cherokee"/>
                <a:cs typeface="Plantagenet Cherokee"/>
              </a:rPr>
              <a:t>Remains found in choir of the church of the Grey Friars in Leicester</a:t>
            </a:r>
          </a:p>
          <a:p>
            <a:pPr marL="342900" indent="-342900">
              <a:spcAft>
                <a:spcPts val="600"/>
              </a:spcAft>
              <a:buSzPct val="70000"/>
              <a:buFont typeface="Wingdings" charset="2"/>
              <a:buChar char="u"/>
            </a:pPr>
            <a:r>
              <a:rPr lang="en-US" sz="2000" dirty="0" smtClean="0">
                <a:solidFill>
                  <a:schemeClr val="bg1"/>
                </a:solidFill>
                <a:latin typeface="Plantagenet Cherokee"/>
                <a:cs typeface="Plantagenet Cherokee"/>
              </a:rPr>
              <a:t>Male aged 30-34 years old</a:t>
            </a:r>
          </a:p>
          <a:p>
            <a:pPr marL="342900" indent="-342900">
              <a:spcAft>
                <a:spcPts val="600"/>
              </a:spcAft>
              <a:buSzPct val="70000"/>
              <a:buFont typeface="Wingdings" charset="2"/>
              <a:buChar char="u"/>
            </a:pPr>
            <a:r>
              <a:rPr lang="en-US" sz="2000" dirty="0">
                <a:solidFill>
                  <a:schemeClr val="bg1"/>
                </a:solidFill>
                <a:latin typeface="Plantagenet Cherokee"/>
                <a:cs typeface="Plantagenet Cherokee"/>
              </a:rPr>
              <a:t>Multiple battle </a:t>
            </a:r>
            <a:r>
              <a:rPr lang="en-US" sz="2000" dirty="0" smtClean="0">
                <a:solidFill>
                  <a:schemeClr val="bg1"/>
                </a:solidFill>
                <a:latin typeface="Plantagenet Cherokee"/>
                <a:cs typeface="Plantagenet Cherokee"/>
              </a:rPr>
              <a:t>injuries</a:t>
            </a:r>
            <a:endParaRPr lang="en-US" sz="2000" dirty="0">
              <a:solidFill>
                <a:schemeClr val="bg1"/>
              </a:solidFill>
              <a:latin typeface="Plantagenet Cherokee"/>
              <a:cs typeface="Plantagenet Cherokee"/>
            </a:endParaRPr>
          </a:p>
          <a:p>
            <a:pPr marL="342900" indent="-342900">
              <a:spcAft>
                <a:spcPts val="600"/>
              </a:spcAft>
              <a:buSzPct val="70000"/>
              <a:buFont typeface="Wingdings" charset="2"/>
              <a:buChar char="u"/>
            </a:pPr>
            <a:r>
              <a:rPr lang="en-US" sz="2000" dirty="0" smtClean="0">
                <a:solidFill>
                  <a:schemeClr val="bg1"/>
                </a:solidFill>
                <a:latin typeface="Plantagenet Cherokee"/>
                <a:cs typeface="Plantagenet Cherokee"/>
              </a:rPr>
              <a:t>Severe scoliosis of the spine</a:t>
            </a:r>
            <a:endParaRPr lang="en-US" sz="2000" dirty="0">
              <a:solidFill>
                <a:schemeClr val="bg1"/>
              </a:solidFill>
              <a:latin typeface="Plantagenet Cherokee"/>
              <a:cs typeface="Plantagenet Cherokee"/>
            </a:endParaRPr>
          </a:p>
          <a:p>
            <a:pPr marL="342900" indent="-342900">
              <a:spcAft>
                <a:spcPts val="600"/>
              </a:spcAft>
              <a:buSzPct val="70000"/>
              <a:buFont typeface="Wingdings" charset="2"/>
              <a:buChar char="u"/>
            </a:pPr>
            <a:r>
              <a:rPr lang="en-US" sz="2000" dirty="0" smtClean="0">
                <a:solidFill>
                  <a:schemeClr val="bg1"/>
                </a:solidFill>
                <a:latin typeface="Plantagenet Cherokee"/>
                <a:cs typeface="Plantagenet Cherokee"/>
              </a:rPr>
              <a:t>Radiocarbon dates: 1456-1530 AD (Richard died in 1485</a:t>
            </a:r>
            <a:r>
              <a:rPr lang="en-US" sz="2000" dirty="0" smtClean="0">
                <a:solidFill>
                  <a:schemeClr val="bg1"/>
                </a:solidFill>
                <a:latin typeface="Plantagenet Cherokee"/>
                <a:cs typeface="Plantagenet Cherokee"/>
              </a:rPr>
              <a:t>)</a:t>
            </a:r>
            <a:endParaRPr lang="en-US" sz="2000" dirty="0" smtClean="0">
              <a:solidFill>
                <a:schemeClr val="bg1"/>
              </a:solidFill>
              <a:latin typeface="Plantagenet Cherokee"/>
              <a:cs typeface="Plantagenet Cherokee"/>
            </a:endParaRPr>
          </a:p>
        </p:txBody>
      </p:sp>
      <p:sp>
        <p:nvSpPr>
          <p:cNvPr id="6" name="TextBox 5"/>
          <p:cNvSpPr txBox="1"/>
          <p:nvPr/>
        </p:nvSpPr>
        <p:spPr>
          <a:xfrm>
            <a:off x="20340" y="764704"/>
            <a:ext cx="9001000" cy="707886"/>
          </a:xfrm>
          <a:prstGeom prst="rect">
            <a:avLst/>
          </a:prstGeom>
          <a:noFill/>
        </p:spPr>
        <p:txBody>
          <a:bodyPr wrap="square" rtlCol="0">
            <a:spAutoFit/>
          </a:bodyPr>
          <a:lstStyle/>
          <a:p>
            <a:pPr>
              <a:spcAft>
                <a:spcPts val="600"/>
              </a:spcAft>
              <a:buSzPct val="70000"/>
            </a:pPr>
            <a:r>
              <a:rPr lang="en-US" sz="2000" dirty="0" smtClean="0">
                <a:solidFill>
                  <a:schemeClr val="bg1"/>
                </a:solidFill>
                <a:latin typeface="Plantagenet Cherokee"/>
                <a:cs typeface="Plantagenet Cherokee"/>
              </a:rPr>
              <a:t>As in any missing person’s case you bring all the strands of evidence together to come to a conclusion. Very conservative in our approach</a:t>
            </a:r>
          </a:p>
        </p:txBody>
      </p:sp>
    </p:spTree>
    <p:extLst>
      <p:ext uri="{BB962C8B-B14F-4D97-AF65-F5344CB8AC3E}">
        <p14:creationId xmlns:p14="http://schemas.microsoft.com/office/powerpoint/2010/main" val="3987464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6"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27384"/>
            <a:ext cx="5662609" cy="584776"/>
          </a:xfrm>
          <a:prstGeom prst="rect">
            <a:avLst/>
          </a:prstGeom>
          <a:solidFill>
            <a:schemeClr val="tx2"/>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algn="ctr"/>
            <a:r>
              <a:rPr lang="en-GB" sz="3200" dirty="0" smtClean="0">
                <a:latin typeface="Plantagenet Cherokee"/>
                <a:cs typeface="Plantagenet Cherokee"/>
              </a:rPr>
              <a:t>A Bayesian Statistical Analysis</a:t>
            </a:r>
          </a:p>
        </p:txBody>
      </p:sp>
      <p:sp>
        <p:nvSpPr>
          <p:cNvPr id="16" name="TextBox 15"/>
          <p:cNvSpPr txBox="1"/>
          <p:nvPr/>
        </p:nvSpPr>
        <p:spPr>
          <a:xfrm>
            <a:off x="0" y="1844824"/>
            <a:ext cx="9108504" cy="2323713"/>
          </a:xfrm>
          <a:prstGeom prst="rect">
            <a:avLst/>
          </a:prstGeom>
          <a:noFill/>
        </p:spPr>
        <p:txBody>
          <a:bodyPr wrap="square" rtlCol="0">
            <a:spAutoFit/>
          </a:bodyPr>
          <a:lstStyle/>
          <a:p>
            <a:pPr marL="342900" indent="-342900">
              <a:spcAft>
                <a:spcPts val="600"/>
              </a:spcAft>
              <a:buSzPct val="70000"/>
              <a:buFont typeface="Wingdings" charset="2"/>
              <a:buChar char="u"/>
            </a:pPr>
            <a:r>
              <a:rPr lang="en-US" sz="2000" dirty="0" smtClean="0">
                <a:solidFill>
                  <a:schemeClr val="bg1"/>
                </a:solidFill>
                <a:latin typeface="Plantagenet Cherokee"/>
                <a:cs typeface="Plantagenet Cherokee"/>
              </a:rPr>
              <a:t>Remains found in choir of the church of the Grey Friars in Leicester</a:t>
            </a:r>
          </a:p>
          <a:p>
            <a:pPr marL="342900" indent="-342900">
              <a:spcAft>
                <a:spcPts val="600"/>
              </a:spcAft>
              <a:buSzPct val="70000"/>
              <a:buFont typeface="Wingdings" charset="2"/>
              <a:buChar char="u"/>
            </a:pPr>
            <a:r>
              <a:rPr lang="en-US" sz="2000" dirty="0" smtClean="0">
                <a:solidFill>
                  <a:schemeClr val="bg1"/>
                </a:solidFill>
                <a:latin typeface="Plantagenet Cherokee"/>
                <a:cs typeface="Plantagenet Cherokee"/>
              </a:rPr>
              <a:t>Male aged 30-34 years old</a:t>
            </a:r>
          </a:p>
          <a:p>
            <a:pPr marL="342900" indent="-342900">
              <a:spcAft>
                <a:spcPts val="600"/>
              </a:spcAft>
              <a:buSzPct val="70000"/>
              <a:buFont typeface="Wingdings" charset="2"/>
              <a:buChar char="u"/>
            </a:pPr>
            <a:r>
              <a:rPr lang="en-US" sz="2000" dirty="0">
                <a:solidFill>
                  <a:schemeClr val="bg1"/>
                </a:solidFill>
                <a:latin typeface="Plantagenet Cherokee"/>
                <a:cs typeface="Plantagenet Cherokee"/>
              </a:rPr>
              <a:t>Multiple battle </a:t>
            </a:r>
            <a:r>
              <a:rPr lang="en-US" sz="2000" dirty="0" smtClean="0">
                <a:solidFill>
                  <a:schemeClr val="bg1"/>
                </a:solidFill>
                <a:latin typeface="Plantagenet Cherokee"/>
                <a:cs typeface="Plantagenet Cherokee"/>
              </a:rPr>
              <a:t>injuries</a:t>
            </a:r>
            <a:endParaRPr lang="en-US" sz="2000" dirty="0">
              <a:solidFill>
                <a:schemeClr val="bg1"/>
              </a:solidFill>
              <a:latin typeface="Plantagenet Cherokee"/>
              <a:cs typeface="Plantagenet Cherokee"/>
            </a:endParaRPr>
          </a:p>
          <a:p>
            <a:pPr marL="342900" indent="-342900">
              <a:spcAft>
                <a:spcPts val="600"/>
              </a:spcAft>
              <a:buSzPct val="70000"/>
              <a:buFont typeface="Wingdings" charset="2"/>
              <a:buChar char="u"/>
            </a:pPr>
            <a:r>
              <a:rPr lang="en-US" sz="2000" dirty="0" smtClean="0">
                <a:solidFill>
                  <a:schemeClr val="bg1"/>
                </a:solidFill>
                <a:latin typeface="Plantagenet Cherokee"/>
                <a:cs typeface="Plantagenet Cherokee"/>
              </a:rPr>
              <a:t>Severe scoliosis of the spine</a:t>
            </a:r>
            <a:endParaRPr lang="en-US" sz="2000" dirty="0">
              <a:solidFill>
                <a:schemeClr val="bg1"/>
              </a:solidFill>
              <a:latin typeface="Plantagenet Cherokee"/>
              <a:cs typeface="Plantagenet Cherokee"/>
            </a:endParaRPr>
          </a:p>
          <a:p>
            <a:pPr marL="342900" indent="-342900">
              <a:spcAft>
                <a:spcPts val="600"/>
              </a:spcAft>
              <a:buSzPct val="70000"/>
              <a:buFont typeface="Wingdings" charset="2"/>
              <a:buChar char="u"/>
            </a:pPr>
            <a:r>
              <a:rPr lang="en-US" sz="2000" dirty="0" smtClean="0">
                <a:solidFill>
                  <a:schemeClr val="bg1"/>
                </a:solidFill>
                <a:latin typeface="Plantagenet Cherokee"/>
                <a:cs typeface="Plantagenet Cherokee"/>
              </a:rPr>
              <a:t>Radiocarbon dates: 1456-1530 AD (Richard died in 1485)</a:t>
            </a:r>
          </a:p>
          <a:p>
            <a:pPr marL="342900" indent="-342900">
              <a:spcAft>
                <a:spcPts val="600"/>
              </a:spcAft>
              <a:buSzPct val="70000"/>
              <a:buFont typeface="Wingdings" charset="2"/>
              <a:buChar char="u"/>
            </a:pPr>
            <a:r>
              <a:rPr lang="en-US" sz="2000" dirty="0" smtClean="0">
                <a:solidFill>
                  <a:schemeClr val="bg1"/>
                </a:solidFill>
                <a:latin typeface="Plantagenet Cherokee"/>
                <a:cs typeface="Plantagenet Cherokee"/>
              </a:rPr>
              <a:t>Stable isotope data fits – high status diet and geographical data </a:t>
            </a:r>
          </a:p>
        </p:txBody>
      </p:sp>
      <p:sp>
        <p:nvSpPr>
          <p:cNvPr id="6" name="TextBox 5"/>
          <p:cNvSpPr txBox="1"/>
          <p:nvPr/>
        </p:nvSpPr>
        <p:spPr>
          <a:xfrm>
            <a:off x="20340" y="764704"/>
            <a:ext cx="9001000" cy="707886"/>
          </a:xfrm>
          <a:prstGeom prst="rect">
            <a:avLst/>
          </a:prstGeom>
          <a:noFill/>
        </p:spPr>
        <p:txBody>
          <a:bodyPr wrap="square" rtlCol="0">
            <a:spAutoFit/>
          </a:bodyPr>
          <a:lstStyle/>
          <a:p>
            <a:pPr>
              <a:spcAft>
                <a:spcPts val="600"/>
              </a:spcAft>
              <a:buSzPct val="70000"/>
            </a:pPr>
            <a:r>
              <a:rPr lang="en-US" sz="2000" dirty="0" smtClean="0">
                <a:solidFill>
                  <a:schemeClr val="bg1"/>
                </a:solidFill>
                <a:latin typeface="Plantagenet Cherokee"/>
                <a:cs typeface="Plantagenet Cherokee"/>
              </a:rPr>
              <a:t>As in any missing person’s case you bring all the strands of evidence together to come to a conclusion. Very conservative in our approach</a:t>
            </a:r>
          </a:p>
        </p:txBody>
      </p:sp>
    </p:spTree>
    <p:extLst>
      <p:ext uri="{BB962C8B-B14F-4D97-AF65-F5344CB8AC3E}">
        <p14:creationId xmlns:p14="http://schemas.microsoft.com/office/powerpoint/2010/main" val="3987464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6"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27384"/>
            <a:ext cx="5662609" cy="584776"/>
          </a:xfrm>
          <a:prstGeom prst="rect">
            <a:avLst/>
          </a:prstGeom>
          <a:solidFill>
            <a:schemeClr val="tx2"/>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algn="ctr"/>
            <a:r>
              <a:rPr lang="en-GB" sz="3200" dirty="0" smtClean="0">
                <a:latin typeface="Plantagenet Cherokee"/>
                <a:cs typeface="Plantagenet Cherokee"/>
              </a:rPr>
              <a:t>A Bayesian Statistical Analysis</a:t>
            </a:r>
          </a:p>
        </p:txBody>
      </p:sp>
      <p:sp>
        <p:nvSpPr>
          <p:cNvPr id="16" name="TextBox 15"/>
          <p:cNvSpPr txBox="1"/>
          <p:nvPr/>
        </p:nvSpPr>
        <p:spPr>
          <a:xfrm>
            <a:off x="0" y="1844824"/>
            <a:ext cx="9108504" cy="3016210"/>
          </a:xfrm>
          <a:prstGeom prst="rect">
            <a:avLst/>
          </a:prstGeom>
          <a:noFill/>
        </p:spPr>
        <p:txBody>
          <a:bodyPr wrap="square" rtlCol="0">
            <a:spAutoFit/>
          </a:bodyPr>
          <a:lstStyle/>
          <a:p>
            <a:pPr marL="342900" indent="-342900">
              <a:spcAft>
                <a:spcPts val="600"/>
              </a:spcAft>
              <a:buSzPct val="70000"/>
              <a:buFont typeface="Wingdings" charset="2"/>
              <a:buChar char="u"/>
            </a:pPr>
            <a:r>
              <a:rPr lang="en-US" sz="2000" dirty="0" smtClean="0">
                <a:solidFill>
                  <a:schemeClr val="bg1"/>
                </a:solidFill>
                <a:latin typeface="Plantagenet Cherokee"/>
                <a:cs typeface="Plantagenet Cherokee"/>
              </a:rPr>
              <a:t>Remains found in choir of the church of the Grey Friars in Leicester</a:t>
            </a:r>
          </a:p>
          <a:p>
            <a:pPr marL="342900" indent="-342900">
              <a:spcAft>
                <a:spcPts val="600"/>
              </a:spcAft>
              <a:buSzPct val="70000"/>
              <a:buFont typeface="Wingdings" charset="2"/>
              <a:buChar char="u"/>
            </a:pPr>
            <a:r>
              <a:rPr lang="en-US" sz="2000" dirty="0" smtClean="0">
                <a:solidFill>
                  <a:schemeClr val="bg1"/>
                </a:solidFill>
                <a:latin typeface="Plantagenet Cherokee"/>
                <a:cs typeface="Plantagenet Cherokee"/>
              </a:rPr>
              <a:t>Male aged 30-34 years old</a:t>
            </a:r>
          </a:p>
          <a:p>
            <a:pPr marL="342900" indent="-342900">
              <a:spcAft>
                <a:spcPts val="600"/>
              </a:spcAft>
              <a:buSzPct val="70000"/>
              <a:buFont typeface="Wingdings" charset="2"/>
              <a:buChar char="u"/>
            </a:pPr>
            <a:r>
              <a:rPr lang="en-US" sz="2000" dirty="0">
                <a:solidFill>
                  <a:schemeClr val="bg1"/>
                </a:solidFill>
                <a:latin typeface="Plantagenet Cherokee"/>
                <a:cs typeface="Plantagenet Cherokee"/>
              </a:rPr>
              <a:t>Multiple battle </a:t>
            </a:r>
            <a:r>
              <a:rPr lang="en-US" sz="2000" dirty="0" smtClean="0">
                <a:solidFill>
                  <a:schemeClr val="bg1"/>
                </a:solidFill>
                <a:latin typeface="Plantagenet Cherokee"/>
                <a:cs typeface="Plantagenet Cherokee"/>
              </a:rPr>
              <a:t>injuries</a:t>
            </a:r>
            <a:endParaRPr lang="en-US" sz="2000" dirty="0">
              <a:solidFill>
                <a:schemeClr val="bg1"/>
              </a:solidFill>
              <a:latin typeface="Plantagenet Cherokee"/>
              <a:cs typeface="Plantagenet Cherokee"/>
            </a:endParaRPr>
          </a:p>
          <a:p>
            <a:pPr marL="342900" indent="-342900">
              <a:spcAft>
                <a:spcPts val="600"/>
              </a:spcAft>
              <a:buSzPct val="70000"/>
              <a:buFont typeface="Wingdings" charset="2"/>
              <a:buChar char="u"/>
            </a:pPr>
            <a:r>
              <a:rPr lang="en-US" sz="2000" dirty="0" smtClean="0">
                <a:solidFill>
                  <a:schemeClr val="bg1"/>
                </a:solidFill>
                <a:latin typeface="Plantagenet Cherokee"/>
                <a:cs typeface="Plantagenet Cherokee"/>
              </a:rPr>
              <a:t>Severe scoliosis of the spine</a:t>
            </a:r>
            <a:endParaRPr lang="en-US" sz="2000" dirty="0">
              <a:solidFill>
                <a:schemeClr val="bg1"/>
              </a:solidFill>
              <a:latin typeface="Plantagenet Cherokee"/>
              <a:cs typeface="Plantagenet Cherokee"/>
            </a:endParaRPr>
          </a:p>
          <a:p>
            <a:pPr marL="342900" indent="-342900">
              <a:spcAft>
                <a:spcPts val="600"/>
              </a:spcAft>
              <a:buSzPct val="70000"/>
              <a:buFont typeface="Wingdings" charset="2"/>
              <a:buChar char="u"/>
            </a:pPr>
            <a:r>
              <a:rPr lang="en-US" sz="2000" dirty="0" smtClean="0">
                <a:solidFill>
                  <a:schemeClr val="bg1"/>
                </a:solidFill>
                <a:latin typeface="Plantagenet Cherokee"/>
                <a:cs typeface="Plantagenet Cherokee"/>
              </a:rPr>
              <a:t>Radiocarbon dates: 1456-1530 AD (Richard died in 1485)</a:t>
            </a:r>
          </a:p>
          <a:p>
            <a:pPr marL="342900" indent="-342900">
              <a:spcAft>
                <a:spcPts val="600"/>
              </a:spcAft>
              <a:buSzPct val="70000"/>
              <a:buFont typeface="Wingdings" charset="2"/>
              <a:buChar char="u"/>
            </a:pPr>
            <a:r>
              <a:rPr lang="en-US" sz="2000" dirty="0" smtClean="0">
                <a:solidFill>
                  <a:schemeClr val="bg1"/>
                </a:solidFill>
                <a:latin typeface="Plantagenet Cherokee"/>
                <a:cs typeface="Plantagenet Cherokee"/>
              </a:rPr>
              <a:t>Stable isotope data fits – high status diet and geographical data </a:t>
            </a:r>
          </a:p>
          <a:p>
            <a:pPr marL="342900" indent="-342900">
              <a:spcAft>
                <a:spcPts val="600"/>
              </a:spcAft>
              <a:buSzPct val="70000"/>
              <a:buFont typeface="Wingdings" charset="2"/>
              <a:buChar char="u"/>
            </a:pPr>
            <a:r>
              <a:rPr lang="en-US" sz="2000" dirty="0" smtClean="0">
                <a:solidFill>
                  <a:schemeClr val="bg1"/>
                </a:solidFill>
                <a:latin typeface="Plantagenet Cherokee"/>
                <a:cs typeface="Plantagenet Cherokee"/>
              </a:rPr>
              <a:t>Y chromosome data does not match – unsurprising, false-paternity is relatively common – even with low rate, 16% chance in 19 </a:t>
            </a:r>
            <a:r>
              <a:rPr lang="en-US" sz="2000" dirty="0" smtClean="0">
                <a:solidFill>
                  <a:schemeClr val="bg1"/>
                </a:solidFill>
                <a:latin typeface="Plantagenet Cherokee"/>
                <a:cs typeface="Plantagenet Cherokee"/>
              </a:rPr>
              <a:t>generations</a:t>
            </a:r>
            <a:endParaRPr lang="en-US" sz="2000" dirty="0" smtClean="0">
              <a:solidFill>
                <a:schemeClr val="bg1"/>
              </a:solidFill>
              <a:latin typeface="Plantagenet Cherokee"/>
              <a:cs typeface="Plantagenet Cherokee"/>
            </a:endParaRPr>
          </a:p>
        </p:txBody>
      </p:sp>
      <p:sp>
        <p:nvSpPr>
          <p:cNvPr id="6" name="TextBox 5"/>
          <p:cNvSpPr txBox="1"/>
          <p:nvPr/>
        </p:nvSpPr>
        <p:spPr>
          <a:xfrm>
            <a:off x="20340" y="764704"/>
            <a:ext cx="9001000" cy="707886"/>
          </a:xfrm>
          <a:prstGeom prst="rect">
            <a:avLst/>
          </a:prstGeom>
          <a:noFill/>
        </p:spPr>
        <p:txBody>
          <a:bodyPr wrap="square" rtlCol="0">
            <a:spAutoFit/>
          </a:bodyPr>
          <a:lstStyle/>
          <a:p>
            <a:pPr>
              <a:spcAft>
                <a:spcPts val="600"/>
              </a:spcAft>
              <a:buSzPct val="70000"/>
            </a:pPr>
            <a:r>
              <a:rPr lang="en-US" sz="2000" dirty="0" smtClean="0">
                <a:solidFill>
                  <a:schemeClr val="bg1"/>
                </a:solidFill>
                <a:latin typeface="Plantagenet Cherokee"/>
                <a:cs typeface="Plantagenet Cherokee"/>
              </a:rPr>
              <a:t>As in any missing person’s case you bring all the strands of evidence together to come to a conclusion. Very conservative in our approach</a:t>
            </a:r>
          </a:p>
        </p:txBody>
      </p:sp>
    </p:spTree>
    <p:extLst>
      <p:ext uri="{BB962C8B-B14F-4D97-AF65-F5344CB8AC3E}">
        <p14:creationId xmlns:p14="http://schemas.microsoft.com/office/powerpoint/2010/main" val="3987464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6"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27384"/>
            <a:ext cx="5662609" cy="584776"/>
          </a:xfrm>
          <a:prstGeom prst="rect">
            <a:avLst/>
          </a:prstGeom>
          <a:solidFill>
            <a:schemeClr val="tx2"/>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algn="ctr"/>
            <a:r>
              <a:rPr lang="en-GB" sz="3200" dirty="0" smtClean="0">
                <a:latin typeface="Plantagenet Cherokee"/>
                <a:cs typeface="Plantagenet Cherokee"/>
              </a:rPr>
              <a:t>A Bayesian Statistical Analysis</a:t>
            </a:r>
          </a:p>
        </p:txBody>
      </p:sp>
      <p:sp>
        <p:nvSpPr>
          <p:cNvPr id="16" name="TextBox 15"/>
          <p:cNvSpPr txBox="1"/>
          <p:nvPr/>
        </p:nvSpPr>
        <p:spPr>
          <a:xfrm>
            <a:off x="0" y="1844824"/>
            <a:ext cx="9108504" cy="3400931"/>
          </a:xfrm>
          <a:prstGeom prst="rect">
            <a:avLst/>
          </a:prstGeom>
          <a:noFill/>
        </p:spPr>
        <p:txBody>
          <a:bodyPr wrap="square" rtlCol="0">
            <a:spAutoFit/>
          </a:bodyPr>
          <a:lstStyle/>
          <a:p>
            <a:pPr marL="342900" indent="-342900">
              <a:spcAft>
                <a:spcPts val="600"/>
              </a:spcAft>
              <a:buSzPct val="70000"/>
              <a:buFont typeface="Wingdings" charset="2"/>
              <a:buChar char="u"/>
            </a:pPr>
            <a:r>
              <a:rPr lang="en-US" sz="2000" dirty="0" smtClean="0">
                <a:solidFill>
                  <a:schemeClr val="bg1"/>
                </a:solidFill>
                <a:latin typeface="Plantagenet Cherokee"/>
                <a:cs typeface="Plantagenet Cherokee"/>
              </a:rPr>
              <a:t>Remains found in choir of the church of the Grey Friars in Leicester</a:t>
            </a:r>
          </a:p>
          <a:p>
            <a:pPr marL="342900" indent="-342900">
              <a:spcAft>
                <a:spcPts val="600"/>
              </a:spcAft>
              <a:buSzPct val="70000"/>
              <a:buFont typeface="Wingdings" charset="2"/>
              <a:buChar char="u"/>
            </a:pPr>
            <a:r>
              <a:rPr lang="en-US" sz="2000" dirty="0" smtClean="0">
                <a:solidFill>
                  <a:schemeClr val="bg1"/>
                </a:solidFill>
                <a:latin typeface="Plantagenet Cherokee"/>
                <a:cs typeface="Plantagenet Cherokee"/>
              </a:rPr>
              <a:t>Male aged 30-34 years old</a:t>
            </a:r>
          </a:p>
          <a:p>
            <a:pPr marL="342900" indent="-342900">
              <a:spcAft>
                <a:spcPts val="600"/>
              </a:spcAft>
              <a:buSzPct val="70000"/>
              <a:buFont typeface="Wingdings" charset="2"/>
              <a:buChar char="u"/>
            </a:pPr>
            <a:r>
              <a:rPr lang="en-US" sz="2000" dirty="0">
                <a:solidFill>
                  <a:schemeClr val="bg1"/>
                </a:solidFill>
                <a:latin typeface="Plantagenet Cherokee"/>
                <a:cs typeface="Plantagenet Cherokee"/>
              </a:rPr>
              <a:t>Multiple battle </a:t>
            </a:r>
            <a:r>
              <a:rPr lang="en-US" sz="2000" dirty="0" smtClean="0">
                <a:solidFill>
                  <a:schemeClr val="bg1"/>
                </a:solidFill>
                <a:latin typeface="Plantagenet Cherokee"/>
                <a:cs typeface="Plantagenet Cherokee"/>
              </a:rPr>
              <a:t>injuries</a:t>
            </a:r>
            <a:endParaRPr lang="en-US" sz="2000" dirty="0">
              <a:solidFill>
                <a:schemeClr val="bg1"/>
              </a:solidFill>
              <a:latin typeface="Plantagenet Cherokee"/>
              <a:cs typeface="Plantagenet Cherokee"/>
            </a:endParaRPr>
          </a:p>
          <a:p>
            <a:pPr marL="342900" indent="-342900">
              <a:spcAft>
                <a:spcPts val="600"/>
              </a:spcAft>
              <a:buSzPct val="70000"/>
              <a:buFont typeface="Wingdings" charset="2"/>
              <a:buChar char="u"/>
            </a:pPr>
            <a:r>
              <a:rPr lang="en-US" sz="2000" dirty="0" smtClean="0">
                <a:solidFill>
                  <a:schemeClr val="bg1"/>
                </a:solidFill>
                <a:latin typeface="Plantagenet Cherokee"/>
                <a:cs typeface="Plantagenet Cherokee"/>
              </a:rPr>
              <a:t>Severe scoliosis of the spine</a:t>
            </a:r>
            <a:endParaRPr lang="en-US" sz="2000" dirty="0">
              <a:solidFill>
                <a:schemeClr val="bg1"/>
              </a:solidFill>
              <a:latin typeface="Plantagenet Cherokee"/>
              <a:cs typeface="Plantagenet Cherokee"/>
            </a:endParaRPr>
          </a:p>
          <a:p>
            <a:pPr marL="342900" indent="-342900">
              <a:spcAft>
                <a:spcPts val="600"/>
              </a:spcAft>
              <a:buSzPct val="70000"/>
              <a:buFont typeface="Wingdings" charset="2"/>
              <a:buChar char="u"/>
            </a:pPr>
            <a:r>
              <a:rPr lang="en-US" sz="2000" dirty="0" smtClean="0">
                <a:solidFill>
                  <a:schemeClr val="bg1"/>
                </a:solidFill>
                <a:latin typeface="Plantagenet Cherokee"/>
                <a:cs typeface="Plantagenet Cherokee"/>
              </a:rPr>
              <a:t>Radiocarbon dates: 1456-1530 AD (Richard died in 1485)</a:t>
            </a:r>
          </a:p>
          <a:p>
            <a:pPr marL="342900" indent="-342900">
              <a:spcAft>
                <a:spcPts val="600"/>
              </a:spcAft>
              <a:buSzPct val="70000"/>
              <a:buFont typeface="Wingdings" charset="2"/>
              <a:buChar char="u"/>
            </a:pPr>
            <a:r>
              <a:rPr lang="en-US" sz="2000" dirty="0" smtClean="0">
                <a:solidFill>
                  <a:schemeClr val="bg1"/>
                </a:solidFill>
                <a:latin typeface="Plantagenet Cherokee"/>
                <a:cs typeface="Plantagenet Cherokee"/>
              </a:rPr>
              <a:t>Stable isotope data fits – high status diet and geographical data </a:t>
            </a:r>
          </a:p>
          <a:p>
            <a:pPr marL="342900" indent="-342900">
              <a:spcAft>
                <a:spcPts val="600"/>
              </a:spcAft>
              <a:buSzPct val="70000"/>
              <a:buFont typeface="Wingdings" charset="2"/>
              <a:buChar char="u"/>
            </a:pPr>
            <a:r>
              <a:rPr lang="en-US" sz="2000" dirty="0" smtClean="0">
                <a:solidFill>
                  <a:schemeClr val="bg1"/>
                </a:solidFill>
                <a:latin typeface="Plantagenet Cherokee"/>
                <a:cs typeface="Plantagenet Cherokee"/>
              </a:rPr>
              <a:t>Y chromosome data does not match – unsurprising, false-paternity is relatively common – even with low rate, 16% chance in 19 generations</a:t>
            </a:r>
          </a:p>
          <a:p>
            <a:pPr marL="342900" indent="-342900">
              <a:spcAft>
                <a:spcPts val="600"/>
              </a:spcAft>
              <a:buSzPct val="70000"/>
              <a:buFont typeface="Wingdings" charset="2"/>
              <a:buChar char="u"/>
            </a:pPr>
            <a:r>
              <a:rPr lang="en-US" sz="2000" dirty="0" smtClean="0">
                <a:solidFill>
                  <a:schemeClr val="bg1"/>
                </a:solidFill>
                <a:latin typeface="Plantagenet Cherokee"/>
                <a:cs typeface="Plantagenet Cherokee"/>
              </a:rPr>
              <a:t>Mitochondrial DNA match with two distantly related female-line </a:t>
            </a:r>
            <a:r>
              <a:rPr lang="en-US" sz="2000" dirty="0" smtClean="0">
                <a:solidFill>
                  <a:schemeClr val="bg1"/>
                </a:solidFill>
                <a:latin typeface="Plantagenet Cherokee"/>
                <a:cs typeface="Plantagenet Cherokee"/>
              </a:rPr>
              <a:t>relatives</a:t>
            </a:r>
            <a:endParaRPr lang="en-US" sz="2000" dirty="0" smtClean="0">
              <a:solidFill>
                <a:schemeClr val="bg1"/>
              </a:solidFill>
              <a:latin typeface="Plantagenet Cherokee"/>
              <a:cs typeface="Plantagenet Cherokee"/>
            </a:endParaRPr>
          </a:p>
        </p:txBody>
      </p:sp>
      <p:sp>
        <p:nvSpPr>
          <p:cNvPr id="6" name="TextBox 5"/>
          <p:cNvSpPr txBox="1"/>
          <p:nvPr/>
        </p:nvSpPr>
        <p:spPr>
          <a:xfrm>
            <a:off x="20340" y="764704"/>
            <a:ext cx="9001000" cy="707886"/>
          </a:xfrm>
          <a:prstGeom prst="rect">
            <a:avLst/>
          </a:prstGeom>
          <a:noFill/>
        </p:spPr>
        <p:txBody>
          <a:bodyPr wrap="square" rtlCol="0">
            <a:spAutoFit/>
          </a:bodyPr>
          <a:lstStyle/>
          <a:p>
            <a:pPr>
              <a:spcAft>
                <a:spcPts val="600"/>
              </a:spcAft>
              <a:buSzPct val="70000"/>
            </a:pPr>
            <a:r>
              <a:rPr lang="en-US" sz="2000" dirty="0" smtClean="0">
                <a:solidFill>
                  <a:schemeClr val="bg1"/>
                </a:solidFill>
                <a:latin typeface="Plantagenet Cherokee"/>
                <a:cs typeface="Plantagenet Cherokee"/>
              </a:rPr>
              <a:t>As in any missing person’s case you bring all the strands of evidence together to come to a conclusion. Very conservative in our approach</a:t>
            </a:r>
          </a:p>
        </p:txBody>
      </p:sp>
    </p:spTree>
    <p:extLst>
      <p:ext uri="{BB962C8B-B14F-4D97-AF65-F5344CB8AC3E}">
        <p14:creationId xmlns:p14="http://schemas.microsoft.com/office/powerpoint/2010/main" val="3987464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6"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27384"/>
            <a:ext cx="5662609" cy="584776"/>
          </a:xfrm>
          <a:prstGeom prst="rect">
            <a:avLst/>
          </a:prstGeom>
          <a:solidFill>
            <a:schemeClr val="tx2"/>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algn="ctr"/>
            <a:r>
              <a:rPr lang="en-GB" sz="3200" dirty="0" smtClean="0">
                <a:latin typeface="Plantagenet Cherokee"/>
                <a:cs typeface="Plantagenet Cherokee"/>
              </a:rPr>
              <a:t>A Bayesian Statistical Analysis</a:t>
            </a:r>
          </a:p>
        </p:txBody>
      </p:sp>
      <p:sp>
        <p:nvSpPr>
          <p:cNvPr id="16" name="TextBox 15"/>
          <p:cNvSpPr txBox="1"/>
          <p:nvPr/>
        </p:nvSpPr>
        <p:spPr>
          <a:xfrm>
            <a:off x="0" y="1844824"/>
            <a:ext cx="9108504" cy="3785652"/>
          </a:xfrm>
          <a:prstGeom prst="rect">
            <a:avLst/>
          </a:prstGeom>
          <a:noFill/>
        </p:spPr>
        <p:txBody>
          <a:bodyPr wrap="square" rtlCol="0">
            <a:spAutoFit/>
          </a:bodyPr>
          <a:lstStyle/>
          <a:p>
            <a:pPr marL="342900" indent="-342900">
              <a:spcAft>
                <a:spcPts val="600"/>
              </a:spcAft>
              <a:buSzPct val="70000"/>
              <a:buFont typeface="Wingdings" charset="2"/>
              <a:buChar char="u"/>
            </a:pPr>
            <a:r>
              <a:rPr lang="en-US" sz="2000" dirty="0" smtClean="0">
                <a:solidFill>
                  <a:schemeClr val="bg1"/>
                </a:solidFill>
                <a:latin typeface="Plantagenet Cherokee"/>
                <a:cs typeface="Plantagenet Cherokee"/>
              </a:rPr>
              <a:t>Remains found in choir of the church of the Grey Friars in Leicester</a:t>
            </a:r>
          </a:p>
          <a:p>
            <a:pPr marL="342900" indent="-342900">
              <a:spcAft>
                <a:spcPts val="600"/>
              </a:spcAft>
              <a:buSzPct val="70000"/>
              <a:buFont typeface="Wingdings" charset="2"/>
              <a:buChar char="u"/>
            </a:pPr>
            <a:r>
              <a:rPr lang="en-US" sz="2000" dirty="0" smtClean="0">
                <a:solidFill>
                  <a:schemeClr val="bg1"/>
                </a:solidFill>
                <a:latin typeface="Plantagenet Cherokee"/>
                <a:cs typeface="Plantagenet Cherokee"/>
              </a:rPr>
              <a:t>Male aged 30-34 years old</a:t>
            </a:r>
          </a:p>
          <a:p>
            <a:pPr marL="342900" indent="-342900">
              <a:spcAft>
                <a:spcPts val="600"/>
              </a:spcAft>
              <a:buSzPct val="70000"/>
              <a:buFont typeface="Wingdings" charset="2"/>
              <a:buChar char="u"/>
            </a:pPr>
            <a:r>
              <a:rPr lang="en-US" sz="2000" dirty="0">
                <a:solidFill>
                  <a:schemeClr val="bg1"/>
                </a:solidFill>
                <a:latin typeface="Plantagenet Cherokee"/>
                <a:cs typeface="Plantagenet Cherokee"/>
              </a:rPr>
              <a:t>Multiple battle </a:t>
            </a:r>
            <a:r>
              <a:rPr lang="en-US" sz="2000" dirty="0" smtClean="0">
                <a:solidFill>
                  <a:schemeClr val="bg1"/>
                </a:solidFill>
                <a:latin typeface="Plantagenet Cherokee"/>
                <a:cs typeface="Plantagenet Cherokee"/>
              </a:rPr>
              <a:t>injuries</a:t>
            </a:r>
            <a:endParaRPr lang="en-US" sz="2000" dirty="0">
              <a:solidFill>
                <a:schemeClr val="bg1"/>
              </a:solidFill>
              <a:latin typeface="Plantagenet Cherokee"/>
              <a:cs typeface="Plantagenet Cherokee"/>
            </a:endParaRPr>
          </a:p>
          <a:p>
            <a:pPr marL="342900" indent="-342900">
              <a:spcAft>
                <a:spcPts val="600"/>
              </a:spcAft>
              <a:buSzPct val="70000"/>
              <a:buFont typeface="Wingdings" charset="2"/>
              <a:buChar char="u"/>
            </a:pPr>
            <a:r>
              <a:rPr lang="en-US" sz="2000" dirty="0" smtClean="0">
                <a:solidFill>
                  <a:schemeClr val="bg1"/>
                </a:solidFill>
                <a:latin typeface="Plantagenet Cherokee"/>
                <a:cs typeface="Plantagenet Cherokee"/>
              </a:rPr>
              <a:t>Severe scoliosis of the spine</a:t>
            </a:r>
            <a:endParaRPr lang="en-US" sz="2000" dirty="0">
              <a:solidFill>
                <a:schemeClr val="bg1"/>
              </a:solidFill>
              <a:latin typeface="Plantagenet Cherokee"/>
              <a:cs typeface="Plantagenet Cherokee"/>
            </a:endParaRPr>
          </a:p>
          <a:p>
            <a:pPr marL="342900" indent="-342900">
              <a:spcAft>
                <a:spcPts val="600"/>
              </a:spcAft>
              <a:buSzPct val="70000"/>
              <a:buFont typeface="Wingdings" charset="2"/>
              <a:buChar char="u"/>
            </a:pPr>
            <a:r>
              <a:rPr lang="en-US" sz="2000" dirty="0" smtClean="0">
                <a:solidFill>
                  <a:schemeClr val="bg1"/>
                </a:solidFill>
                <a:latin typeface="Plantagenet Cherokee"/>
                <a:cs typeface="Plantagenet Cherokee"/>
              </a:rPr>
              <a:t>Radiocarbon dates: 1456-1530 AD (Richard died in 1485)</a:t>
            </a:r>
          </a:p>
          <a:p>
            <a:pPr marL="342900" indent="-342900">
              <a:spcAft>
                <a:spcPts val="600"/>
              </a:spcAft>
              <a:buSzPct val="70000"/>
              <a:buFont typeface="Wingdings" charset="2"/>
              <a:buChar char="u"/>
            </a:pPr>
            <a:r>
              <a:rPr lang="en-US" sz="2000" dirty="0" smtClean="0">
                <a:solidFill>
                  <a:schemeClr val="bg1"/>
                </a:solidFill>
                <a:latin typeface="Plantagenet Cherokee"/>
                <a:cs typeface="Plantagenet Cherokee"/>
              </a:rPr>
              <a:t>Stable isotope data fits – high status diet and geographical data </a:t>
            </a:r>
          </a:p>
          <a:p>
            <a:pPr marL="342900" indent="-342900">
              <a:spcAft>
                <a:spcPts val="600"/>
              </a:spcAft>
              <a:buSzPct val="70000"/>
              <a:buFont typeface="Wingdings" charset="2"/>
              <a:buChar char="u"/>
            </a:pPr>
            <a:r>
              <a:rPr lang="en-US" sz="2000" dirty="0" smtClean="0">
                <a:solidFill>
                  <a:schemeClr val="bg1"/>
                </a:solidFill>
                <a:latin typeface="Plantagenet Cherokee"/>
                <a:cs typeface="Plantagenet Cherokee"/>
              </a:rPr>
              <a:t>Y chromosome data does not match – unsurprising, false-paternity is relatively common – even with low rate, 16% chance in 19 generations</a:t>
            </a:r>
          </a:p>
          <a:p>
            <a:pPr marL="342900" indent="-342900">
              <a:spcAft>
                <a:spcPts val="600"/>
              </a:spcAft>
              <a:buSzPct val="70000"/>
              <a:buFont typeface="Wingdings" charset="2"/>
              <a:buChar char="u"/>
            </a:pPr>
            <a:r>
              <a:rPr lang="en-US" sz="2000" dirty="0" smtClean="0">
                <a:solidFill>
                  <a:schemeClr val="bg1"/>
                </a:solidFill>
                <a:latin typeface="Plantagenet Cherokee"/>
                <a:cs typeface="Plantagenet Cherokee"/>
              </a:rPr>
              <a:t>Mitochondrial DNA match with two distantly related female-line relatives</a:t>
            </a:r>
          </a:p>
          <a:p>
            <a:pPr marL="342900" indent="-342900">
              <a:spcAft>
                <a:spcPts val="600"/>
              </a:spcAft>
              <a:buSzPct val="70000"/>
              <a:buFont typeface="Wingdings" charset="2"/>
              <a:buChar char="u"/>
            </a:pPr>
            <a:r>
              <a:rPr lang="en-US" sz="2000" dirty="0" smtClean="0">
                <a:solidFill>
                  <a:srgbClr val="FFFF00"/>
                </a:solidFill>
                <a:latin typeface="Plantagenet Cherokee"/>
                <a:cs typeface="Plantagenet Cherokee"/>
              </a:rPr>
              <a:t>A 99.999 – 99.99999% probability that this is Richard </a:t>
            </a:r>
            <a:r>
              <a:rPr lang="en-US" sz="2000" dirty="0" smtClean="0">
                <a:solidFill>
                  <a:srgbClr val="FFFF00"/>
                </a:solidFill>
                <a:latin typeface="Plantagenet Cherokee"/>
                <a:cs typeface="Plantagenet Cherokee"/>
              </a:rPr>
              <a:t>III</a:t>
            </a:r>
            <a:endParaRPr lang="en-US" sz="2000" dirty="0" smtClean="0">
              <a:solidFill>
                <a:srgbClr val="FFFF00"/>
              </a:solidFill>
              <a:latin typeface="Plantagenet Cherokee"/>
              <a:cs typeface="Plantagenet Cherokee"/>
            </a:endParaRPr>
          </a:p>
        </p:txBody>
      </p:sp>
      <p:sp>
        <p:nvSpPr>
          <p:cNvPr id="6" name="TextBox 5"/>
          <p:cNvSpPr txBox="1"/>
          <p:nvPr/>
        </p:nvSpPr>
        <p:spPr>
          <a:xfrm>
            <a:off x="20340" y="764704"/>
            <a:ext cx="9001000" cy="707886"/>
          </a:xfrm>
          <a:prstGeom prst="rect">
            <a:avLst/>
          </a:prstGeom>
          <a:noFill/>
        </p:spPr>
        <p:txBody>
          <a:bodyPr wrap="square" rtlCol="0">
            <a:spAutoFit/>
          </a:bodyPr>
          <a:lstStyle/>
          <a:p>
            <a:pPr>
              <a:spcAft>
                <a:spcPts val="600"/>
              </a:spcAft>
              <a:buSzPct val="70000"/>
            </a:pPr>
            <a:r>
              <a:rPr lang="en-US" sz="2000" dirty="0" smtClean="0">
                <a:solidFill>
                  <a:schemeClr val="bg1"/>
                </a:solidFill>
                <a:latin typeface="Plantagenet Cherokee"/>
                <a:cs typeface="Plantagenet Cherokee"/>
              </a:rPr>
              <a:t>As in any missing person’s case you bring all the strands of evidence together to come to a conclusion. Very conservative in our approach</a:t>
            </a:r>
          </a:p>
        </p:txBody>
      </p:sp>
    </p:spTree>
    <p:extLst>
      <p:ext uri="{BB962C8B-B14F-4D97-AF65-F5344CB8AC3E}">
        <p14:creationId xmlns:p14="http://schemas.microsoft.com/office/powerpoint/2010/main" val="3987464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6"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27384"/>
            <a:ext cx="5662609" cy="584776"/>
          </a:xfrm>
          <a:prstGeom prst="rect">
            <a:avLst/>
          </a:prstGeom>
          <a:solidFill>
            <a:schemeClr val="tx2"/>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algn="ctr"/>
            <a:r>
              <a:rPr lang="en-GB" sz="3200" dirty="0" smtClean="0">
                <a:latin typeface="Plantagenet Cherokee"/>
                <a:cs typeface="Plantagenet Cherokee"/>
              </a:rPr>
              <a:t>A Bayesian Statistical Analysis</a:t>
            </a:r>
          </a:p>
        </p:txBody>
      </p:sp>
      <p:sp>
        <p:nvSpPr>
          <p:cNvPr id="16" name="TextBox 15"/>
          <p:cNvSpPr txBox="1"/>
          <p:nvPr/>
        </p:nvSpPr>
        <p:spPr>
          <a:xfrm>
            <a:off x="0" y="1844824"/>
            <a:ext cx="9108504" cy="4555093"/>
          </a:xfrm>
          <a:prstGeom prst="rect">
            <a:avLst/>
          </a:prstGeom>
          <a:noFill/>
        </p:spPr>
        <p:txBody>
          <a:bodyPr wrap="square" rtlCol="0">
            <a:spAutoFit/>
          </a:bodyPr>
          <a:lstStyle/>
          <a:p>
            <a:pPr marL="342900" indent="-342900">
              <a:spcAft>
                <a:spcPts val="600"/>
              </a:spcAft>
              <a:buSzPct val="70000"/>
              <a:buFont typeface="Wingdings" charset="2"/>
              <a:buChar char="u"/>
            </a:pPr>
            <a:r>
              <a:rPr lang="en-US" sz="2000" dirty="0" smtClean="0">
                <a:solidFill>
                  <a:schemeClr val="bg1"/>
                </a:solidFill>
                <a:latin typeface="Plantagenet Cherokee"/>
                <a:cs typeface="Plantagenet Cherokee"/>
              </a:rPr>
              <a:t>Remains found in choir of the church of the Grey Friars in Leicester</a:t>
            </a:r>
          </a:p>
          <a:p>
            <a:pPr marL="342900" indent="-342900">
              <a:spcAft>
                <a:spcPts val="600"/>
              </a:spcAft>
              <a:buSzPct val="70000"/>
              <a:buFont typeface="Wingdings" charset="2"/>
              <a:buChar char="u"/>
            </a:pPr>
            <a:r>
              <a:rPr lang="en-US" sz="2000" dirty="0" smtClean="0">
                <a:solidFill>
                  <a:schemeClr val="bg1"/>
                </a:solidFill>
                <a:latin typeface="Plantagenet Cherokee"/>
                <a:cs typeface="Plantagenet Cherokee"/>
              </a:rPr>
              <a:t>Male aged 30-34 years old</a:t>
            </a:r>
          </a:p>
          <a:p>
            <a:pPr marL="342900" indent="-342900">
              <a:spcAft>
                <a:spcPts val="600"/>
              </a:spcAft>
              <a:buSzPct val="70000"/>
              <a:buFont typeface="Wingdings" charset="2"/>
              <a:buChar char="u"/>
            </a:pPr>
            <a:r>
              <a:rPr lang="en-US" sz="2000" dirty="0">
                <a:solidFill>
                  <a:schemeClr val="bg1"/>
                </a:solidFill>
                <a:latin typeface="Plantagenet Cherokee"/>
                <a:cs typeface="Plantagenet Cherokee"/>
              </a:rPr>
              <a:t>Multiple battle </a:t>
            </a:r>
            <a:r>
              <a:rPr lang="en-US" sz="2000" dirty="0" smtClean="0">
                <a:solidFill>
                  <a:schemeClr val="bg1"/>
                </a:solidFill>
                <a:latin typeface="Plantagenet Cherokee"/>
                <a:cs typeface="Plantagenet Cherokee"/>
              </a:rPr>
              <a:t>injuries</a:t>
            </a:r>
            <a:endParaRPr lang="en-US" sz="2000" dirty="0">
              <a:solidFill>
                <a:schemeClr val="bg1"/>
              </a:solidFill>
              <a:latin typeface="Plantagenet Cherokee"/>
              <a:cs typeface="Plantagenet Cherokee"/>
            </a:endParaRPr>
          </a:p>
          <a:p>
            <a:pPr marL="342900" indent="-342900">
              <a:spcAft>
                <a:spcPts val="600"/>
              </a:spcAft>
              <a:buSzPct val="70000"/>
              <a:buFont typeface="Wingdings" charset="2"/>
              <a:buChar char="u"/>
            </a:pPr>
            <a:r>
              <a:rPr lang="en-US" sz="2000" dirty="0" smtClean="0">
                <a:solidFill>
                  <a:schemeClr val="bg1"/>
                </a:solidFill>
                <a:latin typeface="Plantagenet Cherokee"/>
                <a:cs typeface="Plantagenet Cherokee"/>
              </a:rPr>
              <a:t>Severe scoliosis of the spine</a:t>
            </a:r>
            <a:endParaRPr lang="en-US" sz="2000" dirty="0">
              <a:solidFill>
                <a:schemeClr val="bg1"/>
              </a:solidFill>
              <a:latin typeface="Plantagenet Cherokee"/>
              <a:cs typeface="Plantagenet Cherokee"/>
            </a:endParaRPr>
          </a:p>
          <a:p>
            <a:pPr marL="342900" indent="-342900">
              <a:spcAft>
                <a:spcPts val="600"/>
              </a:spcAft>
              <a:buSzPct val="70000"/>
              <a:buFont typeface="Wingdings" charset="2"/>
              <a:buChar char="u"/>
            </a:pPr>
            <a:r>
              <a:rPr lang="en-US" sz="2000" dirty="0" smtClean="0">
                <a:solidFill>
                  <a:schemeClr val="bg1"/>
                </a:solidFill>
                <a:latin typeface="Plantagenet Cherokee"/>
                <a:cs typeface="Plantagenet Cherokee"/>
              </a:rPr>
              <a:t>Radiocarbon dates: 1456-1530 AD (Richard died in 1485)</a:t>
            </a:r>
          </a:p>
          <a:p>
            <a:pPr marL="342900" indent="-342900">
              <a:spcAft>
                <a:spcPts val="600"/>
              </a:spcAft>
              <a:buSzPct val="70000"/>
              <a:buFont typeface="Wingdings" charset="2"/>
              <a:buChar char="u"/>
            </a:pPr>
            <a:r>
              <a:rPr lang="en-US" sz="2000" dirty="0" smtClean="0">
                <a:solidFill>
                  <a:schemeClr val="bg1"/>
                </a:solidFill>
                <a:latin typeface="Plantagenet Cherokee"/>
                <a:cs typeface="Plantagenet Cherokee"/>
              </a:rPr>
              <a:t>Stable isotope data fits – high status diet and geographical data </a:t>
            </a:r>
          </a:p>
          <a:p>
            <a:pPr marL="342900" indent="-342900">
              <a:spcAft>
                <a:spcPts val="600"/>
              </a:spcAft>
              <a:buSzPct val="70000"/>
              <a:buFont typeface="Wingdings" charset="2"/>
              <a:buChar char="u"/>
            </a:pPr>
            <a:r>
              <a:rPr lang="en-US" sz="2000" dirty="0" smtClean="0">
                <a:solidFill>
                  <a:schemeClr val="bg1"/>
                </a:solidFill>
                <a:latin typeface="Plantagenet Cherokee"/>
                <a:cs typeface="Plantagenet Cherokee"/>
              </a:rPr>
              <a:t>Y chromosome data does not match – unsurprising, false-paternity is relatively common – even with low rate, 16% chance in 19 generations</a:t>
            </a:r>
          </a:p>
          <a:p>
            <a:pPr marL="342900" indent="-342900">
              <a:spcAft>
                <a:spcPts val="600"/>
              </a:spcAft>
              <a:buSzPct val="70000"/>
              <a:buFont typeface="Wingdings" charset="2"/>
              <a:buChar char="u"/>
            </a:pPr>
            <a:r>
              <a:rPr lang="en-US" sz="2000" dirty="0" smtClean="0">
                <a:solidFill>
                  <a:schemeClr val="bg1"/>
                </a:solidFill>
                <a:latin typeface="Plantagenet Cherokee"/>
                <a:cs typeface="Plantagenet Cherokee"/>
              </a:rPr>
              <a:t>Mitochondrial DNA match with two distantly related female-line relatives</a:t>
            </a:r>
          </a:p>
          <a:p>
            <a:pPr marL="342900" indent="-342900">
              <a:spcAft>
                <a:spcPts val="600"/>
              </a:spcAft>
              <a:buSzPct val="70000"/>
              <a:buFont typeface="Wingdings" charset="2"/>
              <a:buChar char="u"/>
            </a:pPr>
            <a:r>
              <a:rPr lang="en-US" sz="2000" dirty="0" smtClean="0">
                <a:solidFill>
                  <a:srgbClr val="FFFF00"/>
                </a:solidFill>
                <a:latin typeface="Plantagenet Cherokee"/>
                <a:cs typeface="Plantagenet Cherokee"/>
              </a:rPr>
              <a:t>A 99.999 – 99.99999% probability that this is Richard III</a:t>
            </a:r>
          </a:p>
          <a:p>
            <a:pPr marL="342900" indent="-342900">
              <a:spcAft>
                <a:spcPts val="600"/>
              </a:spcAft>
              <a:buSzPct val="70000"/>
              <a:buFont typeface="Wingdings" charset="2"/>
              <a:buChar char="u"/>
            </a:pPr>
            <a:r>
              <a:rPr lang="en-US" sz="2000" dirty="0" smtClean="0">
                <a:solidFill>
                  <a:srgbClr val="FFFF00"/>
                </a:solidFill>
                <a:latin typeface="Plantagenet Cherokee"/>
                <a:cs typeface="Plantagenet Cherokee"/>
              </a:rPr>
              <a:t>The evidence is overwhelming that these are the remains of Richard III</a:t>
            </a:r>
            <a:endParaRPr lang="en-US" sz="2000" dirty="0">
              <a:solidFill>
                <a:srgbClr val="FFFF00"/>
              </a:solidFill>
              <a:latin typeface="Plantagenet Cherokee"/>
              <a:cs typeface="Plantagenet Cherokee"/>
            </a:endParaRPr>
          </a:p>
          <a:p>
            <a:pPr>
              <a:spcAft>
                <a:spcPts val="600"/>
              </a:spcAft>
              <a:buSzPct val="70000"/>
              <a:buFont typeface="Wingdings" charset="2"/>
              <a:buChar char="u"/>
            </a:pPr>
            <a:endParaRPr lang="en-US" sz="2000" dirty="0" smtClean="0">
              <a:solidFill>
                <a:schemeClr val="bg1"/>
              </a:solidFill>
              <a:latin typeface="Plantagenet Cherokee"/>
              <a:cs typeface="Plantagenet Cherokee"/>
            </a:endParaRPr>
          </a:p>
        </p:txBody>
      </p:sp>
      <p:sp>
        <p:nvSpPr>
          <p:cNvPr id="6" name="TextBox 5"/>
          <p:cNvSpPr txBox="1"/>
          <p:nvPr/>
        </p:nvSpPr>
        <p:spPr>
          <a:xfrm>
            <a:off x="20340" y="764704"/>
            <a:ext cx="9001000" cy="707886"/>
          </a:xfrm>
          <a:prstGeom prst="rect">
            <a:avLst/>
          </a:prstGeom>
          <a:noFill/>
        </p:spPr>
        <p:txBody>
          <a:bodyPr wrap="square" rtlCol="0">
            <a:spAutoFit/>
          </a:bodyPr>
          <a:lstStyle/>
          <a:p>
            <a:pPr>
              <a:spcAft>
                <a:spcPts val="600"/>
              </a:spcAft>
              <a:buSzPct val="70000"/>
            </a:pPr>
            <a:r>
              <a:rPr lang="en-US" sz="2000" dirty="0" smtClean="0">
                <a:solidFill>
                  <a:schemeClr val="bg1"/>
                </a:solidFill>
                <a:latin typeface="Plantagenet Cherokee"/>
                <a:cs typeface="Plantagenet Cherokee"/>
              </a:rPr>
              <a:t>As in any missing person’s case you bring all the strands of evidence together to come to a conclusion. Very conservative in our approach</a:t>
            </a:r>
          </a:p>
        </p:txBody>
      </p:sp>
    </p:spTree>
    <p:extLst>
      <p:ext uri="{BB962C8B-B14F-4D97-AF65-F5344CB8AC3E}">
        <p14:creationId xmlns:p14="http://schemas.microsoft.com/office/powerpoint/2010/main" val="3987464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6"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27384"/>
            <a:ext cx="5662609" cy="584776"/>
          </a:xfrm>
          <a:prstGeom prst="rect">
            <a:avLst/>
          </a:prstGeom>
          <a:solidFill>
            <a:schemeClr val="tx2"/>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algn="ctr"/>
            <a:r>
              <a:rPr lang="en-GB" sz="3200" dirty="0" smtClean="0">
                <a:latin typeface="Plantagenet Cherokee"/>
                <a:cs typeface="Plantagenet Cherokee"/>
              </a:rPr>
              <a:t>A Bayesian Statistical Analysis</a:t>
            </a:r>
          </a:p>
        </p:txBody>
      </p:sp>
      <p:sp>
        <p:nvSpPr>
          <p:cNvPr id="16" name="TextBox 15"/>
          <p:cNvSpPr txBox="1"/>
          <p:nvPr/>
        </p:nvSpPr>
        <p:spPr>
          <a:xfrm>
            <a:off x="0" y="1844824"/>
            <a:ext cx="9108504" cy="4555093"/>
          </a:xfrm>
          <a:prstGeom prst="rect">
            <a:avLst/>
          </a:prstGeom>
          <a:noFill/>
        </p:spPr>
        <p:txBody>
          <a:bodyPr wrap="square" rtlCol="0">
            <a:spAutoFit/>
          </a:bodyPr>
          <a:lstStyle/>
          <a:p>
            <a:pPr marL="342900" indent="-342900">
              <a:spcAft>
                <a:spcPts val="600"/>
              </a:spcAft>
              <a:buSzPct val="70000"/>
              <a:buFont typeface="Wingdings" charset="2"/>
              <a:buChar char="u"/>
            </a:pPr>
            <a:r>
              <a:rPr lang="en-US" sz="2000" dirty="0" smtClean="0">
                <a:solidFill>
                  <a:schemeClr val="bg1"/>
                </a:solidFill>
                <a:latin typeface="Plantagenet Cherokee"/>
                <a:cs typeface="Plantagenet Cherokee"/>
              </a:rPr>
              <a:t>Remains found in choir of the church of the Grey Friars in Leicester</a:t>
            </a:r>
          </a:p>
          <a:p>
            <a:pPr marL="342900" indent="-342900">
              <a:spcAft>
                <a:spcPts val="600"/>
              </a:spcAft>
              <a:buSzPct val="70000"/>
              <a:buFont typeface="Wingdings" charset="2"/>
              <a:buChar char="u"/>
            </a:pPr>
            <a:r>
              <a:rPr lang="en-US" sz="2000" dirty="0" smtClean="0">
                <a:solidFill>
                  <a:schemeClr val="bg1"/>
                </a:solidFill>
                <a:latin typeface="Plantagenet Cherokee"/>
                <a:cs typeface="Plantagenet Cherokee"/>
              </a:rPr>
              <a:t>Male aged 30-34 years old</a:t>
            </a:r>
          </a:p>
          <a:p>
            <a:pPr marL="342900" indent="-342900">
              <a:spcAft>
                <a:spcPts val="600"/>
              </a:spcAft>
              <a:buSzPct val="70000"/>
              <a:buFont typeface="Wingdings" charset="2"/>
              <a:buChar char="u"/>
            </a:pPr>
            <a:r>
              <a:rPr lang="en-US" sz="2000" dirty="0">
                <a:solidFill>
                  <a:schemeClr val="bg1"/>
                </a:solidFill>
                <a:latin typeface="Plantagenet Cherokee"/>
                <a:cs typeface="Plantagenet Cherokee"/>
              </a:rPr>
              <a:t>Multiple battle </a:t>
            </a:r>
            <a:r>
              <a:rPr lang="en-US" sz="2000" dirty="0" smtClean="0">
                <a:solidFill>
                  <a:schemeClr val="bg1"/>
                </a:solidFill>
                <a:latin typeface="Plantagenet Cherokee"/>
                <a:cs typeface="Plantagenet Cherokee"/>
              </a:rPr>
              <a:t>injuries</a:t>
            </a:r>
            <a:endParaRPr lang="en-US" sz="2000" dirty="0">
              <a:solidFill>
                <a:schemeClr val="bg1"/>
              </a:solidFill>
              <a:latin typeface="Plantagenet Cherokee"/>
              <a:cs typeface="Plantagenet Cherokee"/>
            </a:endParaRPr>
          </a:p>
          <a:p>
            <a:pPr marL="342900" indent="-342900">
              <a:spcAft>
                <a:spcPts val="600"/>
              </a:spcAft>
              <a:buSzPct val="70000"/>
              <a:buFont typeface="Wingdings" charset="2"/>
              <a:buChar char="u"/>
            </a:pPr>
            <a:r>
              <a:rPr lang="en-US" sz="2000" dirty="0" smtClean="0">
                <a:solidFill>
                  <a:schemeClr val="bg1"/>
                </a:solidFill>
                <a:latin typeface="Plantagenet Cherokee"/>
                <a:cs typeface="Plantagenet Cherokee"/>
              </a:rPr>
              <a:t>Severe scoliosis of the spine</a:t>
            </a:r>
            <a:endParaRPr lang="en-US" sz="2000" dirty="0">
              <a:solidFill>
                <a:schemeClr val="bg1"/>
              </a:solidFill>
              <a:latin typeface="Plantagenet Cherokee"/>
              <a:cs typeface="Plantagenet Cherokee"/>
            </a:endParaRPr>
          </a:p>
          <a:p>
            <a:pPr marL="342900" indent="-342900">
              <a:spcAft>
                <a:spcPts val="600"/>
              </a:spcAft>
              <a:buSzPct val="70000"/>
              <a:buFont typeface="Wingdings" charset="2"/>
              <a:buChar char="u"/>
            </a:pPr>
            <a:r>
              <a:rPr lang="en-US" sz="2000" dirty="0" smtClean="0">
                <a:solidFill>
                  <a:schemeClr val="bg1"/>
                </a:solidFill>
                <a:latin typeface="Plantagenet Cherokee"/>
                <a:cs typeface="Plantagenet Cherokee"/>
              </a:rPr>
              <a:t>Radiocarbon dates: 1456-1530 AD (Richard died in 1485)</a:t>
            </a:r>
          </a:p>
          <a:p>
            <a:pPr marL="342900" indent="-342900">
              <a:spcAft>
                <a:spcPts val="600"/>
              </a:spcAft>
              <a:buSzPct val="70000"/>
              <a:buFont typeface="Wingdings" charset="2"/>
              <a:buChar char="u"/>
            </a:pPr>
            <a:r>
              <a:rPr lang="en-US" sz="2000" dirty="0" smtClean="0">
                <a:solidFill>
                  <a:schemeClr val="bg1"/>
                </a:solidFill>
                <a:latin typeface="Plantagenet Cherokee"/>
                <a:cs typeface="Plantagenet Cherokee"/>
              </a:rPr>
              <a:t>Stable isotope data fits – high status diet and geographical data </a:t>
            </a:r>
          </a:p>
          <a:p>
            <a:pPr marL="342900" indent="-342900">
              <a:spcAft>
                <a:spcPts val="600"/>
              </a:spcAft>
              <a:buSzPct val="70000"/>
              <a:buFont typeface="Wingdings" charset="2"/>
              <a:buChar char="u"/>
            </a:pPr>
            <a:r>
              <a:rPr lang="en-US" sz="2000" dirty="0" smtClean="0">
                <a:solidFill>
                  <a:schemeClr val="bg1"/>
                </a:solidFill>
                <a:latin typeface="Plantagenet Cherokee"/>
                <a:cs typeface="Plantagenet Cherokee"/>
              </a:rPr>
              <a:t>Y chromosome data does not match – unsurprising, false-paternity is relatively common – even with low rate, 16% chance in 19 generations</a:t>
            </a:r>
          </a:p>
          <a:p>
            <a:pPr marL="342900" indent="-342900">
              <a:spcAft>
                <a:spcPts val="600"/>
              </a:spcAft>
              <a:buSzPct val="70000"/>
              <a:buFont typeface="Wingdings" charset="2"/>
              <a:buChar char="u"/>
            </a:pPr>
            <a:r>
              <a:rPr lang="en-US" sz="2000" dirty="0" smtClean="0">
                <a:solidFill>
                  <a:schemeClr val="bg1"/>
                </a:solidFill>
                <a:latin typeface="Plantagenet Cherokee"/>
                <a:cs typeface="Plantagenet Cherokee"/>
              </a:rPr>
              <a:t>Mitochondrial DNA match with two distantly related female-line relatives</a:t>
            </a:r>
          </a:p>
          <a:p>
            <a:pPr marL="342900" indent="-342900">
              <a:spcAft>
                <a:spcPts val="600"/>
              </a:spcAft>
              <a:buSzPct val="70000"/>
              <a:buFont typeface="Wingdings" charset="2"/>
              <a:buChar char="u"/>
            </a:pPr>
            <a:r>
              <a:rPr lang="en-US" sz="2000" dirty="0" smtClean="0">
                <a:solidFill>
                  <a:srgbClr val="FFFF00"/>
                </a:solidFill>
                <a:latin typeface="Plantagenet Cherokee"/>
                <a:cs typeface="Plantagenet Cherokee"/>
              </a:rPr>
              <a:t>A 99.999 – 99.99999% probability that this is Richard III</a:t>
            </a:r>
          </a:p>
          <a:p>
            <a:pPr marL="342900" indent="-342900">
              <a:spcAft>
                <a:spcPts val="600"/>
              </a:spcAft>
              <a:buSzPct val="70000"/>
              <a:buFont typeface="Wingdings" charset="2"/>
              <a:buChar char="u"/>
            </a:pPr>
            <a:r>
              <a:rPr lang="en-US" sz="2000" dirty="0" smtClean="0">
                <a:solidFill>
                  <a:srgbClr val="FFFF00"/>
                </a:solidFill>
                <a:latin typeface="Plantagenet Cherokee"/>
                <a:cs typeface="Plantagenet Cherokee"/>
              </a:rPr>
              <a:t>The evidence is overwhelming that these are the remains of Richard III</a:t>
            </a:r>
            <a:endParaRPr lang="en-US" sz="2000" dirty="0">
              <a:solidFill>
                <a:srgbClr val="FFFF00"/>
              </a:solidFill>
              <a:latin typeface="Plantagenet Cherokee"/>
              <a:cs typeface="Plantagenet Cherokee"/>
            </a:endParaRPr>
          </a:p>
          <a:p>
            <a:pPr>
              <a:spcAft>
                <a:spcPts val="600"/>
              </a:spcAft>
              <a:buSzPct val="70000"/>
              <a:buFont typeface="Wingdings" charset="2"/>
              <a:buChar char="u"/>
            </a:pPr>
            <a:endParaRPr lang="en-US" sz="2000" dirty="0" smtClean="0">
              <a:solidFill>
                <a:schemeClr val="bg1"/>
              </a:solidFill>
              <a:latin typeface="Plantagenet Cherokee"/>
              <a:cs typeface="Plantagenet Cherokee"/>
            </a:endParaRPr>
          </a:p>
        </p:txBody>
      </p:sp>
      <p:sp>
        <p:nvSpPr>
          <p:cNvPr id="6" name="TextBox 5"/>
          <p:cNvSpPr txBox="1"/>
          <p:nvPr/>
        </p:nvSpPr>
        <p:spPr>
          <a:xfrm>
            <a:off x="20340" y="764704"/>
            <a:ext cx="9001000" cy="707886"/>
          </a:xfrm>
          <a:prstGeom prst="rect">
            <a:avLst/>
          </a:prstGeom>
          <a:noFill/>
        </p:spPr>
        <p:txBody>
          <a:bodyPr wrap="square" rtlCol="0">
            <a:spAutoFit/>
          </a:bodyPr>
          <a:lstStyle/>
          <a:p>
            <a:pPr>
              <a:spcAft>
                <a:spcPts val="600"/>
              </a:spcAft>
              <a:buSzPct val="70000"/>
            </a:pPr>
            <a:r>
              <a:rPr lang="en-US" sz="2000" dirty="0" smtClean="0">
                <a:solidFill>
                  <a:schemeClr val="bg1"/>
                </a:solidFill>
                <a:latin typeface="Plantagenet Cherokee"/>
                <a:cs typeface="Plantagenet Cherokee"/>
              </a:rPr>
              <a:t>As in any missing person’s case you bring all the strands of evidence together to come to a conclusion. Very conservative in our approach</a:t>
            </a:r>
          </a:p>
        </p:txBody>
      </p:sp>
    </p:spTree>
    <p:extLst>
      <p:ext uri="{BB962C8B-B14F-4D97-AF65-F5344CB8AC3E}">
        <p14:creationId xmlns:p14="http://schemas.microsoft.com/office/powerpoint/2010/main" val="3987464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 y="690723"/>
            <a:ext cx="9143999" cy="5476559"/>
          </a:xfrm>
          <a:prstGeom prst="rect">
            <a:avLst/>
          </a:prstGeom>
        </p:spPr>
      </p:pic>
      <p:sp>
        <p:nvSpPr>
          <p:cNvPr id="9" name="Freeform 8"/>
          <p:cNvSpPr/>
          <p:nvPr/>
        </p:nvSpPr>
        <p:spPr>
          <a:xfrm>
            <a:off x="5410200" y="3385459"/>
            <a:ext cx="3657600" cy="1687287"/>
          </a:xfrm>
          <a:custGeom>
            <a:avLst/>
            <a:gdLst>
              <a:gd name="connsiteX0" fmla="*/ 3657600 w 3657600"/>
              <a:gd name="connsiteY0" fmla="*/ 1687286 h 1687286"/>
              <a:gd name="connsiteX1" fmla="*/ 0 w 3657600"/>
              <a:gd name="connsiteY1" fmla="*/ 0 h 1687286"/>
            </a:gdLst>
            <a:ahLst/>
            <a:cxnLst>
              <a:cxn ang="0">
                <a:pos x="connsiteX0" y="connsiteY0"/>
              </a:cxn>
              <a:cxn ang="0">
                <a:pos x="connsiteX1" y="connsiteY1"/>
              </a:cxn>
            </a:cxnLst>
            <a:rect l="l" t="t" r="r" b="b"/>
            <a:pathLst>
              <a:path w="3657600" h="1687286">
                <a:moveTo>
                  <a:pt x="3657600" y="1687286"/>
                </a:moveTo>
                <a:lnTo>
                  <a:pt x="0" y="0"/>
                </a:ln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6" name="TextBox 15"/>
          <p:cNvSpPr txBox="1"/>
          <p:nvPr/>
        </p:nvSpPr>
        <p:spPr>
          <a:xfrm>
            <a:off x="5580113" y="3068962"/>
            <a:ext cx="1365694" cy="307777"/>
          </a:xfrm>
          <a:prstGeom prst="rect">
            <a:avLst/>
          </a:prstGeom>
          <a:ln w="31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algn="ctr"/>
            <a:r>
              <a:rPr lang="en-GB" sz="1400" dirty="0" smtClean="0"/>
              <a:t>20 August, 1485</a:t>
            </a: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544" y="332659"/>
            <a:ext cx="3429846" cy="5039999"/>
          </a:xfrm>
          <a:prstGeom prst="rect">
            <a:avLst/>
          </a:prstGeom>
        </p:spPr>
      </p:pic>
      <p:sp>
        <p:nvSpPr>
          <p:cNvPr id="11" name="Flowchart: Connector 10"/>
          <p:cNvSpPr/>
          <p:nvPr/>
        </p:nvSpPr>
        <p:spPr>
          <a:xfrm>
            <a:off x="5220072" y="3212976"/>
            <a:ext cx="270000" cy="270000"/>
          </a:xfrm>
          <a:prstGeom prst="flowChartConnector">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3528" y="232772"/>
            <a:ext cx="6995120" cy="1107996"/>
          </a:xfrm>
          <a:prstGeom prst="rect">
            <a:avLst/>
          </a:prstGeom>
          <a:noFill/>
        </p:spPr>
        <p:txBody>
          <a:bodyPr wrap="square" rtlCol="0">
            <a:spAutoFit/>
          </a:bodyPr>
          <a:lstStyle/>
          <a:p>
            <a:r>
              <a:rPr lang="en-US" sz="3800" b="1" dirty="0" smtClean="0">
                <a:solidFill>
                  <a:srgbClr val="FFFFFF"/>
                </a:solidFill>
                <a:latin typeface="Plantagenet Cherokee"/>
                <a:cs typeface="Plantagenet Cherokee"/>
              </a:rPr>
              <a:t>Leicester</a:t>
            </a:r>
            <a:r>
              <a:rPr lang="en-US" sz="3800" b="1" dirty="0">
                <a:solidFill>
                  <a:srgbClr val="FFFFFF"/>
                </a:solidFill>
                <a:latin typeface="Plantagenet Cherokee"/>
                <a:cs typeface="Plantagenet Cherokee"/>
              </a:rPr>
              <a:t> </a:t>
            </a:r>
            <a:r>
              <a:rPr lang="en-US" sz="3800" b="1" dirty="0" smtClean="0">
                <a:solidFill>
                  <a:srgbClr val="FFFFFF"/>
                </a:solidFill>
                <a:latin typeface="Plantagenet Cherokee"/>
                <a:cs typeface="Plantagenet Cherokee"/>
              </a:rPr>
              <a:t>Cathedral               </a:t>
            </a:r>
            <a:r>
              <a:rPr lang="en-US" sz="2800" b="1" dirty="0" smtClean="0">
                <a:solidFill>
                  <a:srgbClr val="FFFFFF"/>
                </a:solidFill>
                <a:latin typeface="Plantagenet Cherokee"/>
                <a:cs typeface="Plantagenet Cherokee"/>
              </a:rPr>
              <a:t>March 26, 2015</a:t>
            </a:r>
            <a:endParaRPr lang="en-US" sz="2800" b="1" dirty="0">
              <a:solidFill>
                <a:srgbClr val="FFFFFF"/>
              </a:solidFill>
              <a:latin typeface="Plantagenet Cherokee"/>
              <a:cs typeface="Plantagenet Cherokee"/>
            </a:endParaRPr>
          </a:p>
        </p:txBody>
      </p:sp>
      <p:pic>
        <p:nvPicPr>
          <p:cNvPr id="2" name="Picture 1" descr="R3Reintermen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84784"/>
            <a:ext cx="9144000" cy="4313039"/>
          </a:xfrm>
          <a:prstGeom prst="rect">
            <a:avLst/>
          </a:prstGeom>
        </p:spPr>
      </p:pic>
    </p:spTree>
    <p:extLst>
      <p:ext uri="{BB962C8B-B14F-4D97-AF65-F5344CB8AC3E}">
        <p14:creationId xmlns:p14="http://schemas.microsoft.com/office/powerpoint/2010/main" val="200522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p:cNvSpPr txBox="1">
            <a:spLocks/>
          </p:cNvSpPr>
          <p:nvPr/>
        </p:nvSpPr>
        <p:spPr>
          <a:xfrm>
            <a:off x="683568" y="3566074"/>
            <a:ext cx="7776864" cy="1627122"/>
          </a:xfrm>
          <a:prstGeom prst="rect">
            <a:avLst/>
          </a:prstGeom>
        </p:spPr>
        <p:txBody>
          <a:bodyPr/>
          <a:lstStyle>
            <a:lvl1pPr marL="342900" indent="-34290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5400" dirty="0" smtClean="0"/>
              <a:t>Richard III</a:t>
            </a:r>
          </a:p>
          <a:p>
            <a:pPr marL="0" indent="0" algn="ctr">
              <a:lnSpc>
                <a:spcPts val="5000"/>
              </a:lnSpc>
              <a:buNone/>
            </a:pPr>
            <a:r>
              <a:rPr lang="en-GB" sz="3600" dirty="0"/>
              <a:t>www.le.ac.uk/richardiii</a:t>
            </a:r>
          </a:p>
        </p:txBody>
      </p:sp>
      <p:pic>
        <p:nvPicPr>
          <p:cNvPr id="5" name="Picture 4" descr="NewLogo2015.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7744" y="1412776"/>
            <a:ext cx="4608511" cy="1456576"/>
          </a:xfrm>
          <a:prstGeom prst="rect">
            <a:avLst/>
          </a:prstGeom>
        </p:spPr>
      </p:pic>
    </p:spTree>
    <p:extLst>
      <p:ext uri="{BB962C8B-B14F-4D97-AF65-F5344CB8AC3E}">
        <p14:creationId xmlns:p14="http://schemas.microsoft.com/office/powerpoint/2010/main" val="834227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 y="690723"/>
            <a:ext cx="9143999" cy="5476559"/>
          </a:xfrm>
          <a:prstGeom prst="rect">
            <a:avLst/>
          </a:prstGeom>
        </p:spPr>
      </p:pic>
      <p:sp>
        <p:nvSpPr>
          <p:cNvPr id="16" name="TextBox 15"/>
          <p:cNvSpPr txBox="1"/>
          <p:nvPr/>
        </p:nvSpPr>
        <p:spPr>
          <a:xfrm>
            <a:off x="5580113" y="3068962"/>
            <a:ext cx="1365694" cy="307777"/>
          </a:xfrm>
          <a:prstGeom prst="rect">
            <a:avLst/>
          </a:prstGeom>
          <a:ln w="31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algn="ctr"/>
            <a:r>
              <a:rPr lang="en-GB" sz="1400" dirty="0" smtClean="0"/>
              <a:t>20 August, 1485</a:t>
            </a: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544" y="332659"/>
            <a:ext cx="3429846" cy="5039999"/>
          </a:xfrm>
          <a:prstGeom prst="rect">
            <a:avLst/>
          </a:prstGeom>
        </p:spPr>
      </p:pic>
      <p:sp>
        <p:nvSpPr>
          <p:cNvPr id="7" name="Freeform 6"/>
          <p:cNvSpPr/>
          <p:nvPr/>
        </p:nvSpPr>
        <p:spPr>
          <a:xfrm>
            <a:off x="5058229" y="1894115"/>
            <a:ext cx="4042228" cy="1447800"/>
          </a:xfrm>
          <a:custGeom>
            <a:avLst/>
            <a:gdLst>
              <a:gd name="connsiteX0" fmla="*/ 210457 w 4042228"/>
              <a:gd name="connsiteY0" fmla="*/ 1447800 h 1447800"/>
              <a:gd name="connsiteX1" fmla="*/ 25400 w 4042228"/>
              <a:gd name="connsiteY1" fmla="*/ 1295400 h 1447800"/>
              <a:gd name="connsiteX2" fmla="*/ 58057 w 4042228"/>
              <a:gd name="connsiteY2" fmla="*/ 1164772 h 1447800"/>
              <a:gd name="connsiteX3" fmla="*/ 297542 w 4042228"/>
              <a:gd name="connsiteY3" fmla="*/ 1045029 h 1447800"/>
              <a:gd name="connsiteX4" fmla="*/ 504371 w 4042228"/>
              <a:gd name="connsiteY4" fmla="*/ 968829 h 1447800"/>
              <a:gd name="connsiteX5" fmla="*/ 547914 w 4042228"/>
              <a:gd name="connsiteY5" fmla="*/ 859972 h 1447800"/>
              <a:gd name="connsiteX6" fmla="*/ 471714 w 4042228"/>
              <a:gd name="connsiteY6" fmla="*/ 740229 h 1447800"/>
              <a:gd name="connsiteX7" fmla="*/ 460828 w 4042228"/>
              <a:gd name="connsiteY7" fmla="*/ 598715 h 1447800"/>
              <a:gd name="connsiteX8" fmla="*/ 493485 w 4042228"/>
              <a:gd name="connsiteY8" fmla="*/ 522515 h 1447800"/>
              <a:gd name="connsiteX9" fmla="*/ 635000 w 4042228"/>
              <a:gd name="connsiteY9" fmla="*/ 446315 h 1447800"/>
              <a:gd name="connsiteX10" fmla="*/ 1016000 w 4042228"/>
              <a:gd name="connsiteY10" fmla="*/ 326572 h 1447800"/>
              <a:gd name="connsiteX11" fmla="*/ 1549400 w 4042228"/>
              <a:gd name="connsiteY11" fmla="*/ 206829 h 1447800"/>
              <a:gd name="connsiteX12" fmla="*/ 1984828 w 4042228"/>
              <a:gd name="connsiteY12" fmla="*/ 119743 h 1447800"/>
              <a:gd name="connsiteX13" fmla="*/ 2213428 w 4042228"/>
              <a:gd name="connsiteY13" fmla="*/ 174172 h 1447800"/>
              <a:gd name="connsiteX14" fmla="*/ 2442028 w 4042228"/>
              <a:gd name="connsiteY14" fmla="*/ 239486 h 1447800"/>
              <a:gd name="connsiteX15" fmla="*/ 2757714 w 4042228"/>
              <a:gd name="connsiteY15" fmla="*/ 195943 h 1447800"/>
              <a:gd name="connsiteX16" fmla="*/ 3116942 w 4042228"/>
              <a:gd name="connsiteY16" fmla="*/ 206829 h 1447800"/>
              <a:gd name="connsiteX17" fmla="*/ 3726542 w 4042228"/>
              <a:gd name="connsiteY17" fmla="*/ 65315 h 1447800"/>
              <a:gd name="connsiteX18" fmla="*/ 4042228 w 4042228"/>
              <a:gd name="connsiteY18" fmla="*/ 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42228" h="1447800">
                <a:moveTo>
                  <a:pt x="210457" y="1447800"/>
                </a:moveTo>
                <a:cubicBezTo>
                  <a:pt x="130628" y="1395185"/>
                  <a:pt x="50800" y="1342571"/>
                  <a:pt x="25400" y="1295400"/>
                </a:cubicBezTo>
                <a:cubicBezTo>
                  <a:pt x="0" y="1248229"/>
                  <a:pt x="12700" y="1206500"/>
                  <a:pt x="58057" y="1164772"/>
                </a:cubicBezTo>
                <a:cubicBezTo>
                  <a:pt x="103414" y="1123044"/>
                  <a:pt x="223156" y="1077686"/>
                  <a:pt x="297542" y="1045029"/>
                </a:cubicBezTo>
                <a:cubicBezTo>
                  <a:pt x="371928" y="1012372"/>
                  <a:pt x="462642" y="999672"/>
                  <a:pt x="504371" y="968829"/>
                </a:cubicBezTo>
                <a:cubicBezTo>
                  <a:pt x="546100" y="937986"/>
                  <a:pt x="553357" y="898072"/>
                  <a:pt x="547914" y="859972"/>
                </a:cubicBezTo>
                <a:cubicBezTo>
                  <a:pt x="542471" y="821872"/>
                  <a:pt x="486228" y="783772"/>
                  <a:pt x="471714" y="740229"/>
                </a:cubicBezTo>
                <a:cubicBezTo>
                  <a:pt x="457200" y="696686"/>
                  <a:pt x="457200" y="635001"/>
                  <a:pt x="460828" y="598715"/>
                </a:cubicBezTo>
                <a:cubicBezTo>
                  <a:pt x="464456" y="562429"/>
                  <a:pt x="464456" y="547915"/>
                  <a:pt x="493485" y="522515"/>
                </a:cubicBezTo>
                <a:cubicBezTo>
                  <a:pt x="522514" y="497115"/>
                  <a:pt x="547914" y="478972"/>
                  <a:pt x="635000" y="446315"/>
                </a:cubicBezTo>
                <a:cubicBezTo>
                  <a:pt x="722086" y="413658"/>
                  <a:pt x="863600" y="366486"/>
                  <a:pt x="1016000" y="326572"/>
                </a:cubicBezTo>
                <a:cubicBezTo>
                  <a:pt x="1168400" y="286658"/>
                  <a:pt x="1387929" y="241300"/>
                  <a:pt x="1549400" y="206829"/>
                </a:cubicBezTo>
                <a:cubicBezTo>
                  <a:pt x="1710871" y="172358"/>
                  <a:pt x="1874157" y="125186"/>
                  <a:pt x="1984828" y="119743"/>
                </a:cubicBezTo>
                <a:cubicBezTo>
                  <a:pt x="2095499" y="114300"/>
                  <a:pt x="2137228" y="154215"/>
                  <a:pt x="2213428" y="174172"/>
                </a:cubicBezTo>
                <a:cubicBezTo>
                  <a:pt x="2289628" y="194129"/>
                  <a:pt x="2351314" y="235858"/>
                  <a:pt x="2442028" y="239486"/>
                </a:cubicBezTo>
                <a:cubicBezTo>
                  <a:pt x="2532742" y="243114"/>
                  <a:pt x="2645228" y="201386"/>
                  <a:pt x="2757714" y="195943"/>
                </a:cubicBezTo>
                <a:cubicBezTo>
                  <a:pt x="2870200" y="190500"/>
                  <a:pt x="2955471" y="228600"/>
                  <a:pt x="3116942" y="206829"/>
                </a:cubicBezTo>
                <a:cubicBezTo>
                  <a:pt x="3278413" y="185058"/>
                  <a:pt x="3572328" y="99787"/>
                  <a:pt x="3726542" y="65315"/>
                </a:cubicBezTo>
                <a:cubicBezTo>
                  <a:pt x="3880756" y="30844"/>
                  <a:pt x="3961492" y="15422"/>
                  <a:pt x="4042228" y="0"/>
                </a:cubicBezTo>
              </a:path>
            </a:pathLst>
          </a:custGeom>
          <a:noFill/>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 name="TextBox 9"/>
          <p:cNvSpPr txBox="1"/>
          <p:nvPr/>
        </p:nvSpPr>
        <p:spPr>
          <a:xfrm>
            <a:off x="5580113" y="3068962"/>
            <a:ext cx="1365694" cy="307777"/>
          </a:xfrm>
          <a:prstGeom prst="rect">
            <a:avLst/>
          </a:prstGeom>
          <a:ln w="31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algn="ctr"/>
            <a:r>
              <a:rPr lang="en-GB" sz="1400" dirty="0" smtClean="0"/>
              <a:t>21 August, 1485</a:t>
            </a:r>
          </a:p>
        </p:txBody>
      </p:sp>
      <p:sp>
        <p:nvSpPr>
          <p:cNvPr id="11" name="Flowchart: Connector 10"/>
          <p:cNvSpPr/>
          <p:nvPr/>
        </p:nvSpPr>
        <p:spPr>
          <a:xfrm>
            <a:off x="5220072" y="3212976"/>
            <a:ext cx="270000" cy="270000"/>
          </a:xfrm>
          <a:prstGeom prst="flowChartConnector">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05005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par>
                                <p:cTn id="16" presetID="1" presetClass="exit" presetSubtype="0" fill="hold" nodeType="withEffect">
                                  <p:stCondLst>
                                    <p:cond delay="0"/>
                                  </p:stCondLst>
                                  <p:childTnLst>
                                    <p:set>
                                      <p:cBhvr>
                                        <p:cTn id="17" dur="1" fill="hold">
                                          <p:stCondLst>
                                            <p:cond delay="0"/>
                                          </p:stCondLst>
                                        </p:cTn>
                                        <p:tgtEl>
                                          <p:spTgt spid="17"/>
                                        </p:tgtEl>
                                        <p:attrNameLst>
                                          <p:attrName>style.visibility</p:attrName>
                                        </p:attrNameLst>
                                      </p:cBhvr>
                                      <p:to>
                                        <p:strVal val="hidden"/>
                                      </p:to>
                                    </p:set>
                                  </p:childTnLst>
                                </p:cTn>
                              </p:par>
                              <p:par>
                                <p:cTn id="18" presetID="22" presetClass="entr" presetSubtype="4"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1000"/>
                                        <p:tgtEl>
                                          <p:spTgt spid="7"/>
                                        </p:tgtEl>
                                      </p:cBhvr>
                                    </p:animEffect>
                                  </p:childTnLst>
                                </p:cTn>
                              </p:par>
                              <p:par>
                                <p:cTn id="21" presetID="1" presetClass="exit" presetSubtype="0" fill="hold" grpId="1" nodeType="withEffect">
                                  <p:stCondLst>
                                    <p:cond delay="0"/>
                                  </p:stCondLst>
                                  <p:childTnLst>
                                    <p:set>
                                      <p:cBhvr>
                                        <p:cTn id="22"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7" grpId="0" animBg="1"/>
      <p:bldP spid="10" grpId="0" animBg="1"/>
      <p:bldP spid="11" grpId="0" animBg="1"/>
      <p:bldP spid="11"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39808</TotalTime>
  <Words>13306</Words>
  <Application>Microsoft Office PowerPoint</Application>
  <PresentationFormat>On-screen Show (4:3)</PresentationFormat>
  <Paragraphs>1434</Paragraphs>
  <Slides>81</Slides>
  <Notes>74</Notes>
  <HiddenSlides>0</HiddenSlides>
  <MMClips>1</MMClips>
  <ScaleCrop>false</ScaleCrop>
  <HeadingPairs>
    <vt:vector size="4" baseType="variant">
      <vt:variant>
        <vt:lpstr>Theme</vt:lpstr>
      </vt:variant>
      <vt:variant>
        <vt:i4>1</vt:i4>
      </vt:variant>
      <vt:variant>
        <vt:lpstr>Slide Titles</vt:lpstr>
      </vt:variant>
      <vt:variant>
        <vt:i4>81</vt:i4>
      </vt:variant>
    </vt:vector>
  </HeadingPairs>
  <TitlesOfParts>
    <vt:vector size="82" baseType="lpstr">
      <vt:lpstr>Office Theme</vt:lpstr>
      <vt:lpstr>PowerPoint Presentation</vt:lpstr>
      <vt:lpstr>A Multidisciplinary Team from across the University of Leicester and beyond!</vt:lpstr>
      <vt:lpstr>A Multidisciplinary Team from across the University of Leicester and beyond!</vt:lpstr>
      <vt:lpstr>A Multidisciplinary Team from across the University of Leicester and beyond!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Leicester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Finding Grey Friars</dc:title>
  <dc:creator>Mathew Morris</dc:creator>
  <cp:lastModifiedBy>Gresham College</cp:lastModifiedBy>
  <cp:revision>498</cp:revision>
  <cp:lastPrinted>2013-02-07T10:11:59Z</cp:lastPrinted>
  <dcterms:created xsi:type="dcterms:W3CDTF">2014-10-19T07:30:16Z</dcterms:created>
  <dcterms:modified xsi:type="dcterms:W3CDTF">2015-11-05T09:39:02Z</dcterms:modified>
</cp:coreProperties>
</file>